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3" r:id="rId1"/>
  </p:sldMasterIdLst>
  <p:notesMasterIdLst>
    <p:notesMasterId r:id="rId77"/>
  </p:notesMasterIdLst>
  <p:handoutMasterIdLst>
    <p:handoutMasterId r:id="rId78"/>
  </p:handoutMasterIdLst>
  <p:sldIdLst>
    <p:sldId id="279" r:id="rId2"/>
    <p:sldId id="284" r:id="rId3"/>
    <p:sldId id="346" r:id="rId4"/>
    <p:sldId id="347" r:id="rId5"/>
    <p:sldId id="349" r:id="rId6"/>
    <p:sldId id="350" r:id="rId7"/>
    <p:sldId id="351" r:id="rId8"/>
    <p:sldId id="352" r:id="rId9"/>
    <p:sldId id="353" r:id="rId10"/>
    <p:sldId id="363" r:id="rId11"/>
    <p:sldId id="364" r:id="rId12"/>
    <p:sldId id="365" r:id="rId13"/>
    <p:sldId id="376" r:id="rId14"/>
    <p:sldId id="354" r:id="rId15"/>
    <p:sldId id="360" r:id="rId16"/>
    <p:sldId id="366" r:id="rId17"/>
    <p:sldId id="356" r:id="rId18"/>
    <p:sldId id="357" r:id="rId19"/>
    <p:sldId id="367" r:id="rId20"/>
    <p:sldId id="368" r:id="rId21"/>
    <p:sldId id="358" r:id="rId22"/>
    <p:sldId id="369" r:id="rId23"/>
    <p:sldId id="370" r:id="rId24"/>
    <p:sldId id="371" r:id="rId25"/>
    <p:sldId id="372" r:id="rId26"/>
    <p:sldId id="373" r:id="rId27"/>
    <p:sldId id="374" r:id="rId28"/>
    <p:sldId id="375" r:id="rId29"/>
    <p:sldId id="359" r:id="rId30"/>
    <p:sldId id="361" r:id="rId31"/>
    <p:sldId id="362" r:id="rId32"/>
    <p:sldId id="337" r:id="rId33"/>
    <p:sldId id="291" r:id="rId34"/>
    <p:sldId id="343" r:id="rId35"/>
    <p:sldId id="292" r:id="rId36"/>
    <p:sldId id="293" r:id="rId37"/>
    <p:sldId id="296" r:id="rId38"/>
    <p:sldId id="297" r:id="rId39"/>
    <p:sldId id="298" r:id="rId40"/>
    <p:sldId id="299" r:id="rId41"/>
    <p:sldId id="300" r:id="rId42"/>
    <p:sldId id="342" r:id="rId43"/>
    <p:sldId id="301" r:id="rId44"/>
    <p:sldId id="302" r:id="rId45"/>
    <p:sldId id="303" r:id="rId46"/>
    <p:sldId id="304" r:id="rId47"/>
    <p:sldId id="305" r:id="rId48"/>
    <p:sldId id="306" r:id="rId49"/>
    <p:sldId id="308" r:id="rId50"/>
    <p:sldId id="334" r:id="rId51"/>
    <p:sldId id="328" r:id="rId52"/>
    <p:sldId id="327" r:id="rId53"/>
    <p:sldId id="329" r:id="rId54"/>
    <p:sldId id="324" r:id="rId55"/>
    <p:sldId id="330" r:id="rId56"/>
    <p:sldId id="332" r:id="rId57"/>
    <p:sldId id="314" r:id="rId58"/>
    <p:sldId id="318" r:id="rId59"/>
    <p:sldId id="320" r:id="rId60"/>
    <p:sldId id="335" r:id="rId61"/>
    <p:sldId id="321" r:id="rId62"/>
    <p:sldId id="322" r:id="rId63"/>
    <p:sldId id="317" r:id="rId64"/>
    <p:sldId id="315" r:id="rId65"/>
    <p:sldId id="309" r:id="rId66"/>
    <p:sldId id="336" r:id="rId67"/>
    <p:sldId id="341" r:id="rId68"/>
    <p:sldId id="331" r:id="rId69"/>
    <p:sldId id="323" r:id="rId70"/>
    <p:sldId id="258" r:id="rId71"/>
    <p:sldId id="311" r:id="rId72"/>
    <p:sldId id="312" r:id="rId73"/>
    <p:sldId id="345" r:id="rId74"/>
    <p:sldId id="340" r:id="rId75"/>
    <p:sldId id="339" r:id="rId76"/>
  </p:sldIdLst>
  <p:sldSz cx="12192000" cy="6858000"/>
  <p:notesSz cx="6888163" cy="10021888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253" userDrawn="1">
          <p15:clr>
            <a:srgbClr val="A4A3A4"/>
          </p15:clr>
        </p15:guide>
        <p15:guide id="2" orient="horz" pos="3838" userDrawn="1">
          <p15:clr>
            <a:srgbClr val="A4A3A4"/>
          </p15:clr>
        </p15:guide>
        <p15:guide id="3" orient="horz" pos="4201" userDrawn="1">
          <p15:clr>
            <a:srgbClr val="A4A3A4"/>
          </p15:clr>
        </p15:guide>
        <p15:guide id="4" orient="horz" pos="3294" userDrawn="1">
          <p15:clr>
            <a:srgbClr val="A4A3A4"/>
          </p15:clr>
        </p15:guide>
        <p15:guide id="5" orient="horz" pos="255" userDrawn="1">
          <p15:clr>
            <a:srgbClr val="A4A3A4"/>
          </p15:clr>
        </p15:guide>
        <p15:guide id="6" orient="horz" pos="1026" userDrawn="1">
          <p15:clr>
            <a:srgbClr val="A4A3A4"/>
          </p15:clr>
        </p15:guide>
        <p15:guide id="7" orient="horz" pos="3884" userDrawn="1">
          <p15:clr>
            <a:srgbClr val="A4A3A4"/>
          </p15:clr>
        </p15:guide>
        <p15:guide id="8" orient="horz" pos="3385" userDrawn="1">
          <p15:clr>
            <a:srgbClr val="A4A3A4"/>
          </p15:clr>
        </p15:guide>
        <p15:guide id="9" orient="horz" pos="2704" userDrawn="1">
          <p15:clr>
            <a:srgbClr val="A4A3A4"/>
          </p15:clr>
        </p15:guide>
        <p15:guide id="10" orient="horz" pos="1207" userDrawn="1">
          <p15:clr>
            <a:srgbClr val="A4A3A4"/>
          </p15:clr>
        </p15:guide>
        <p15:guide id="11" orient="horz" pos="1525" userDrawn="1">
          <p15:clr>
            <a:srgbClr val="A4A3A4"/>
          </p15:clr>
        </p15:guide>
        <p15:guide id="12" orient="horz" pos="1480" userDrawn="1">
          <p15:clr>
            <a:srgbClr val="A4A3A4"/>
          </p15:clr>
        </p15:guide>
        <p15:guide id="13" orient="horz" pos="3067" userDrawn="1">
          <p15:clr>
            <a:srgbClr val="A4A3A4"/>
          </p15:clr>
        </p15:guide>
        <p15:guide id="14" orient="horz" pos="1979" userDrawn="1">
          <p15:clr>
            <a:srgbClr val="A4A3A4"/>
          </p15:clr>
        </p15:guide>
        <p15:guide id="15" pos="3900" userDrawn="1">
          <p15:clr>
            <a:srgbClr val="A4A3A4"/>
          </p15:clr>
        </p15:guide>
        <p15:guide id="16" pos="3780" userDrawn="1">
          <p15:clr>
            <a:srgbClr val="A4A3A4"/>
          </p15:clr>
        </p15:guide>
        <p15:guide id="17" pos="2993" userDrawn="1">
          <p15:clr>
            <a:srgbClr val="A4A3A4"/>
          </p15:clr>
        </p15:guide>
        <p15:guide id="18" pos="2872" userDrawn="1">
          <p15:clr>
            <a:srgbClr val="A4A3A4"/>
          </p15:clr>
        </p15:guide>
        <p15:guide id="19" pos="2087" userDrawn="1">
          <p15:clr>
            <a:srgbClr val="A4A3A4"/>
          </p15:clr>
        </p15:guide>
        <p15:guide id="20" pos="1965" userDrawn="1">
          <p15:clr>
            <a:srgbClr val="A4A3A4"/>
          </p15:clr>
        </p15:guide>
        <p15:guide id="21" pos="1179" userDrawn="1">
          <p15:clr>
            <a:srgbClr val="A4A3A4"/>
          </p15:clr>
        </p15:guide>
        <p15:guide id="22" pos="1073" userDrawn="1">
          <p15:clr>
            <a:srgbClr val="A4A3A4"/>
          </p15:clr>
        </p15:guide>
        <p15:guide id="23" pos="272" userDrawn="1">
          <p15:clr>
            <a:srgbClr val="A4A3A4"/>
          </p15:clr>
        </p15:guide>
        <p15:guide id="24" pos="4687" userDrawn="1">
          <p15:clr>
            <a:srgbClr val="A4A3A4"/>
          </p15:clr>
        </p15:guide>
        <p15:guide id="25" pos="4808" userDrawn="1">
          <p15:clr>
            <a:srgbClr val="A4A3A4"/>
          </p15:clr>
        </p15:guide>
        <p15:guide id="26" pos="5593" userDrawn="1">
          <p15:clr>
            <a:srgbClr val="A4A3A4"/>
          </p15:clr>
        </p15:guide>
        <p15:guide id="27" pos="5715" userDrawn="1">
          <p15:clr>
            <a:srgbClr val="A4A3A4"/>
          </p15:clr>
        </p15:guide>
        <p15:guide id="28" pos="6501" userDrawn="1">
          <p15:clr>
            <a:srgbClr val="A4A3A4"/>
          </p15:clr>
        </p15:guide>
        <p15:guide id="29" pos="6623" userDrawn="1">
          <p15:clr>
            <a:srgbClr val="A4A3A4"/>
          </p15:clr>
        </p15:guide>
        <p15:guide id="30" pos="740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57" userDrawn="1">
          <p15:clr>
            <a:srgbClr val="A4A3A4"/>
          </p15:clr>
        </p15:guide>
        <p15:guide id="2" pos="217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88" autoAdjust="0"/>
    <p:restoredTop sz="95103" autoAdjust="0"/>
  </p:normalViewPr>
  <p:slideViewPr>
    <p:cSldViewPr showGuides="1">
      <p:cViewPr varScale="1">
        <p:scale>
          <a:sx n="102" d="100"/>
          <a:sy n="102" d="100"/>
        </p:scale>
        <p:origin x="318" y="72"/>
      </p:cViewPr>
      <p:guideLst>
        <p:guide orient="horz" pos="1253"/>
        <p:guide orient="horz" pos="3838"/>
        <p:guide orient="horz" pos="4201"/>
        <p:guide orient="horz" pos="3294"/>
        <p:guide orient="horz" pos="255"/>
        <p:guide orient="horz" pos="1026"/>
        <p:guide orient="horz" pos="3884"/>
        <p:guide orient="horz" pos="3385"/>
        <p:guide orient="horz" pos="2704"/>
        <p:guide orient="horz" pos="1207"/>
        <p:guide orient="horz" pos="1525"/>
        <p:guide orient="horz" pos="1480"/>
        <p:guide orient="horz" pos="3067"/>
        <p:guide orient="horz" pos="1979"/>
        <p:guide pos="3900"/>
        <p:guide pos="3780"/>
        <p:guide pos="2993"/>
        <p:guide pos="2872"/>
        <p:guide pos="2087"/>
        <p:guide pos="1965"/>
        <p:guide pos="1179"/>
        <p:guide pos="1073"/>
        <p:guide pos="272"/>
        <p:guide pos="4687"/>
        <p:guide pos="4808"/>
        <p:guide pos="5593"/>
        <p:guide pos="5715"/>
        <p:guide pos="6501"/>
        <p:guide pos="6623"/>
        <p:guide pos="7408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82" d="100"/>
          <a:sy n="82" d="100"/>
        </p:scale>
        <p:origin x="-3132" y="-96"/>
      </p:cViewPr>
      <p:guideLst>
        <p:guide orient="horz" pos="3157"/>
        <p:guide pos="217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handoutMaster" Target="handoutMasters/handoutMaster1.xml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4871" cy="501094"/>
          </a:xfrm>
          <a:prstGeom prst="rect">
            <a:avLst/>
          </a:prstGeom>
        </p:spPr>
        <p:txBody>
          <a:bodyPr vert="horz" lIns="96625" tIns="48312" rIns="96625" bIns="48312" rtlCol="0"/>
          <a:lstStyle>
            <a:lvl1pPr algn="l">
              <a:defRPr sz="13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901698" y="0"/>
            <a:ext cx="2984871" cy="501094"/>
          </a:xfrm>
          <a:prstGeom prst="rect">
            <a:avLst/>
          </a:prstGeom>
        </p:spPr>
        <p:txBody>
          <a:bodyPr vert="horz" lIns="96625" tIns="48312" rIns="96625" bIns="48312" rtlCol="0"/>
          <a:lstStyle>
            <a:lvl1pPr algn="r">
              <a:defRPr sz="1300"/>
            </a:lvl1pPr>
          </a:lstStyle>
          <a:p>
            <a:fld id="{4C3797C4-ED8E-4EA4-959C-2AEEE7E3AD08}" type="datetimeFigureOut">
              <a:rPr lang="de-DE" smtClean="0"/>
              <a:t>09.12.2024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519054"/>
            <a:ext cx="2984871" cy="501094"/>
          </a:xfrm>
          <a:prstGeom prst="rect">
            <a:avLst/>
          </a:prstGeom>
        </p:spPr>
        <p:txBody>
          <a:bodyPr vert="horz" lIns="96625" tIns="48312" rIns="96625" bIns="48312" rtlCol="0" anchor="b"/>
          <a:lstStyle>
            <a:lvl1pPr algn="l">
              <a:defRPr sz="13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901698" y="9519054"/>
            <a:ext cx="2984871" cy="501094"/>
          </a:xfrm>
          <a:prstGeom prst="rect">
            <a:avLst/>
          </a:prstGeom>
        </p:spPr>
        <p:txBody>
          <a:bodyPr vert="horz" lIns="96625" tIns="48312" rIns="96625" bIns="48312" rtlCol="0" anchor="b"/>
          <a:lstStyle>
            <a:lvl1pPr algn="r">
              <a:defRPr sz="1300"/>
            </a:lvl1pPr>
          </a:lstStyle>
          <a:p>
            <a:fld id="{FBF1F910-8AA9-49D3-9D40-DBE35BDF935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7158913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4871" cy="501094"/>
          </a:xfrm>
          <a:prstGeom prst="rect">
            <a:avLst/>
          </a:prstGeom>
        </p:spPr>
        <p:txBody>
          <a:bodyPr vert="horz" lIns="96625" tIns="48312" rIns="96625" bIns="48312" rtlCol="0"/>
          <a:lstStyle>
            <a:lvl1pPr algn="l">
              <a:defRPr sz="13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901698" y="0"/>
            <a:ext cx="2984871" cy="501094"/>
          </a:xfrm>
          <a:prstGeom prst="rect">
            <a:avLst/>
          </a:prstGeom>
        </p:spPr>
        <p:txBody>
          <a:bodyPr vert="horz" lIns="96625" tIns="48312" rIns="96625" bIns="48312" rtlCol="0"/>
          <a:lstStyle>
            <a:lvl1pPr algn="r">
              <a:defRPr sz="1300"/>
            </a:lvl1pPr>
          </a:lstStyle>
          <a:p>
            <a:fld id="{44B5C22D-DB44-4084-9471-0EB64DB204F9}" type="datetimeFigureOut">
              <a:rPr lang="de-DE" smtClean="0"/>
              <a:t>08.12.2024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03188" y="750888"/>
            <a:ext cx="6681787" cy="3759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25" tIns="48312" rIns="96625" bIns="48312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8817" y="4760397"/>
            <a:ext cx="5510530" cy="4509850"/>
          </a:xfrm>
          <a:prstGeom prst="rect">
            <a:avLst/>
          </a:prstGeom>
        </p:spPr>
        <p:txBody>
          <a:bodyPr vert="horz" lIns="96625" tIns="48312" rIns="96625" bIns="48312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519054"/>
            <a:ext cx="2984871" cy="501094"/>
          </a:xfrm>
          <a:prstGeom prst="rect">
            <a:avLst/>
          </a:prstGeom>
        </p:spPr>
        <p:txBody>
          <a:bodyPr vert="horz" lIns="96625" tIns="48312" rIns="96625" bIns="48312" rtlCol="0" anchor="b"/>
          <a:lstStyle>
            <a:lvl1pPr algn="l">
              <a:defRPr sz="13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901698" y="9519054"/>
            <a:ext cx="2984871" cy="501094"/>
          </a:xfrm>
          <a:prstGeom prst="rect">
            <a:avLst/>
          </a:prstGeom>
        </p:spPr>
        <p:txBody>
          <a:bodyPr vert="horz" lIns="96625" tIns="48312" rIns="96625" bIns="48312" rtlCol="0" anchor="b"/>
          <a:lstStyle>
            <a:lvl1pPr algn="r">
              <a:defRPr sz="1300"/>
            </a:lvl1pPr>
          </a:lstStyle>
          <a:p>
            <a:fld id="{8947F2EB-A273-4CA5-8E41-BC88C509E25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315348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762662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43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410043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44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994419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45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766919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46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330926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47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283256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48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523391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Symmetrien sind in der Welt der Magnete sehr wichtig da sehr viele </a:t>
            </a:r>
            <a:r>
              <a:rPr lang="de-DE" dirty="0" err="1"/>
              <a:t>eigenschaften</a:t>
            </a:r>
            <a:r>
              <a:rPr lang="de-DE" dirty="0"/>
              <a:t> und Phänomene durch Symmetrien erklärt werden können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49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738405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Symmetrien sind in der Welt der Magnete sehr wichtig da sehr viele </a:t>
            </a:r>
            <a:r>
              <a:rPr lang="de-DE" dirty="0" err="1"/>
              <a:t>eigenschaften</a:t>
            </a:r>
            <a:r>
              <a:rPr lang="de-DE" dirty="0"/>
              <a:t> und Phänomene durch Symmetrien erklärt werden können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50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065631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Symmetrien sind in der Welt der Magnete sehr wichtig da sehr viele </a:t>
            </a:r>
            <a:r>
              <a:rPr lang="de-DE" dirty="0" err="1"/>
              <a:t>eigenschaften</a:t>
            </a:r>
            <a:r>
              <a:rPr lang="de-DE" dirty="0"/>
              <a:t> und Phänomene durch Symmetrien erklärt werden können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51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954511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Symmetrien sind in der Welt der Magnete sehr wichtig da sehr viele </a:t>
            </a:r>
            <a:r>
              <a:rPr lang="de-DE" dirty="0" err="1"/>
              <a:t>eigenschaften</a:t>
            </a:r>
            <a:r>
              <a:rPr lang="de-DE" dirty="0"/>
              <a:t> und Phänomene durch Symmetrien erklärt werden können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52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732697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Gucken uns gleich wechselwirkenden Magnetismus an, vorher guckt ihr euch aber die Interaktion eines Spins mit einem Feld an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8650940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Symmetrien sind in der Welt der Magnete sehr wichtig da sehr viele </a:t>
            </a:r>
            <a:r>
              <a:rPr lang="de-DE" dirty="0" err="1"/>
              <a:t>eigenschaften</a:t>
            </a:r>
            <a:r>
              <a:rPr lang="de-DE" dirty="0"/>
              <a:t> und Phänomene durch Symmetrien erklärt werden können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53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4946654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Symmetrien sind in der Welt der Magnete sehr wichtig da sehr viele </a:t>
            </a:r>
            <a:r>
              <a:rPr lang="de-DE" dirty="0" err="1"/>
              <a:t>eigenschaften</a:t>
            </a:r>
            <a:r>
              <a:rPr lang="de-DE" dirty="0"/>
              <a:t> und Phänomene durch Symmetrien erklärt werden können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54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0331312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Symmetrien sind in der Welt der Magnete sehr wichtig da sehr viele </a:t>
            </a:r>
            <a:r>
              <a:rPr lang="de-DE" dirty="0" err="1"/>
              <a:t>eigenschaften</a:t>
            </a:r>
            <a:r>
              <a:rPr lang="de-DE" dirty="0"/>
              <a:t> und Phänomene durch Symmetrien erklärt werden können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55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5707783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Symmetrien sind in der Welt der Magnete sehr wichtig da sehr viele </a:t>
            </a:r>
            <a:r>
              <a:rPr lang="de-DE" dirty="0" err="1"/>
              <a:t>eigenschaften</a:t>
            </a:r>
            <a:r>
              <a:rPr lang="de-DE" dirty="0"/>
              <a:t> und Phänomene durch Symmetrien erklärt werden können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56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33527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Warum </a:t>
            </a:r>
            <a:r>
              <a:rPr lang="de-DE" dirty="0" err="1"/>
              <a:t>net</a:t>
            </a:r>
            <a:r>
              <a:rPr lang="de-DE" dirty="0"/>
              <a:t> |11&gt; und |10&gt;, weil man gerne eine Basis hat die den Gesamtspin und S^2 und </a:t>
            </a:r>
            <a:r>
              <a:rPr lang="de-DE" dirty="0" err="1"/>
              <a:t>S_z</a:t>
            </a:r>
            <a:r>
              <a:rPr lang="de-DE" dirty="0"/>
              <a:t> </a:t>
            </a:r>
            <a:r>
              <a:rPr lang="de-DE" dirty="0" err="1"/>
              <a:t>diagonalisiert</a:t>
            </a:r>
            <a:r>
              <a:rPr lang="de-DE" dirty="0"/>
              <a:t> und |10&gt; ist kein EZ von S^2 ist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36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627011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Warum </a:t>
            </a:r>
            <a:r>
              <a:rPr lang="de-DE" dirty="0" err="1"/>
              <a:t>net</a:t>
            </a:r>
            <a:r>
              <a:rPr lang="de-DE" dirty="0"/>
              <a:t> |11&gt; und |10&gt;, weil man gerne eine Basis hat die den Gesamtspin und S^2 und </a:t>
            </a:r>
            <a:r>
              <a:rPr lang="de-DE" dirty="0" err="1"/>
              <a:t>S_z</a:t>
            </a:r>
            <a:r>
              <a:rPr lang="de-DE" dirty="0"/>
              <a:t> </a:t>
            </a:r>
            <a:r>
              <a:rPr lang="de-DE" dirty="0" err="1"/>
              <a:t>diagonalisiert</a:t>
            </a:r>
            <a:r>
              <a:rPr lang="de-DE" dirty="0"/>
              <a:t> und |10&gt; ist kein EZ von S^2 ist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37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062779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Warum </a:t>
            </a:r>
            <a:r>
              <a:rPr lang="de-DE" dirty="0" err="1"/>
              <a:t>net</a:t>
            </a:r>
            <a:r>
              <a:rPr lang="de-DE" dirty="0"/>
              <a:t> |11&gt; und |10&gt;, weil man gerne eine Basis hat die den Gesamtspin und S^2 und </a:t>
            </a:r>
            <a:r>
              <a:rPr lang="de-DE" dirty="0" err="1"/>
              <a:t>S_z</a:t>
            </a:r>
            <a:r>
              <a:rPr lang="de-DE" dirty="0"/>
              <a:t> </a:t>
            </a:r>
            <a:r>
              <a:rPr lang="de-DE" dirty="0" err="1"/>
              <a:t>diagonalisiert</a:t>
            </a:r>
            <a:r>
              <a:rPr lang="de-DE" dirty="0"/>
              <a:t> und |10&gt; ist kein EZ von S^2 ist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38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194693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39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384787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40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247882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41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154701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42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85584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283"/>
            <a:ext cx="12191496" cy="68574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6769101" y="1989139"/>
            <a:ext cx="5422396" cy="2663824"/>
          </a:xfrm>
        </p:spPr>
        <p:txBody>
          <a:bodyPr anchor="t"/>
          <a:lstStyle>
            <a:lvl1pPr algn="ctr">
              <a:defRPr/>
            </a:lvl1pPr>
          </a:lstStyle>
          <a:p>
            <a:r>
              <a:rPr lang="de-DE" dirty="0"/>
              <a:t>Zuerst Bild durch klicken auf Symbol hinzufügen und anschließend in den Hintergrund stellen!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431801" y="5373688"/>
            <a:ext cx="8447617" cy="792162"/>
          </a:xfrm>
        </p:spPr>
        <p:txBody>
          <a:bodyPr anchor="b">
            <a:noAutofit/>
          </a:bodyPr>
          <a:lstStyle>
            <a:lvl1pPr marL="0" indent="0" algn="l">
              <a:lnSpc>
                <a:spcPct val="110000"/>
              </a:lnSpc>
              <a:buNone/>
              <a:defRPr sz="2000" b="1" u="none" baseline="0">
                <a:solidFill>
                  <a:schemeClr val="accent1"/>
                </a:solidFill>
                <a:uFill>
                  <a:solidFill>
                    <a:schemeClr val="accent1"/>
                  </a:solidFill>
                </a:u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Formatvorlage des Untertitelmasters durch Klicken bearbeiten</a:t>
            </a:r>
            <a:endParaRPr lang="de-DE" dirty="0"/>
          </a:p>
        </p:txBody>
      </p:sp>
      <p:pic>
        <p:nvPicPr>
          <p:cNvPr id="6" name="Grafik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7805" y="1"/>
            <a:ext cx="3698875" cy="2016125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431801" y="2492896"/>
            <a:ext cx="6144252" cy="2376487"/>
          </a:xfrm>
        </p:spPr>
        <p:txBody>
          <a:bodyPr bIns="82800" anchor="b">
            <a:noAutofit/>
          </a:bodyPr>
          <a:lstStyle>
            <a:lvl1pPr>
              <a:lnSpc>
                <a:spcPct val="105000"/>
              </a:lnSpc>
              <a:defRPr sz="3500" b="1" u="none" baseline="0"/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418458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itat Gro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3"/>
          </p:nvPr>
        </p:nvSpPr>
        <p:spPr>
          <a:xfrm>
            <a:off x="431801" y="404813"/>
            <a:ext cx="8447617" cy="5688012"/>
          </a:xfrm>
        </p:spPr>
        <p:txBody>
          <a:bodyPr/>
          <a:lstStyle>
            <a:lvl1pPr>
              <a:lnSpc>
                <a:spcPct val="95000"/>
              </a:lnSpc>
              <a:spcBef>
                <a:spcPts val="0"/>
              </a:spcBef>
              <a:defRPr sz="5200" u="none" baseline="0">
                <a:solidFill>
                  <a:schemeClr val="accent1"/>
                </a:solidFill>
                <a:uFill>
                  <a:solidFill>
                    <a:schemeClr val="accent1"/>
                  </a:solidFill>
                </a:uFill>
              </a:defRPr>
            </a:lvl1pPr>
            <a:lvl2pPr marL="0" indent="0">
              <a:lnSpc>
                <a:spcPct val="100000"/>
              </a:lnSpc>
              <a:spcBef>
                <a:spcPts val="5200"/>
              </a:spcBef>
              <a:buFont typeface="Arial" panose="020B0604020202020204" pitchFamily="34" charset="0"/>
              <a:buNone/>
              <a:defRPr sz="2600" b="1">
                <a:solidFill>
                  <a:schemeClr val="accent1"/>
                </a:solidFill>
              </a:defRPr>
            </a:lvl2pPr>
            <a:lvl3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5pPr>
            <a:lvl6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6pPr>
            <a:lvl7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7pPr>
            <a:lvl8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8pPr>
            <a:lvl9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</p:spTree>
    <p:extLst>
      <p:ext uri="{BB962C8B-B14F-4D97-AF65-F5344CB8AC3E}">
        <p14:creationId xmlns:p14="http://schemas.microsoft.com/office/powerpoint/2010/main" val="33950967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3"/>
          </p:nvPr>
        </p:nvSpPr>
        <p:spPr>
          <a:xfrm>
            <a:off x="431801" y="404813"/>
            <a:ext cx="8447617" cy="5688012"/>
          </a:xfrm>
        </p:spPr>
        <p:txBody>
          <a:bodyPr/>
          <a:lstStyle>
            <a:lvl1pPr>
              <a:lnSpc>
                <a:spcPct val="95000"/>
              </a:lnSpc>
              <a:spcBef>
                <a:spcPts val="0"/>
              </a:spcBef>
              <a:defRPr sz="3500" u="sng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defRPr>
            </a:lvl1pPr>
            <a:lvl2pPr marL="0" indent="0">
              <a:lnSpc>
                <a:spcPct val="100000"/>
              </a:lnSpc>
              <a:spcBef>
                <a:spcPts val="3500"/>
              </a:spcBef>
              <a:buFont typeface="Arial" panose="020B0604020202020204" pitchFamily="34" charset="0"/>
              <a:buNone/>
              <a:defRPr sz="2000" b="1">
                <a:solidFill>
                  <a:schemeClr val="accent1"/>
                </a:solidFill>
              </a:defRPr>
            </a:lvl2pPr>
            <a:lvl3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5pPr>
            <a:lvl6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6pPr>
            <a:lvl7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7pPr>
            <a:lvl8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8pPr>
            <a:lvl9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</p:spTree>
    <p:extLst>
      <p:ext uri="{BB962C8B-B14F-4D97-AF65-F5344CB8AC3E}">
        <p14:creationId xmlns:p14="http://schemas.microsoft.com/office/powerpoint/2010/main" val="14871861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211320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283"/>
            <a:ext cx="12191496" cy="68574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76B4632-710A-C3C1-0321-22004E49B1D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7805" y="1"/>
            <a:ext cx="3698875" cy="2016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7815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extformatierungen Listeneben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312585" y="6453336"/>
            <a:ext cx="4127500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431800" y="6453336"/>
            <a:ext cx="1246717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fld id="{C05EE493-AD2E-4872-B2F6-8F12A747F0A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9" name="Datumsplatzhalter 8"/>
          <p:cNvSpPr>
            <a:spLocks noGrp="1"/>
          </p:cNvSpPr>
          <p:nvPr>
            <p:ph type="dt" sz="half" idx="2"/>
          </p:nvPr>
        </p:nvSpPr>
        <p:spPr>
          <a:xfrm>
            <a:off x="1871133" y="6453336"/>
            <a:ext cx="1248835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r>
              <a:rPr lang="en-US"/>
              <a:t>17.12.2024</a:t>
            </a:r>
            <a:endParaRPr lang="de-DE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extfolie ein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312585" y="6453336"/>
            <a:ext cx="4127500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431800" y="6453336"/>
            <a:ext cx="1246717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fld id="{C05EE493-AD2E-4872-B2F6-8F12A747F0A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9" name="Datumsplatzhalter 8"/>
          <p:cNvSpPr>
            <a:spLocks noGrp="1"/>
          </p:cNvSpPr>
          <p:nvPr>
            <p:ph type="dt" sz="half" idx="2"/>
          </p:nvPr>
        </p:nvSpPr>
        <p:spPr>
          <a:xfrm>
            <a:off x="1871133" y="6453336"/>
            <a:ext cx="1248835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r>
              <a:rPr lang="en-US"/>
              <a:t>17.12.2024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611552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extfolie zwei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431799" y="1989139"/>
            <a:ext cx="5568951" cy="4103687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 marL="0" indent="0">
              <a:buFont typeface="Arial" panose="020B0604020202020204" pitchFamily="34" charset="0"/>
              <a:buNone/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191251" y="1989139"/>
            <a:ext cx="5568949" cy="4103687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buAutoNum type="arabicPeriod"/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8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312585" y="6453336"/>
            <a:ext cx="4127500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9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431800" y="6453336"/>
            <a:ext cx="1246717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fld id="{C05EE493-AD2E-4872-B2F6-8F12A747F0A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Datumsplatzhalter 8"/>
          <p:cNvSpPr>
            <a:spLocks noGrp="1"/>
          </p:cNvSpPr>
          <p:nvPr>
            <p:ph type="dt" sz="half" idx="10"/>
          </p:nvPr>
        </p:nvSpPr>
        <p:spPr>
          <a:xfrm>
            <a:off x="1871133" y="6453336"/>
            <a:ext cx="1248835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r>
              <a:rPr lang="en-US"/>
              <a:t>17.12.2024</a:t>
            </a:r>
            <a:endParaRPr lang="de-DE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Grosse Headline – Textfolie ein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1" y="404664"/>
            <a:ext cx="8447617" cy="1224136"/>
          </a:xfrm>
        </p:spPr>
        <p:txBody>
          <a:bodyPr>
            <a:normAutofit/>
          </a:bodyPr>
          <a:lstStyle>
            <a:lvl1pPr>
              <a:defRPr sz="3500"/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312585" y="6453336"/>
            <a:ext cx="4127500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431800" y="6453336"/>
            <a:ext cx="1246717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fld id="{C05EE493-AD2E-4872-B2F6-8F12A747F0A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9" name="Datumsplatzhalter 8"/>
          <p:cNvSpPr>
            <a:spLocks noGrp="1"/>
          </p:cNvSpPr>
          <p:nvPr>
            <p:ph type="dt" sz="half" idx="2"/>
          </p:nvPr>
        </p:nvSpPr>
        <p:spPr>
          <a:xfrm>
            <a:off x="1871133" y="6453336"/>
            <a:ext cx="1248835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r>
              <a:rPr lang="en-US"/>
              <a:t>17.12.2024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565318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Grosse Headline – Textfolie zwei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1" y="404664"/>
            <a:ext cx="8447617" cy="1224111"/>
          </a:xfrm>
        </p:spPr>
        <p:txBody>
          <a:bodyPr/>
          <a:lstStyle>
            <a:lvl1pPr>
              <a:defRPr lang="de-DE" sz="3500" b="1" u="sng" kern="1200" baseline="0" dirty="0" smtClean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j-lt"/>
                <a:ea typeface="+mj-ea"/>
                <a:cs typeface="+mj-cs"/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431799" y="1989139"/>
            <a:ext cx="5568951" cy="4103687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 marL="0" indent="0">
              <a:buFont typeface="Arial" panose="020B0604020202020204" pitchFamily="34" charset="0"/>
              <a:buNone/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191251" y="1989139"/>
            <a:ext cx="5568949" cy="4103687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8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312584" y="6453336"/>
            <a:ext cx="5759747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900" b="1">
                <a:solidFill>
                  <a:schemeClr val="tx1"/>
                </a:solidFill>
              </a:defRPr>
            </a:lvl1pPr>
          </a:lstStyle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9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431800" y="6453336"/>
            <a:ext cx="1246717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900" b="1">
                <a:solidFill>
                  <a:schemeClr val="tx1"/>
                </a:solidFill>
              </a:defRPr>
            </a:lvl1pPr>
          </a:lstStyle>
          <a:p>
            <a:fld id="{C05EE493-AD2E-4872-B2F6-8F12A747F0A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Datumsplatzhalter 8"/>
          <p:cNvSpPr>
            <a:spLocks noGrp="1"/>
          </p:cNvSpPr>
          <p:nvPr>
            <p:ph type="dt" sz="half" idx="10"/>
          </p:nvPr>
        </p:nvSpPr>
        <p:spPr>
          <a:xfrm>
            <a:off x="1871133" y="6453336"/>
            <a:ext cx="1248835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900" b="1">
                <a:solidFill>
                  <a:schemeClr val="tx1"/>
                </a:solidFill>
              </a:defRPr>
            </a:lvl1pPr>
          </a:lstStyle>
          <a:p>
            <a:r>
              <a:rPr lang="en-US"/>
              <a:t>17.12.2024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013126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folie zwei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7" name="Bildplatzhalter 6"/>
          <p:cNvSpPr>
            <a:spLocks noGrp="1"/>
          </p:cNvSpPr>
          <p:nvPr>
            <p:ph type="pic" sz="quarter" idx="13"/>
          </p:nvPr>
        </p:nvSpPr>
        <p:spPr>
          <a:xfrm>
            <a:off x="431371" y="1989139"/>
            <a:ext cx="5569380" cy="2736006"/>
          </a:xfrm>
        </p:spPr>
        <p:txBody>
          <a:bodyPr/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5"/>
          </p:nvPr>
        </p:nvSpPr>
        <p:spPr>
          <a:xfrm>
            <a:off x="431801" y="4869161"/>
            <a:ext cx="5568951" cy="1223665"/>
          </a:xfrm>
        </p:spPr>
        <p:txBody>
          <a:bodyPr/>
          <a:lstStyle>
            <a:lvl1pPr>
              <a:defRPr u="sng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defRPr>
            </a:lvl1pPr>
            <a:lvl5pPr>
              <a:defRPr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3" name="Bildplatzhalter 6"/>
          <p:cNvSpPr>
            <a:spLocks noGrp="1"/>
          </p:cNvSpPr>
          <p:nvPr>
            <p:ph type="pic" sz="quarter" idx="16"/>
          </p:nvPr>
        </p:nvSpPr>
        <p:spPr>
          <a:xfrm>
            <a:off x="6191250" y="1989139"/>
            <a:ext cx="5569380" cy="2736006"/>
          </a:xfrm>
        </p:spPr>
        <p:txBody>
          <a:bodyPr/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14" name="Textplatzhalter 10"/>
          <p:cNvSpPr>
            <a:spLocks noGrp="1"/>
          </p:cNvSpPr>
          <p:nvPr>
            <p:ph type="body" sz="quarter" idx="17"/>
          </p:nvPr>
        </p:nvSpPr>
        <p:spPr>
          <a:xfrm>
            <a:off x="6191679" y="4869161"/>
            <a:ext cx="5568951" cy="1223665"/>
          </a:xfrm>
        </p:spPr>
        <p:txBody>
          <a:bodyPr/>
          <a:lstStyle>
            <a:lvl1pPr>
              <a:defRPr u="sng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defRPr>
            </a:lvl1pPr>
            <a:lvl5pPr>
              <a:defRPr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951843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sse Headline – Bildfolie zwei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1" y="404664"/>
            <a:ext cx="8447617" cy="1224111"/>
          </a:xfrm>
        </p:spPr>
        <p:txBody>
          <a:bodyPr/>
          <a:lstStyle>
            <a:lvl1pPr>
              <a:defRPr lang="de-DE" sz="3500" b="1" u="sng" kern="1200" baseline="0" dirty="0" smtClean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j-lt"/>
                <a:ea typeface="+mj-ea"/>
                <a:cs typeface="+mj-cs"/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7" name="Bildplatzhalter 6"/>
          <p:cNvSpPr>
            <a:spLocks noGrp="1"/>
          </p:cNvSpPr>
          <p:nvPr>
            <p:ph type="pic" sz="quarter" idx="13"/>
          </p:nvPr>
        </p:nvSpPr>
        <p:spPr>
          <a:xfrm>
            <a:off x="431371" y="1989139"/>
            <a:ext cx="5569380" cy="2736006"/>
          </a:xfrm>
        </p:spPr>
        <p:txBody>
          <a:bodyPr/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5"/>
          </p:nvPr>
        </p:nvSpPr>
        <p:spPr>
          <a:xfrm>
            <a:off x="431801" y="4869161"/>
            <a:ext cx="5568951" cy="1223665"/>
          </a:xfrm>
        </p:spPr>
        <p:txBody>
          <a:bodyPr/>
          <a:lstStyle>
            <a:lvl1pPr>
              <a:defRPr u="sng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defRPr>
            </a:lvl1pPr>
            <a:lvl5pPr>
              <a:defRPr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3" name="Bildplatzhalter 6"/>
          <p:cNvSpPr>
            <a:spLocks noGrp="1"/>
          </p:cNvSpPr>
          <p:nvPr>
            <p:ph type="pic" sz="quarter" idx="16"/>
          </p:nvPr>
        </p:nvSpPr>
        <p:spPr>
          <a:xfrm>
            <a:off x="6191250" y="1989139"/>
            <a:ext cx="5569380" cy="2736006"/>
          </a:xfrm>
        </p:spPr>
        <p:txBody>
          <a:bodyPr/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14" name="Textplatzhalter 10"/>
          <p:cNvSpPr>
            <a:spLocks noGrp="1"/>
          </p:cNvSpPr>
          <p:nvPr>
            <p:ph type="body" sz="quarter" idx="17"/>
          </p:nvPr>
        </p:nvSpPr>
        <p:spPr>
          <a:xfrm>
            <a:off x="6191679" y="4869161"/>
            <a:ext cx="5568951" cy="1223665"/>
          </a:xfrm>
        </p:spPr>
        <p:txBody>
          <a:bodyPr/>
          <a:lstStyle>
            <a:lvl1pPr>
              <a:defRPr u="sng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defRPr>
            </a:lvl1pPr>
            <a:lvl5pPr>
              <a:defRPr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026756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7" name="Bildplatzhalter 6"/>
          <p:cNvSpPr>
            <a:spLocks noGrp="1"/>
          </p:cNvSpPr>
          <p:nvPr>
            <p:ph type="pic" sz="quarter" idx="13"/>
          </p:nvPr>
        </p:nvSpPr>
        <p:spPr>
          <a:xfrm>
            <a:off x="431371" y="1"/>
            <a:ext cx="11328829" cy="5084762"/>
          </a:xfrm>
        </p:spPr>
        <p:txBody>
          <a:bodyPr/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5"/>
          </p:nvPr>
        </p:nvSpPr>
        <p:spPr>
          <a:xfrm>
            <a:off x="431801" y="5229226"/>
            <a:ext cx="8447617" cy="863601"/>
          </a:xfrm>
        </p:spPr>
        <p:txBody>
          <a:bodyPr/>
          <a:lstStyle>
            <a:lvl1pPr>
              <a:defRPr u="sng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defRPr>
            </a:lvl1pPr>
            <a:lvl5pPr>
              <a:defRPr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142927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31801" y="404664"/>
            <a:ext cx="8447617" cy="79208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31800" y="1988841"/>
            <a:ext cx="11328400" cy="410398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cxnSp>
        <p:nvCxnSpPr>
          <p:cNvPr id="11" name="Gerade Verbindung 10"/>
          <p:cNvCxnSpPr/>
          <p:nvPr/>
        </p:nvCxnSpPr>
        <p:spPr>
          <a:xfrm>
            <a:off x="431800" y="6408378"/>
            <a:ext cx="113288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312584" y="6453336"/>
            <a:ext cx="5279693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900" b="1">
                <a:solidFill>
                  <a:schemeClr val="tx1"/>
                </a:solidFill>
              </a:defRPr>
            </a:lvl1pPr>
          </a:lstStyle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15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431800" y="6453336"/>
            <a:ext cx="1246717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900" b="1">
                <a:solidFill>
                  <a:schemeClr val="tx1"/>
                </a:solidFill>
              </a:defRPr>
            </a:lvl1pPr>
          </a:lstStyle>
          <a:p>
            <a:fld id="{C05EE493-AD2E-4872-B2F6-8F12A747F0A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7" name="Datumsplatzhalter 8"/>
          <p:cNvSpPr>
            <a:spLocks noGrp="1"/>
          </p:cNvSpPr>
          <p:nvPr>
            <p:ph type="dt" sz="half" idx="2"/>
          </p:nvPr>
        </p:nvSpPr>
        <p:spPr>
          <a:xfrm>
            <a:off x="1871133" y="6453336"/>
            <a:ext cx="1248835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900" b="1">
                <a:solidFill>
                  <a:schemeClr val="tx1"/>
                </a:solidFill>
              </a:defRPr>
            </a:lvl1pPr>
          </a:lstStyle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18" name="Fußzeilenplatzhalter 4"/>
          <p:cNvSpPr txBox="1">
            <a:spLocks/>
          </p:cNvSpPr>
          <p:nvPr/>
        </p:nvSpPr>
        <p:spPr>
          <a:xfrm>
            <a:off x="7632701" y="6453336"/>
            <a:ext cx="4127929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defPPr>
              <a:defRPr lang="de-DE"/>
            </a:defPPr>
            <a:lvl1pPr marL="0" algn="l" defTabSz="914400" rtl="0" eaLnBrk="1" latinLnBrk="0" hangingPunct="1">
              <a:defRPr sz="7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sz="900" dirty="0"/>
              <a:t>Universität Konstanz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55" r:id="rId2"/>
    <p:sldLayoutId id="2147483671" r:id="rId3"/>
    <p:sldLayoutId id="2147483656" r:id="rId4"/>
    <p:sldLayoutId id="2147483657" r:id="rId5"/>
    <p:sldLayoutId id="2147483659" r:id="rId6"/>
    <p:sldLayoutId id="2147483665" r:id="rId7"/>
    <p:sldLayoutId id="2147483666" r:id="rId8"/>
    <p:sldLayoutId id="2147483667" r:id="rId9"/>
    <p:sldLayoutId id="2147483663" r:id="rId10"/>
    <p:sldLayoutId id="2147483662" r:id="rId11"/>
    <p:sldLayoutId id="2147483674" r:id="rId12"/>
    <p:sldLayoutId id="2147483673" r:id="rId13"/>
  </p:sldLayoutIdLst>
  <p:hf hdr="0"/>
  <p:txStyles>
    <p:titleStyle>
      <a:lvl1pPr algn="l" defTabSz="914400" rtl="0" eaLnBrk="1" latinLnBrk="0" hangingPunct="1">
        <a:lnSpc>
          <a:spcPct val="95000"/>
        </a:lnSpc>
        <a:spcBef>
          <a:spcPct val="0"/>
        </a:spcBef>
        <a:buNone/>
        <a:defRPr sz="2000" b="1" u="sng" kern="1200" baseline="0">
          <a:solidFill>
            <a:schemeClr val="tx1"/>
          </a:solidFill>
          <a:uFill>
            <a:solidFill>
              <a:schemeClr val="accent1"/>
            </a:solidFill>
          </a:u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0"/>
        </a:spcBef>
        <a:buFont typeface="Arial" pitchFamily="34" charset="0"/>
        <a:buNone/>
        <a:defRPr sz="1600" b="1" kern="1200">
          <a:solidFill>
            <a:schemeClr val="accent1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10000"/>
        </a:lnSpc>
        <a:spcBef>
          <a:spcPts val="0"/>
        </a:spcBef>
        <a:buFont typeface="Arial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24000" indent="-324000" algn="l" defTabSz="914400" rtl="0" eaLnBrk="1" latinLnBrk="0" hangingPunct="1">
        <a:lnSpc>
          <a:spcPct val="110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Char char="−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774000" indent="-324000" algn="l" defTabSz="914400" rtl="0" eaLnBrk="1" latinLnBrk="0" hangingPunct="1">
        <a:lnSpc>
          <a:spcPct val="110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Char char="−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10000"/>
        </a:lnSpc>
        <a:spcBef>
          <a:spcPts val="0"/>
        </a:spcBef>
        <a:buFont typeface="+mj-lt"/>
        <a:buNone/>
        <a:defRPr sz="1600" u="sng" kern="1200" baseline="0">
          <a:solidFill>
            <a:schemeClr val="tx1"/>
          </a:solidFill>
          <a:uFill>
            <a:solidFill>
              <a:schemeClr val="accent1"/>
            </a:solidFill>
          </a:u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10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None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110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None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110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None/>
        <a:tabLst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110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None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9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20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22.xml"/><Relationship Id="rId1" Type="http://schemas.openxmlformats.org/officeDocument/2006/relationships/tags" Target="../tags/tag21.xml"/><Relationship Id="rId5" Type="http://schemas.openxmlformats.org/officeDocument/2006/relationships/image" Target="../media/image15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23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24.xml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tags" Target="../tags/tag27.xml"/><Relationship Id="rId7" Type="http://schemas.openxmlformats.org/officeDocument/2006/relationships/image" Target="../media/image28.png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5.png"/><Relationship Id="rId5" Type="http://schemas.openxmlformats.org/officeDocument/2006/relationships/tags" Target="../tags/tag29.xml"/><Relationship Id="rId10" Type="http://schemas.openxmlformats.org/officeDocument/2006/relationships/image" Target="../media/image6.png"/><Relationship Id="rId4" Type="http://schemas.openxmlformats.org/officeDocument/2006/relationships/tags" Target="../tags/tag28.xml"/><Relationship Id="rId9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tags" Target="../tags/tag37.xml"/><Relationship Id="rId13" Type="http://schemas.openxmlformats.org/officeDocument/2006/relationships/image" Target="../media/image33.png"/><Relationship Id="rId3" Type="http://schemas.openxmlformats.org/officeDocument/2006/relationships/tags" Target="../tags/tag32.xml"/><Relationship Id="rId7" Type="http://schemas.openxmlformats.org/officeDocument/2006/relationships/tags" Target="../tags/tag36.xml"/><Relationship Id="rId12" Type="http://schemas.openxmlformats.org/officeDocument/2006/relationships/image" Target="../media/image32.png"/><Relationship Id="rId17" Type="http://schemas.openxmlformats.org/officeDocument/2006/relationships/image" Target="../media/image37.png"/><Relationship Id="rId2" Type="http://schemas.openxmlformats.org/officeDocument/2006/relationships/tags" Target="../tags/tag31.xml"/><Relationship Id="rId16" Type="http://schemas.openxmlformats.org/officeDocument/2006/relationships/image" Target="../media/image36.png"/><Relationship Id="rId1" Type="http://schemas.openxmlformats.org/officeDocument/2006/relationships/tags" Target="../tags/tag30.xml"/><Relationship Id="rId6" Type="http://schemas.openxmlformats.org/officeDocument/2006/relationships/tags" Target="../tags/tag35.xml"/><Relationship Id="rId11" Type="http://schemas.openxmlformats.org/officeDocument/2006/relationships/image" Target="../media/image29.png"/><Relationship Id="rId5" Type="http://schemas.openxmlformats.org/officeDocument/2006/relationships/tags" Target="../tags/tag34.xml"/><Relationship Id="rId15" Type="http://schemas.openxmlformats.org/officeDocument/2006/relationships/image" Target="../media/image35.png"/><Relationship Id="rId10" Type="http://schemas.openxmlformats.org/officeDocument/2006/relationships/image" Target="../media/image31.png"/><Relationship Id="rId4" Type="http://schemas.openxmlformats.org/officeDocument/2006/relationships/tags" Target="../tags/tag33.xml"/><Relationship Id="rId9" Type="http://schemas.openxmlformats.org/officeDocument/2006/relationships/slideLayout" Target="../slideLayouts/slideLayout6.xml"/><Relationship Id="rId1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.xml"/><Relationship Id="rId13" Type="http://schemas.openxmlformats.org/officeDocument/2006/relationships/image" Target="../media/image34.png"/><Relationship Id="rId3" Type="http://schemas.openxmlformats.org/officeDocument/2006/relationships/tags" Target="../tags/tag40.xml"/><Relationship Id="rId7" Type="http://schemas.openxmlformats.org/officeDocument/2006/relationships/tags" Target="../tags/tag44.xml"/><Relationship Id="rId12" Type="http://schemas.openxmlformats.org/officeDocument/2006/relationships/image" Target="../media/image35.png"/><Relationship Id="rId2" Type="http://schemas.openxmlformats.org/officeDocument/2006/relationships/tags" Target="../tags/tag39.xml"/><Relationship Id="rId1" Type="http://schemas.openxmlformats.org/officeDocument/2006/relationships/tags" Target="../tags/tag38.xml"/><Relationship Id="rId6" Type="http://schemas.openxmlformats.org/officeDocument/2006/relationships/tags" Target="../tags/tag43.xml"/><Relationship Id="rId11" Type="http://schemas.openxmlformats.org/officeDocument/2006/relationships/image" Target="../media/image39.png"/><Relationship Id="rId5" Type="http://schemas.openxmlformats.org/officeDocument/2006/relationships/tags" Target="../tags/tag42.xml"/><Relationship Id="rId15" Type="http://schemas.openxmlformats.org/officeDocument/2006/relationships/image" Target="../media/image29.png"/><Relationship Id="rId10" Type="http://schemas.openxmlformats.org/officeDocument/2006/relationships/image" Target="../media/image38.png"/><Relationship Id="rId4" Type="http://schemas.openxmlformats.org/officeDocument/2006/relationships/tags" Target="../tags/tag41.xml"/><Relationship Id="rId9" Type="http://schemas.openxmlformats.org/officeDocument/2006/relationships/image" Target="../media/image37.png"/><Relationship Id="rId1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tags" Target="../tags/tag47.xml"/><Relationship Id="rId7" Type="http://schemas.openxmlformats.org/officeDocument/2006/relationships/image" Target="../media/image42.png"/><Relationship Id="rId2" Type="http://schemas.openxmlformats.org/officeDocument/2006/relationships/tags" Target="../tags/tag46.xml"/><Relationship Id="rId1" Type="http://schemas.openxmlformats.org/officeDocument/2006/relationships/tags" Target="../tags/tag45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tags" Target="../tags/tag50.xml"/><Relationship Id="rId7" Type="http://schemas.openxmlformats.org/officeDocument/2006/relationships/image" Target="../media/image44.png"/><Relationship Id="rId2" Type="http://schemas.openxmlformats.org/officeDocument/2006/relationships/tags" Target="../tags/tag49.xml"/><Relationship Id="rId1" Type="http://schemas.openxmlformats.org/officeDocument/2006/relationships/tags" Target="../tags/tag48.xml"/><Relationship Id="rId6" Type="http://schemas.openxmlformats.org/officeDocument/2006/relationships/image" Target="../media/image43.png"/><Relationship Id="rId5" Type="http://schemas.openxmlformats.org/officeDocument/2006/relationships/image" Target="../media/image40.png"/><Relationship Id="rId4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52.xml"/><Relationship Id="rId1" Type="http://schemas.openxmlformats.org/officeDocument/2006/relationships/tags" Target="../tags/tag51.xml"/><Relationship Id="rId5" Type="http://schemas.openxmlformats.org/officeDocument/2006/relationships/image" Target="../media/image45.png"/><Relationship Id="rId4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tags" Target="../tags/tag55.xml"/><Relationship Id="rId7" Type="http://schemas.openxmlformats.org/officeDocument/2006/relationships/image" Target="../media/image47.png"/><Relationship Id="rId2" Type="http://schemas.openxmlformats.org/officeDocument/2006/relationships/tags" Target="../tags/tag54.xml"/><Relationship Id="rId1" Type="http://schemas.openxmlformats.org/officeDocument/2006/relationships/tags" Target="../tags/tag53.xml"/><Relationship Id="rId6" Type="http://schemas.openxmlformats.org/officeDocument/2006/relationships/image" Target="../media/image46.png"/><Relationship Id="rId5" Type="http://schemas.openxmlformats.org/officeDocument/2006/relationships/image" Target="../media/image43.png"/><Relationship Id="rId4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tags" Target="../tags/tag58.xml"/><Relationship Id="rId7" Type="http://schemas.openxmlformats.org/officeDocument/2006/relationships/image" Target="../media/image46.png"/><Relationship Id="rId2" Type="http://schemas.openxmlformats.org/officeDocument/2006/relationships/tags" Target="../tags/tag57.xml"/><Relationship Id="rId1" Type="http://schemas.openxmlformats.org/officeDocument/2006/relationships/tags" Target="../tags/tag56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51.png"/><Relationship Id="rId5" Type="http://schemas.openxmlformats.org/officeDocument/2006/relationships/tags" Target="../tags/tag60.xml"/><Relationship Id="rId10" Type="http://schemas.openxmlformats.org/officeDocument/2006/relationships/image" Target="../media/image50.png"/><Relationship Id="rId4" Type="http://schemas.openxmlformats.org/officeDocument/2006/relationships/tags" Target="../tags/tag59.xml"/><Relationship Id="rId9" Type="http://schemas.openxmlformats.org/officeDocument/2006/relationships/image" Target="../media/image4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tags" Target="../tags/tag63.xml"/><Relationship Id="rId7" Type="http://schemas.openxmlformats.org/officeDocument/2006/relationships/image" Target="../media/image52.png"/><Relationship Id="rId2" Type="http://schemas.openxmlformats.org/officeDocument/2006/relationships/tags" Target="../tags/tag62.xml"/><Relationship Id="rId1" Type="http://schemas.openxmlformats.org/officeDocument/2006/relationships/tags" Target="../tags/tag61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.xml"/><Relationship Id="rId13" Type="http://schemas.openxmlformats.org/officeDocument/2006/relationships/image" Target="../media/image55.png"/><Relationship Id="rId3" Type="http://schemas.openxmlformats.org/officeDocument/2006/relationships/tags" Target="../tags/tag66.xml"/><Relationship Id="rId7" Type="http://schemas.openxmlformats.org/officeDocument/2006/relationships/tags" Target="../tags/tag70.xml"/><Relationship Id="rId12" Type="http://schemas.openxmlformats.org/officeDocument/2006/relationships/image" Target="../media/image54.png"/><Relationship Id="rId2" Type="http://schemas.openxmlformats.org/officeDocument/2006/relationships/tags" Target="../tags/tag65.xml"/><Relationship Id="rId1" Type="http://schemas.openxmlformats.org/officeDocument/2006/relationships/tags" Target="../tags/tag64.xml"/><Relationship Id="rId6" Type="http://schemas.openxmlformats.org/officeDocument/2006/relationships/tags" Target="../tags/tag69.xml"/><Relationship Id="rId11" Type="http://schemas.openxmlformats.org/officeDocument/2006/relationships/image" Target="../media/image53.png"/><Relationship Id="rId5" Type="http://schemas.openxmlformats.org/officeDocument/2006/relationships/tags" Target="../tags/tag68.xml"/><Relationship Id="rId15" Type="http://schemas.openxmlformats.org/officeDocument/2006/relationships/image" Target="../media/image57.png"/><Relationship Id="rId10" Type="http://schemas.openxmlformats.org/officeDocument/2006/relationships/image" Target="../media/image50.png"/><Relationship Id="rId4" Type="http://schemas.openxmlformats.org/officeDocument/2006/relationships/tags" Target="../tags/tag67.xml"/><Relationship Id="rId9" Type="http://schemas.openxmlformats.org/officeDocument/2006/relationships/image" Target="../media/image49.png"/><Relationship Id="rId14" Type="http://schemas.openxmlformats.org/officeDocument/2006/relationships/image" Target="../media/image56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tags" Target="../tags/tag73.xml"/><Relationship Id="rId7" Type="http://schemas.openxmlformats.org/officeDocument/2006/relationships/image" Target="../media/image49.png"/><Relationship Id="rId12" Type="http://schemas.openxmlformats.org/officeDocument/2006/relationships/image" Target="../media/image60.png"/><Relationship Id="rId2" Type="http://schemas.openxmlformats.org/officeDocument/2006/relationships/tags" Target="../tags/tag72.xml"/><Relationship Id="rId1" Type="http://schemas.openxmlformats.org/officeDocument/2006/relationships/tags" Target="../tags/tag7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59.png"/><Relationship Id="rId5" Type="http://schemas.openxmlformats.org/officeDocument/2006/relationships/tags" Target="../tags/tag75.xml"/><Relationship Id="rId10" Type="http://schemas.openxmlformats.org/officeDocument/2006/relationships/image" Target="../media/image58.png"/><Relationship Id="rId4" Type="http://schemas.openxmlformats.org/officeDocument/2006/relationships/tags" Target="../tags/tag74.xml"/><Relationship Id="rId9" Type="http://schemas.openxmlformats.org/officeDocument/2006/relationships/image" Target="../media/image5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7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7.png"/><Relationship Id="rId4" Type="http://schemas.openxmlformats.org/officeDocument/2006/relationships/image" Target="../media/image64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0.png"/><Relationship Id="rId13" Type="http://schemas.openxmlformats.org/officeDocument/2006/relationships/image" Target="../media/image71.png"/><Relationship Id="rId3" Type="http://schemas.openxmlformats.org/officeDocument/2006/relationships/image" Target="../media/image62.png"/><Relationship Id="rId7" Type="http://schemas.openxmlformats.org/officeDocument/2006/relationships/image" Target="../media/image69.png"/><Relationship Id="rId12" Type="http://schemas.openxmlformats.org/officeDocument/2006/relationships/image" Target="../media/image7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8.png"/><Relationship Id="rId11" Type="http://schemas.openxmlformats.org/officeDocument/2006/relationships/image" Target="../media/image211.png"/><Relationship Id="rId5" Type="http://schemas.openxmlformats.org/officeDocument/2006/relationships/image" Target="../media/image64.png"/><Relationship Id="rId15" Type="http://schemas.openxmlformats.org/officeDocument/2006/relationships/image" Target="../media/image67.png"/><Relationship Id="rId10" Type="http://schemas.openxmlformats.org/officeDocument/2006/relationships/image" Target="../media/image201.png"/><Relationship Id="rId4" Type="http://schemas.openxmlformats.org/officeDocument/2006/relationships/image" Target="../media/image63.png"/><Relationship Id="rId9" Type="http://schemas.openxmlformats.org/officeDocument/2006/relationships/image" Target="../media/image191.png"/><Relationship Id="rId14" Type="http://schemas.openxmlformats.org/officeDocument/2006/relationships/image" Target="../media/image72.png"/></Relationships>
</file>

<file path=ppt/slides/_rels/slide3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0.png"/><Relationship Id="rId3" Type="http://schemas.openxmlformats.org/officeDocument/2006/relationships/image" Target="../media/image69.png"/><Relationship Id="rId12" Type="http://schemas.openxmlformats.org/officeDocument/2006/relationships/image" Target="../media/image210.png"/><Relationship Id="rId17" Type="http://schemas.openxmlformats.org/officeDocument/2006/relationships/image" Target="../media/image67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7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4.png"/><Relationship Id="rId11" Type="http://schemas.openxmlformats.org/officeDocument/2006/relationships/image" Target="../media/image200.png"/><Relationship Id="rId5" Type="http://schemas.openxmlformats.org/officeDocument/2006/relationships/image" Target="../media/image63.png"/><Relationship Id="rId15" Type="http://schemas.openxmlformats.org/officeDocument/2006/relationships/image" Target="../media/image72.png"/><Relationship Id="rId10" Type="http://schemas.openxmlformats.org/officeDocument/2006/relationships/image" Target="../media/image190.png"/><Relationship Id="rId4" Type="http://schemas.openxmlformats.org/officeDocument/2006/relationships/image" Target="../media/image62.png"/><Relationship Id="rId9" Type="http://schemas.openxmlformats.org/officeDocument/2006/relationships/image" Target="../media/image180.png"/><Relationship Id="rId14" Type="http://schemas.openxmlformats.org/officeDocument/2006/relationships/image" Target="../media/image71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13" Type="http://schemas.openxmlformats.org/officeDocument/2006/relationships/image" Target="../media/image72.png"/><Relationship Id="rId3" Type="http://schemas.openxmlformats.org/officeDocument/2006/relationships/image" Target="../media/image69.png"/><Relationship Id="rId7" Type="http://schemas.openxmlformats.org/officeDocument/2006/relationships/image" Target="../media/image180.png"/><Relationship Id="rId12" Type="http://schemas.openxmlformats.org/officeDocument/2006/relationships/image" Target="../media/image71.png"/><Relationship Id="rId17" Type="http://schemas.openxmlformats.org/officeDocument/2006/relationships/image" Target="../media/image77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7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4.png"/><Relationship Id="rId11" Type="http://schemas.openxmlformats.org/officeDocument/2006/relationships/image" Target="../media/image70.png"/><Relationship Id="rId5" Type="http://schemas.openxmlformats.org/officeDocument/2006/relationships/image" Target="../media/image63.png"/><Relationship Id="rId15" Type="http://schemas.openxmlformats.org/officeDocument/2006/relationships/image" Target="../media/image75.png"/><Relationship Id="rId10" Type="http://schemas.openxmlformats.org/officeDocument/2006/relationships/image" Target="../media/image210.png"/><Relationship Id="rId4" Type="http://schemas.openxmlformats.org/officeDocument/2006/relationships/image" Target="../media/image62.png"/><Relationship Id="rId9" Type="http://schemas.openxmlformats.org/officeDocument/2006/relationships/image" Target="../media/image200.png"/><Relationship Id="rId14" Type="http://schemas.openxmlformats.org/officeDocument/2006/relationships/image" Target="../media/image74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0.png"/><Relationship Id="rId13" Type="http://schemas.openxmlformats.org/officeDocument/2006/relationships/image" Target="../media/image81.png"/><Relationship Id="rId3" Type="http://schemas.openxmlformats.org/officeDocument/2006/relationships/image" Target="../media/image69.png"/><Relationship Id="rId7" Type="http://schemas.openxmlformats.org/officeDocument/2006/relationships/image" Target="../media/image290.png"/><Relationship Id="rId12" Type="http://schemas.openxmlformats.org/officeDocument/2006/relationships/image" Target="../media/image80.png"/><Relationship Id="rId17" Type="http://schemas.openxmlformats.org/officeDocument/2006/relationships/image" Target="../media/image83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8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4.png"/><Relationship Id="rId11" Type="http://schemas.openxmlformats.org/officeDocument/2006/relationships/image" Target="../media/image70.png"/><Relationship Id="rId5" Type="http://schemas.openxmlformats.org/officeDocument/2006/relationships/image" Target="../media/image63.png"/><Relationship Id="rId15" Type="http://schemas.openxmlformats.org/officeDocument/2006/relationships/image" Target="../media/image75.png"/><Relationship Id="rId10" Type="http://schemas.openxmlformats.org/officeDocument/2006/relationships/image" Target="../media/image81.png"/><Relationship Id="rId4" Type="http://schemas.openxmlformats.org/officeDocument/2006/relationships/image" Target="../media/image62.png"/><Relationship Id="rId9" Type="http://schemas.openxmlformats.org/officeDocument/2006/relationships/image" Target="../media/image80.png"/><Relationship Id="rId14" Type="http://schemas.openxmlformats.org/officeDocument/2006/relationships/image" Target="../media/image7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tags" Target="../tags/tag3.xml"/><Relationship Id="rId7" Type="http://schemas.openxmlformats.org/officeDocument/2006/relationships/image" Target="../media/image4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3.png"/><Relationship Id="rId5" Type="http://schemas.openxmlformats.org/officeDocument/2006/relationships/slideLayout" Target="../slideLayouts/slideLayout6.xml"/><Relationship Id="rId4" Type="http://schemas.openxmlformats.org/officeDocument/2006/relationships/tags" Target="../tags/tag4.xml"/><Relationship Id="rId9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0.png"/><Relationship Id="rId13" Type="http://schemas.openxmlformats.org/officeDocument/2006/relationships/image" Target="../media/image81.png"/><Relationship Id="rId3" Type="http://schemas.openxmlformats.org/officeDocument/2006/relationships/image" Target="../media/image69.png"/><Relationship Id="rId7" Type="http://schemas.openxmlformats.org/officeDocument/2006/relationships/image" Target="../media/image290.png"/><Relationship Id="rId12" Type="http://schemas.openxmlformats.org/officeDocument/2006/relationships/image" Target="../media/image8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4.png"/><Relationship Id="rId11" Type="http://schemas.openxmlformats.org/officeDocument/2006/relationships/image" Target="../media/image70.png"/><Relationship Id="rId5" Type="http://schemas.openxmlformats.org/officeDocument/2006/relationships/image" Target="../media/image63.png"/><Relationship Id="rId10" Type="http://schemas.openxmlformats.org/officeDocument/2006/relationships/image" Target="../media/image81.png"/><Relationship Id="rId4" Type="http://schemas.openxmlformats.org/officeDocument/2006/relationships/image" Target="../media/image62.png"/><Relationship Id="rId9" Type="http://schemas.openxmlformats.org/officeDocument/2006/relationships/image" Target="../media/image80.png"/><Relationship Id="rId14" Type="http://schemas.openxmlformats.org/officeDocument/2006/relationships/image" Target="../media/image84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0.png"/><Relationship Id="rId13" Type="http://schemas.openxmlformats.org/officeDocument/2006/relationships/image" Target="../media/image72.png"/><Relationship Id="rId3" Type="http://schemas.openxmlformats.org/officeDocument/2006/relationships/image" Target="../media/image70.png"/><Relationship Id="rId7" Type="http://schemas.openxmlformats.org/officeDocument/2006/relationships/image" Target="../media/image64.png"/><Relationship Id="rId12" Type="http://schemas.openxmlformats.org/officeDocument/2006/relationships/image" Target="../media/image7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3.png"/><Relationship Id="rId11" Type="http://schemas.openxmlformats.org/officeDocument/2006/relationships/image" Target="../media/image400.png"/><Relationship Id="rId5" Type="http://schemas.openxmlformats.org/officeDocument/2006/relationships/image" Target="../media/image62.png"/><Relationship Id="rId10" Type="http://schemas.openxmlformats.org/officeDocument/2006/relationships/image" Target="../media/image390.png"/><Relationship Id="rId4" Type="http://schemas.openxmlformats.org/officeDocument/2006/relationships/image" Target="../media/image69.png"/><Relationship Id="rId9" Type="http://schemas.openxmlformats.org/officeDocument/2006/relationships/image" Target="../media/image380.png"/><Relationship Id="rId14" Type="http://schemas.openxmlformats.org/officeDocument/2006/relationships/image" Target="../media/image85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13" Type="http://schemas.openxmlformats.org/officeDocument/2006/relationships/image" Target="../media/image72.png"/><Relationship Id="rId3" Type="http://schemas.openxmlformats.org/officeDocument/2006/relationships/image" Target="../media/image70.png"/><Relationship Id="rId7" Type="http://schemas.openxmlformats.org/officeDocument/2006/relationships/image" Target="../media/image64.png"/><Relationship Id="rId12" Type="http://schemas.openxmlformats.org/officeDocument/2006/relationships/image" Target="../media/image71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8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3.png"/><Relationship Id="rId11" Type="http://schemas.openxmlformats.org/officeDocument/2006/relationships/image" Target="../media/image441.png"/><Relationship Id="rId5" Type="http://schemas.openxmlformats.org/officeDocument/2006/relationships/image" Target="../media/image62.png"/><Relationship Id="rId15" Type="http://schemas.openxmlformats.org/officeDocument/2006/relationships/image" Target="../media/image88.png"/><Relationship Id="rId10" Type="http://schemas.openxmlformats.org/officeDocument/2006/relationships/image" Target="../media/image431.png"/><Relationship Id="rId4" Type="http://schemas.openxmlformats.org/officeDocument/2006/relationships/image" Target="../media/image69.png"/><Relationship Id="rId9" Type="http://schemas.openxmlformats.org/officeDocument/2006/relationships/image" Target="../media/image420.png"/><Relationship Id="rId14" Type="http://schemas.openxmlformats.org/officeDocument/2006/relationships/image" Target="../media/image86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0.png"/><Relationship Id="rId13" Type="http://schemas.openxmlformats.org/officeDocument/2006/relationships/image" Target="../media/image72.png"/><Relationship Id="rId3" Type="http://schemas.openxmlformats.org/officeDocument/2006/relationships/image" Target="../media/image70.png"/><Relationship Id="rId7" Type="http://schemas.openxmlformats.org/officeDocument/2006/relationships/image" Target="../media/image64.png"/><Relationship Id="rId12" Type="http://schemas.openxmlformats.org/officeDocument/2006/relationships/image" Target="../media/image7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3.png"/><Relationship Id="rId11" Type="http://schemas.openxmlformats.org/officeDocument/2006/relationships/image" Target="../media/image460.png"/><Relationship Id="rId5" Type="http://schemas.openxmlformats.org/officeDocument/2006/relationships/image" Target="../media/image62.png"/><Relationship Id="rId15" Type="http://schemas.openxmlformats.org/officeDocument/2006/relationships/image" Target="../media/image85.png"/><Relationship Id="rId10" Type="http://schemas.openxmlformats.org/officeDocument/2006/relationships/image" Target="../media/image450.png"/><Relationship Id="rId4" Type="http://schemas.openxmlformats.org/officeDocument/2006/relationships/image" Target="../media/image69.png"/><Relationship Id="rId9" Type="http://schemas.openxmlformats.org/officeDocument/2006/relationships/image" Target="../media/image440.png"/><Relationship Id="rId14" Type="http://schemas.openxmlformats.org/officeDocument/2006/relationships/image" Target="../media/image90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0.png"/><Relationship Id="rId13" Type="http://schemas.openxmlformats.org/officeDocument/2006/relationships/image" Target="../media/image72.png"/><Relationship Id="rId3" Type="http://schemas.openxmlformats.org/officeDocument/2006/relationships/image" Target="../media/image70.png"/><Relationship Id="rId7" Type="http://schemas.openxmlformats.org/officeDocument/2006/relationships/image" Target="../media/image64.png"/><Relationship Id="rId12" Type="http://schemas.openxmlformats.org/officeDocument/2006/relationships/image" Target="../media/image71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8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3.png"/><Relationship Id="rId11" Type="http://schemas.openxmlformats.org/officeDocument/2006/relationships/image" Target="../media/image460.png"/><Relationship Id="rId5" Type="http://schemas.openxmlformats.org/officeDocument/2006/relationships/image" Target="../media/image62.png"/><Relationship Id="rId15" Type="http://schemas.openxmlformats.org/officeDocument/2006/relationships/image" Target="../media/image91.png"/><Relationship Id="rId10" Type="http://schemas.openxmlformats.org/officeDocument/2006/relationships/image" Target="../media/image450.png"/><Relationship Id="rId4" Type="http://schemas.openxmlformats.org/officeDocument/2006/relationships/image" Target="../media/image69.png"/><Relationship Id="rId9" Type="http://schemas.openxmlformats.org/officeDocument/2006/relationships/image" Target="../media/image440.png"/><Relationship Id="rId14" Type="http://schemas.openxmlformats.org/officeDocument/2006/relationships/image" Target="../media/image90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0.png"/><Relationship Id="rId13" Type="http://schemas.openxmlformats.org/officeDocument/2006/relationships/image" Target="../media/image72.png"/><Relationship Id="rId3" Type="http://schemas.openxmlformats.org/officeDocument/2006/relationships/image" Target="../media/image70.png"/><Relationship Id="rId7" Type="http://schemas.openxmlformats.org/officeDocument/2006/relationships/image" Target="../media/image64.png"/><Relationship Id="rId12" Type="http://schemas.openxmlformats.org/officeDocument/2006/relationships/image" Target="../media/image71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9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3.png"/><Relationship Id="rId11" Type="http://schemas.openxmlformats.org/officeDocument/2006/relationships/image" Target="../media/image460.png"/><Relationship Id="rId5" Type="http://schemas.openxmlformats.org/officeDocument/2006/relationships/image" Target="../media/image62.png"/><Relationship Id="rId15" Type="http://schemas.openxmlformats.org/officeDocument/2006/relationships/image" Target="../media/image92.png"/><Relationship Id="rId10" Type="http://schemas.openxmlformats.org/officeDocument/2006/relationships/image" Target="../media/image450.png"/><Relationship Id="rId4" Type="http://schemas.openxmlformats.org/officeDocument/2006/relationships/image" Target="../media/image69.png"/><Relationship Id="rId9" Type="http://schemas.openxmlformats.org/officeDocument/2006/relationships/image" Target="../media/image440.png"/><Relationship Id="rId14" Type="http://schemas.openxmlformats.org/officeDocument/2006/relationships/image" Target="../media/image85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0.png"/><Relationship Id="rId13" Type="http://schemas.openxmlformats.org/officeDocument/2006/relationships/image" Target="../media/image95.png"/><Relationship Id="rId3" Type="http://schemas.openxmlformats.org/officeDocument/2006/relationships/image" Target="../media/image70.png"/><Relationship Id="rId7" Type="http://schemas.openxmlformats.org/officeDocument/2006/relationships/image" Target="../media/image64.png"/><Relationship Id="rId12" Type="http://schemas.openxmlformats.org/officeDocument/2006/relationships/image" Target="../media/image9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3.png"/><Relationship Id="rId11" Type="http://schemas.openxmlformats.org/officeDocument/2006/relationships/image" Target="../media/image540.png"/><Relationship Id="rId5" Type="http://schemas.openxmlformats.org/officeDocument/2006/relationships/image" Target="../media/image62.png"/><Relationship Id="rId15" Type="http://schemas.openxmlformats.org/officeDocument/2006/relationships/image" Target="../media/image97.png"/><Relationship Id="rId10" Type="http://schemas.openxmlformats.org/officeDocument/2006/relationships/image" Target="../media/image95.png"/><Relationship Id="rId4" Type="http://schemas.openxmlformats.org/officeDocument/2006/relationships/image" Target="../media/image69.png"/><Relationship Id="rId9" Type="http://schemas.openxmlformats.org/officeDocument/2006/relationships/image" Target="../media/image94.png"/><Relationship Id="rId14" Type="http://schemas.openxmlformats.org/officeDocument/2006/relationships/image" Target="../media/image96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98.png"/><Relationship Id="rId7" Type="http://schemas.openxmlformats.org/officeDocument/2006/relationships/image" Target="../media/image10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9.sv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3" Type="http://schemas.openxmlformats.org/officeDocument/2006/relationships/image" Target="../media/image104.png"/><Relationship Id="rId7" Type="http://schemas.openxmlformats.org/officeDocument/2006/relationships/image" Target="../media/image10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7.png"/><Relationship Id="rId11" Type="http://schemas.openxmlformats.org/officeDocument/2006/relationships/image" Target="../media/image112.png"/><Relationship Id="rId5" Type="http://schemas.openxmlformats.org/officeDocument/2006/relationships/image" Target="../media/image106.png"/><Relationship Id="rId10" Type="http://schemas.openxmlformats.org/officeDocument/2006/relationships/image" Target="../media/image111.png"/><Relationship Id="rId4" Type="http://schemas.openxmlformats.org/officeDocument/2006/relationships/image" Target="../media/image105.png"/><Relationship Id="rId9" Type="http://schemas.openxmlformats.org/officeDocument/2006/relationships/image" Target="../media/image110.sv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tags" Target="../tags/tag7.xml"/><Relationship Id="rId7" Type="http://schemas.openxmlformats.org/officeDocument/2006/relationships/image" Target="../media/image8.png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image" Target="../media/image7.png"/><Relationship Id="rId5" Type="http://schemas.openxmlformats.org/officeDocument/2006/relationships/slideLayout" Target="../slideLayouts/slideLayout6.xml"/><Relationship Id="rId4" Type="http://schemas.openxmlformats.org/officeDocument/2006/relationships/tags" Target="../tags/tag8.xml"/><Relationship Id="rId9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7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7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5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4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3" Type="http://schemas.openxmlformats.org/officeDocument/2006/relationships/image" Target="../media/image121.png"/><Relationship Id="rId7" Type="http://schemas.openxmlformats.org/officeDocument/2006/relationships/image" Target="../media/image128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7.png"/><Relationship Id="rId5" Type="http://schemas.openxmlformats.org/officeDocument/2006/relationships/image" Target="../media/image126.png"/><Relationship Id="rId10" Type="http://schemas.openxmlformats.org/officeDocument/2006/relationships/image" Target="../media/image131.png"/><Relationship Id="rId4" Type="http://schemas.openxmlformats.org/officeDocument/2006/relationships/image" Target="../media/image120.png"/><Relationship Id="rId9" Type="http://schemas.openxmlformats.org/officeDocument/2006/relationships/image" Target="../media/image130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3" Type="http://schemas.openxmlformats.org/officeDocument/2006/relationships/image" Target="../media/image121.png"/><Relationship Id="rId7" Type="http://schemas.openxmlformats.org/officeDocument/2006/relationships/image" Target="../media/image128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7.png"/><Relationship Id="rId5" Type="http://schemas.openxmlformats.org/officeDocument/2006/relationships/image" Target="../media/image126.png"/><Relationship Id="rId10" Type="http://schemas.openxmlformats.org/officeDocument/2006/relationships/image" Target="../media/image131.png"/><Relationship Id="rId4" Type="http://schemas.openxmlformats.org/officeDocument/2006/relationships/image" Target="../media/image120.png"/><Relationship Id="rId9" Type="http://schemas.openxmlformats.org/officeDocument/2006/relationships/image" Target="../media/image130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0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3" Type="http://schemas.openxmlformats.org/officeDocument/2006/relationships/image" Target="../media/image121.png"/><Relationship Id="rId7" Type="http://schemas.openxmlformats.org/officeDocument/2006/relationships/image" Target="../media/image128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7.png"/><Relationship Id="rId5" Type="http://schemas.openxmlformats.org/officeDocument/2006/relationships/image" Target="../media/image126.png"/><Relationship Id="rId10" Type="http://schemas.openxmlformats.org/officeDocument/2006/relationships/image" Target="../media/image131.png"/><Relationship Id="rId4" Type="http://schemas.openxmlformats.org/officeDocument/2006/relationships/image" Target="../media/image120.png"/><Relationship Id="rId9" Type="http://schemas.openxmlformats.org/officeDocument/2006/relationships/image" Target="../media/image130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35.png"/><Relationship Id="rId4" Type="http://schemas.openxmlformats.org/officeDocument/2006/relationships/image" Target="../media/image134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tags" Target="../tags/tag13.xml"/><Relationship Id="rId7" Type="http://schemas.openxmlformats.org/officeDocument/2006/relationships/image" Target="../media/image15.png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tags" Target="../tags/tag16.xml"/><Relationship Id="rId7" Type="http://schemas.openxmlformats.org/officeDocument/2006/relationships/image" Target="../media/image15.png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platzhalter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t="15235" r="-2" b="2426"/>
          <a:stretch/>
        </p:blipFill>
        <p:spPr>
          <a:xfrm>
            <a:off x="4287217" y="1960009"/>
            <a:ext cx="4500184" cy="3240087"/>
          </a:xfrm>
          <a:prstGeom prst="rect">
            <a:avLst/>
          </a:prstGeom>
        </p:spPr>
      </p:pic>
      <p:sp>
        <p:nvSpPr>
          <p:cNvPr id="7" name="Untertitel 2"/>
          <p:cNvSpPr txBox="1">
            <a:spLocks/>
          </p:cNvSpPr>
          <p:nvPr/>
        </p:nvSpPr>
        <p:spPr>
          <a:xfrm>
            <a:off x="480269" y="5373688"/>
            <a:ext cx="5256213" cy="792162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indent="0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2000" b="1" u="sng" baseline="0">
                <a:uFill>
                  <a:solidFill>
                    <a:schemeClr val="accent1"/>
                  </a:solidFill>
                </a:uFill>
              </a:defRPr>
            </a:lvl1pPr>
            <a:lvl2pPr indent="0" algn="ctr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indent="0" algn="ctr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indent="0" algn="ctr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indent="0" algn="ctr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baseline="0">
                <a:solidFill>
                  <a:schemeClr val="tx1">
                    <a:tint val="75000"/>
                  </a:schemeClr>
                </a:solidFill>
                <a:uFill>
                  <a:solidFill>
                    <a:schemeClr val="accent1"/>
                  </a:solidFill>
                </a:uFill>
              </a:defRPr>
            </a:lvl5pPr>
            <a:lvl6pPr indent="0" algn="ctr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baseline="0">
                <a:solidFill>
                  <a:schemeClr val="tx1">
                    <a:tint val="75000"/>
                  </a:schemeClr>
                </a:solidFill>
              </a:defRPr>
            </a:lvl6pPr>
            <a:lvl7pPr indent="0" algn="ctr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baseline="0">
                <a:solidFill>
                  <a:schemeClr val="tx1">
                    <a:tint val="75000"/>
                  </a:schemeClr>
                </a:solidFill>
              </a:defRPr>
            </a:lvl7pPr>
            <a:lvl8pPr indent="0" algn="ctr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baseline="0">
                <a:solidFill>
                  <a:schemeClr val="tx1">
                    <a:tint val="75000"/>
                  </a:schemeClr>
                </a:solidFill>
              </a:defRPr>
            </a:lvl8pPr>
            <a:lvl9pPr indent="0" algn="ctr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baseline="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Julian Beisch</a:t>
            </a:r>
          </a:p>
          <a:p>
            <a:r>
              <a:rPr lang="de-DE" b="0" u="none" dirty="0"/>
              <a:t>Konstanz, 17.12.2024</a:t>
            </a:r>
          </a:p>
        </p:txBody>
      </p:sp>
      <p:sp>
        <p:nvSpPr>
          <p:cNvPr id="12" name="Rechteck 11"/>
          <p:cNvSpPr>
            <a:spLocks/>
          </p:cNvSpPr>
          <p:nvPr/>
        </p:nvSpPr>
        <p:spPr>
          <a:xfrm>
            <a:off x="446033" y="3120394"/>
            <a:ext cx="2768954" cy="57496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36000" tIns="18000" rIns="36000" bIns="180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3500" b="1" dirty="0">
                <a:solidFill>
                  <a:schemeClr val="tx1"/>
                </a:solidFill>
              </a:rPr>
              <a:t>Seminartalk:</a:t>
            </a:r>
          </a:p>
        </p:txBody>
      </p:sp>
      <p:sp>
        <p:nvSpPr>
          <p:cNvPr id="13" name="Rechteck 12"/>
          <p:cNvSpPr>
            <a:spLocks/>
          </p:cNvSpPr>
          <p:nvPr/>
        </p:nvSpPr>
        <p:spPr>
          <a:xfrm>
            <a:off x="446033" y="4270836"/>
            <a:ext cx="3591295" cy="57496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18000" rIns="36000" bIns="18000" rtlCol="0" anchor="ctr">
            <a:spAutoFit/>
          </a:bodyPr>
          <a:lstStyle/>
          <a:p>
            <a:r>
              <a:rPr lang="de-DE" sz="3500" b="1" dirty="0">
                <a:solidFill>
                  <a:schemeClr val="tx1"/>
                </a:solidFill>
              </a:rPr>
              <a:t>in Ferromagnets</a:t>
            </a:r>
          </a:p>
        </p:txBody>
      </p:sp>
      <p:sp>
        <p:nvSpPr>
          <p:cNvPr id="14" name="Rechteck 13"/>
          <p:cNvSpPr>
            <a:spLocks/>
          </p:cNvSpPr>
          <p:nvPr/>
        </p:nvSpPr>
        <p:spPr>
          <a:xfrm>
            <a:off x="446033" y="3695355"/>
            <a:ext cx="2042794" cy="57496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36000" tIns="18000" rIns="36000" bIns="180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3500" b="1" dirty="0" err="1">
                <a:solidFill>
                  <a:schemeClr val="tx1"/>
                </a:solidFill>
              </a:rPr>
              <a:t>Magnons</a:t>
            </a:r>
            <a:endParaRPr lang="de-DE" sz="3500" b="1" dirty="0">
              <a:solidFill>
                <a:schemeClr val="tx1"/>
              </a:solidFill>
            </a:endParaRPr>
          </a:p>
        </p:txBody>
      </p:sp>
      <p:sp>
        <p:nvSpPr>
          <p:cNvPr id="3" name="Parallelogramm 2">
            <a:extLst>
              <a:ext uri="{FF2B5EF4-FFF2-40B4-BE49-F238E27FC236}">
                <a16:creationId xmlns:a16="http://schemas.microsoft.com/office/drawing/2014/main" id="{70B6CC24-CB3F-9142-6564-0BB48FB64D11}"/>
              </a:ext>
            </a:extLst>
          </p:cNvPr>
          <p:cNvSpPr/>
          <p:nvPr/>
        </p:nvSpPr>
        <p:spPr>
          <a:xfrm>
            <a:off x="1651514" y="-1962003"/>
            <a:ext cx="2952328" cy="3888977"/>
          </a:xfrm>
          <a:prstGeom prst="parallelogram">
            <a:avLst>
              <a:gd name="adj" fmla="val 39454"/>
            </a:avLst>
          </a:prstGeom>
          <a:solidFill>
            <a:schemeClr val="accent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Parallelogramm 3">
            <a:extLst>
              <a:ext uri="{FF2B5EF4-FFF2-40B4-BE49-F238E27FC236}">
                <a16:creationId xmlns:a16="http://schemas.microsoft.com/office/drawing/2014/main" id="{F0957FD8-9A4F-4ED0-A403-7033135C737D}"/>
              </a:ext>
            </a:extLst>
          </p:cNvPr>
          <p:cNvSpPr/>
          <p:nvPr/>
        </p:nvSpPr>
        <p:spPr>
          <a:xfrm>
            <a:off x="2037110" y="-1584798"/>
            <a:ext cx="2952328" cy="3888977"/>
          </a:xfrm>
          <a:prstGeom prst="parallelogram">
            <a:avLst>
              <a:gd name="adj" fmla="val 39454"/>
            </a:avLst>
          </a:prstGeom>
          <a:noFill/>
          <a:ln>
            <a:solidFill>
              <a:schemeClr val="accent1"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Parallelogramm 4">
            <a:extLst>
              <a:ext uri="{FF2B5EF4-FFF2-40B4-BE49-F238E27FC236}">
                <a16:creationId xmlns:a16="http://schemas.microsoft.com/office/drawing/2014/main" id="{38D3D03C-5FFC-ABB9-61BC-DFABE2ABF56C}"/>
              </a:ext>
            </a:extLst>
          </p:cNvPr>
          <p:cNvSpPr/>
          <p:nvPr/>
        </p:nvSpPr>
        <p:spPr>
          <a:xfrm>
            <a:off x="1768025" y="5769768"/>
            <a:ext cx="3619648" cy="4862767"/>
          </a:xfrm>
          <a:prstGeom prst="parallelogram">
            <a:avLst>
              <a:gd name="adj" fmla="val 39454"/>
            </a:avLst>
          </a:prstGeom>
          <a:solidFill>
            <a:schemeClr val="accent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Parallelogramm 5">
            <a:extLst>
              <a:ext uri="{FF2B5EF4-FFF2-40B4-BE49-F238E27FC236}">
                <a16:creationId xmlns:a16="http://schemas.microsoft.com/office/drawing/2014/main" id="{1148D256-3E96-B60C-ED8E-744D509ED277}"/>
              </a:ext>
            </a:extLst>
          </p:cNvPr>
          <p:cNvSpPr/>
          <p:nvPr/>
        </p:nvSpPr>
        <p:spPr>
          <a:xfrm>
            <a:off x="9840416" y="3501008"/>
            <a:ext cx="3619648" cy="4862767"/>
          </a:xfrm>
          <a:prstGeom prst="parallelogram">
            <a:avLst>
              <a:gd name="adj" fmla="val 39454"/>
            </a:avLst>
          </a:prstGeom>
          <a:solidFill>
            <a:schemeClr val="accent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Parallelogramm 8">
            <a:extLst>
              <a:ext uri="{FF2B5EF4-FFF2-40B4-BE49-F238E27FC236}">
                <a16:creationId xmlns:a16="http://schemas.microsoft.com/office/drawing/2014/main" id="{56282E41-609D-8042-14C5-62EE0EFE0E51}"/>
              </a:ext>
            </a:extLst>
          </p:cNvPr>
          <p:cNvSpPr/>
          <p:nvPr/>
        </p:nvSpPr>
        <p:spPr>
          <a:xfrm>
            <a:off x="10090305" y="1869270"/>
            <a:ext cx="2952328" cy="3888977"/>
          </a:xfrm>
          <a:prstGeom prst="parallelogram">
            <a:avLst>
              <a:gd name="adj" fmla="val 39454"/>
            </a:avLst>
          </a:prstGeom>
          <a:noFill/>
          <a:ln>
            <a:solidFill>
              <a:schemeClr val="accent1"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Parallelogramm 9">
            <a:extLst>
              <a:ext uri="{FF2B5EF4-FFF2-40B4-BE49-F238E27FC236}">
                <a16:creationId xmlns:a16="http://schemas.microsoft.com/office/drawing/2014/main" id="{52B45C46-BA46-6D31-F049-7156D2A6B112}"/>
              </a:ext>
            </a:extLst>
          </p:cNvPr>
          <p:cNvSpPr/>
          <p:nvPr/>
        </p:nvSpPr>
        <p:spPr>
          <a:xfrm>
            <a:off x="9624392" y="-4880282"/>
            <a:ext cx="5904656" cy="4862767"/>
          </a:xfrm>
          <a:prstGeom prst="parallelogram">
            <a:avLst>
              <a:gd name="adj" fmla="val 39454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BF57D834-5C42-19B5-9B27-C41DDF05CEAB}"/>
              </a:ext>
            </a:extLst>
          </p:cNvPr>
          <p:cNvSpPr txBox="1"/>
          <p:nvPr/>
        </p:nvSpPr>
        <p:spPr>
          <a:xfrm>
            <a:off x="7153373" y="5127467"/>
            <a:ext cx="28119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M.Weißenhofer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PRB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110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094427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(2024)</a:t>
            </a:r>
          </a:p>
        </p:txBody>
      </p:sp>
    </p:spTree>
    <p:extLst>
      <p:ext uri="{BB962C8B-B14F-4D97-AF65-F5344CB8AC3E}">
        <p14:creationId xmlns:p14="http://schemas.microsoft.com/office/powerpoint/2010/main" val="33728868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DE76A3-6355-EDB9-2848-D6318065C7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561907-CCF7-CA41-CBD7-112261FCB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Heisenberg Hamiltonian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11CA071-532E-EF44-DC26-2DF6551F48C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Ferromagnetic </a:t>
            </a:r>
            <a:r>
              <a:rPr lang="en-US" dirty="0" err="1"/>
              <a:t>groundstate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With this new state we can show that the total magnetization compared to before reduced itself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Aswell as an increase in </a:t>
            </a:r>
            <a:r>
              <a:rPr lang="en-US" b="1" dirty="0"/>
              <a:t>energy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From this Bloch was able to determine the Bloch T^3/2 law</a:t>
            </a:r>
          </a:p>
          <a:p>
            <a:pPr lvl="1"/>
            <a:r>
              <a:rPr lang="en-US" dirty="0"/>
              <a:t>	For this we need to understand why temperature </a:t>
            </a:r>
          </a:p>
          <a:p>
            <a:pPr lvl="1"/>
            <a:r>
              <a:rPr lang="en-US" dirty="0"/>
              <a:t>	excites magnons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Still we don’t know anything about magnons</a:t>
            </a:r>
          </a:p>
          <a:p>
            <a:pPr lvl="1"/>
            <a:r>
              <a:rPr lang="en-US" dirty="0"/>
              <a:t>So we try to understand this state a bit more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We can describe it as an quasiparticle similar to phonons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CA4EC69-313D-DB13-8E81-268AFB7F213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calculation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5C3B628-597F-28D1-A6DE-F9C0B063C5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A522DE2-84CC-3895-B9F2-BC428319D1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10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1CF6F1DB-2941-9B1B-EFE0-9856DDCAD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6DB6F034-B421-D809-8916-1231C42C432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6400" y="1305601"/>
            <a:ext cx="7246431" cy="4246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8223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A0253E-ACC3-E883-75E2-93BE62F16B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AD6484-D981-EB2F-AA27-EB1C8AC23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Heisenberg Hamiltonian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0CBF3FB-C5CC-406B-833C-F036E9C871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10FF679-6459-1F20-890F-4965A612B3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11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6952BCE0-C0D5-93A6-8B48-A7B39FE123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F4FB33A-5DDD-2D37-30BD-830F564F9E2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410" y="1063011"/>
            <a:ext cx="10499171" cy="4733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2914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4BD9CA-38C6-FE2D-EB72-6FD7397D95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8C39D8-D60F-4608-E219-1596A8FA3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Heisenberg Hamiltonian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8565958-ED56-8A07-97B7-CC80609462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8EDC2A8-6B1C-AED8-439D-5194E2BF92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12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776ACAFA-6E2C-90C8-663F-291DBF712C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1763428-871A-A986-8335-F312F269109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5075" y="960970"/>
            <a:ext cx="8773095" cy="5367055"/>
          </a:xfrm>
          <a:prstGeom prst="rect">
            <a:avLst/>
          </a:prstGeom>
        </p:spPr>
      </p:pic>
      <p:sp>
        <p:nvSpPr>
          <p:cNvPr id="25" name="Inhaltsplatzhalter 2">
            <a:extLst>
              <a:ext uri="{FF2B5EF4-FFF2-40B4-BE49-F238E27FC236}">
                <a16:creationId xmlns:a16="http://schemas.microsoft.com/office/drawing/2014/main" id="{A9B6EAA2-222C-95AC-0D80-A4606396A1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5493" y="1989212"/>
            <a:ext cx="3744284" cy="4103687"/>
          </a:xfrm>
        </p:spPr>
        <p:txBody>
          <a:bodyPr/>
          <a:lstStyle/>
          <a:p>
            <a:r>
              <a:rPr lang="en-US" dirty="0"/>
              <a:t>Ferromagnetic </a:t>
            </a:r>
            <a:r>
              <a:rPr lang="en-US" dirty="0" err="1"/>
              <a:t>groundstate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We can also find this using a semiclassical </a:t>
            </a:r>
          </a:p>
          <a:p>
            <a:pPr lvl="1"/>
            <a:r>
              <a:rPr lang="en-US" dirty="0"/>
              <a:t>calculation</a:t>
            </a:r>
          </a:p>
          <a:p>
            <a:pPr lvl="1"/>
            <a:r>
              <a:rPr lang="en-US" dirty="0"/>
              <a:t>What we just calculated is the Dispersion relation</a:t>
            </a:r>
          </a:p>
          <a:p>
            <a:pPr lvl="1"/>
            <a:endParaRPr lang="en-US" dirty="0"/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EA654884-D446-F633-2A80-3F31A351C920}"/>
              </a:ext>
            </a:extLst>
          </p:cNvPr>
          <p:cNvSpPr txBox="1"/>
          <p:nvPr/>
        </p:nvSpPr>
        <p:spPr>
          <a:xfrm>
            <a:off x="8511398" y="5681694"/>
            <a:ext cx="32624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For</a:t>
            </a:r>
            <a:r>
              <a:rPr lang="de-DE" dirty="0"/>
              <a:t> a linear </a:t>
            </a:r>
            <a:r>
              <a:rPr lang="de-DE" dirty="0" err="1"/>
              <a:t>chain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NN </a:t>
            </a:r>
            <a:r>
              <a:rPr lang="de-DE" dirty="0" err="1"/>
              <a:t>this</a:t>
            </a:r>
            <a:endParaRPr lang="de-DE" dirty="0"/>
          </a:p>
          <a:p>
            <a:r>
              <a:rPr lang="de-DE" dirty="0" err="1"/>
              <a:t>Simplifies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removal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sum</a:t>
            </a:r>
            <a:endParaRPr lang="de-DE" dirty="0"/>
          </a:p>
        </p:txBody>
      </p:sp>
      <p:pic>
        <p:nvPicPr>
          <p:cNvPr id="30" name="Grafik 29">
            <a:extLst>
              <a:ext uri="{FF2B5EF4-FFF2-40B4-BE49-F238E27FC236}">
                <a16:creationId xmlns:a16="http://schemas.microsoft.com/office/drawing/2014/main" id="{46F422C8-1893-4459-98EA-68283789E1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52" y="4049031"/>
            <a:ext cx="3648584" cy="733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6521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5E28E8FF-76FE-A179-07FB-6FB9A327A3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9356767-D658-BE3A-4BC3-C18BC3D1A8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Heisenberg Hamiltonian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AEC09B9-BBD7-D6D7-33CF-CF09B4BF8C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B8A6A05-9C89-503E-9A11-DE5BB2A96B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13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998F1F61-13B0-F33F-2619-DBDDE8B45F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27" name="Grafik 26">
            <a:extLst>
              <a:ext uri="{FF2B5EF4-FFF2-40B4-BE49-F238E27FC236}">
                <a16:creationId xmlns:a16="http://schemas.microsoft.com/office/drawing/2014/main" id="{1AA6B5A5-9675-7423-9A51-F4B7D3E2645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9775" y="980728"/>
            <a:ext cx="7130459" cy="5365560"/>
          </a:xfrm>
          <a:prstGeom prst="rect">
            <a:avLst/>
          </a:prstGeom>
        </p:spPr>
      </p:pic>
      <p:sp>
        <p:nvSpPr>
          <p:cNvPr id="25" name="Inhaltsplatzhalter 2">
            <a:extLst>
              <a:ext uri="{FF2B5EF4-FFF2-40B4-BE49-F238E27FC236}">
                <a16:creationId xmlns:a16="http://schemas.microsoft.com/office/drawing/2014/main" id="{7BCCE337-37F0-EDC5-29E8-BD3F9FE44E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799" y="1989139"/>
            <a:ext cx="5568951" cy="4103687"/>
          </a:xfrm>
        </p:spPr>
        <p:txBody>
          <a:bodyPr/>
          <a:lstStyle/>
          <a:p>
            <a:r>
              <a:rPr lang="en-US" dirty="0"/>
              <a:t>Ferromagnetic </a:t>
            </a:r>
            <a:r>
              <a:rPr lang="en-US" dirty="0" err="1"/>
              <a:t>groundstate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We can also find this using a semiclassical </a:t>
            </a:r>
          </a:p>
          <a:p>
            <a:pPr lvl="1"/>
            <a:r>
              <a:rPr lang="en-US" dirty="0"/>
              <a:t>calculation</a:t>
            </a:r>
          </a:p>
          <a:p>
            <a:pPr lvl="1"/>
            <a:r>
              <a:rPr lang="en-US" dirty="0"/>
              <a:t>What we just calculated is the Dispersion relation</a:t>
            </a:r>
          </a:p>
          <a:p>
            <a:pPr lvl="1"/>
            <a:endParaRPr lang="en-US" dirty="0"/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326485A4-B070-6234-5087-BCF19D02228B}"/>
              </a:ext>
            </a:extLst>
          </p:cNvPr>
          <p:cNvSpPr txBox="1"/>
          <p:nvPr/>
        </p:nvSpPr>
        <p:spPr>
          <a:xfrm>
            <a:off x="8511398" y="5681694"/>
            <a:ext cx="32624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For</a:t>
            </a:r>
            <a:r>
              <a:rPr lang="de-DE" dirty="0"/>
              <a:t> a linear </a:t>
            </a:r>
            <a:r>
              <a:rPr lang="de-DE" dirty="0" err="1"/>
              <a:t>chain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NN </a:t>
            </a:r>
            <a:r>
              <a:rPr lang="de-DE" dirty="0" err="1"/>
              <a:t>this</a:t>
            </a:r>
            <a:endParaRPr lang="de-DE" dirty="0"/>
          </a:p>
          <a:p>
            <a:r>
              <a:rPr lang="de-DE" dirty="0" err="1"/>
              <a:t>Simplifies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removal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sum</a:t>
            </a:r>
            <a:endParaRPr lang="de-DE" dirty="0"/>
          </a:p>
        </p:txBody>
      </p:sp>
      <p:pic>
        <p:nvPicPr>
          <p:cNvPr id="30" name="Grafik 29">
            <a:extLst>
              <a:ext uri="{FF2B5EF4-FFF2-40B4-BE49-F238E27FC236}">
                <a16:creationId xmlns:a16="http://schemas.microsoft.com/office/drawing/2014/main" id="{F060807D-1D09-18FB-DC19-5F7BB06950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52" y="4049031"/>
            <a:ext cx="3648584" cy="733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1220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A3BCB5-3A4E-C8F4-734B-294C3BDB6E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FE5380-0A95-E68E-53AE-B2F1F20DA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Heisenberg Hamiltonian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4C05FAD-B0ED-7053-C66E-7A6FC531D1D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Ferromagnetic </a:t>
            </a:r>
            <a:r>
              <a:rPr lang="en-US" dirty="0" err="1"/>
              <a:t>groundstate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Still we don’t know anything about magnons</a:t>
            </a:r>
          </a:p>
          <a:p>
            <a:pPr lvl="1"/>
            <a:r>
              <a:rPr lang="en-US" dirty="0"/>
              <a:t>So we try to understand this state a bit more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So this is a magnon, a single spin excitation.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But somehow delocalized.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The probability to find the excitation at any site m is 1/N</a:t>
            </a:r>
          </a:p>
          <a:p>
            <a:pPr lvl="1"/>
            <a:r>
              <a:rPr lang="en-US" dirty="0"/>
              <a:t>This seems very weird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What else do we know ? Spin one -&gt; boson ? For s=0.5 two flips will give the same state again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C4ECEC6-C191-C17A-84EA-CC4C312A0C6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calculation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DE8E03C-69EA-D61A-CA46-03ED18E061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5647C1F-AD0C-F307-B33C-E076F1D03B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14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58085F0E-F2B7-5962-98B3-15F066DE1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E503FABC-BFCA-B33E-60BC-08EE093E3E7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1948" y="2636912"/>
            <a:ext cx="4469052" cy="235370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A625D607-6651-BDF2-4288-D565DE753F73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8924" y="4070676"/>
            <a:ext cx="3282327" cy="633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0324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188E49-60B3-E7EE-6BF1-014EB39203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33BF19F-D903-8C09-4863-71E69B579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Magnons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4C4C4E5-F9D9-BADE-15D2-6A9160A6F19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Ferromagnetic </a:t>
            </a:r>
            <a:r>
              <a:rPr lang="en-US" dirty="0" err="1"/>
              <a:t>groundstate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Still we don’t know anything about magnons</a:t>
            </a:r>
          </a:p>
          <a:p>
            <a:pPr lvl="1"/>
            <a:r>
              <a:rPr lang="en-US" dirty="0"/>
              <a:t>So we try to understand this state a bit more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So this is a magnon, a single spin excitation. </a:t>
            </a:r>
          </a:p>
          <a:p>
            <a:pPr lvl="1"/>
            <a:r>
              <a:rPr lang="en-US" dirty="0"/>
              <a:t>That is delocalized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This means we could describe this as a Boson</a:t>
            </a:r>
          </a:p>
          <a:p>
            <a:pPr lvl="1"/>
            <a:r>
              <a:rPr lang="en-US" dirty="0"/>
              <a:t>This means it also has to fulfill Bose-Einstein-statistic </a:t>
            </a:r>
          </a:p>
          <a:p>
            <a:pPr lvl="1"/>
            <a:endParaRPr lang="en-US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B4CFC2ED-8DB0-933D-F0A3-6849B1978A5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calculation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48490A4-2EEB-921E-6B63-30AEE1A559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FC00847-4D99-334F-1CB9-1019E26F95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15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F49B9A92-2D44-590F-4B09-368D7BB32B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2B0E38E7-062B-6D3E-3527-5EC47199FA2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3418" y="2492896"/>
            <a:ext cx="2432000" cy="312381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384B0C29-E54D-E717-86B1-55B3D013FC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1704" y="4777447"/>
            <a:ext cx="7478169" cy="1495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365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6DD17C-DF98-C69B-8DD6-801CD95EBF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82333C-A526-8694-A002-6D3DA3E19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Magnons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90657C0-275B-ABC2-DD9C-594AB4497FB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Ferromagnetic </a:t>
            </a:r>
            <a:r>
              <a:rPr lang="en-US" dirty="0" err="1"/>
              <a:t>groundstate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Still we don’t know anything about magnons</a:t>
            </a:r>
          </a:p>
          <a:p>
            <a:pPr lvl="1"/>
            <a:r>
              <a:rPr lang="en-US" dirty="0"/>
              <a:t>So we try to understand this state a bit more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So this is a magnon, a single spin excitation. </a:t>
            </a:r>
          </a:p>
          <a:p>
            <a:pPr lvl="1"/>
            <a:r>
              <a:rPr lang="en-US" dirty="0"/>
              <a:t>That is delocalized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This means we could describe this as a Boson</a:t>
            </a:r>
          </a:p>
          <a:p>
            <a:pPr lvl="1"/>
            <a:r>
              <a:rPr lang="en-US" dirty="0"/>
              <a:t>This means it also has to fulfill Bose-Einstein-statistic </a:t>
            </a:r>
          </a:p>
          <a:p>
            <a:pPr lvl="1"/>
            <a:endParaRPr lang="en-US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77B1DB3-7746-4593-031B-7D4CEC9F041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calculation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18A6616-F901-0193-1D8F-D7DB4686FB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F3192AF-3CB7-1C67-1966-5087E81BD3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16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A33EE314-F673-737D-6BB1-1A8D5CA621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9106617B-477F-EBC1-D395-3C4E1679400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5465" y="5143867"/>
            <a:ext cx="3679983" cy="943157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D45DFDF0-554D-9829-D747-42D40B1BBD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0958" y="2564904"/>
            <a:ext cx="4443732" cy="3617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636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9891E4-1290-1C06-16C7-204ED47B6B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7799B91-D157-5DE5-F8BB-DC660DF22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 Holstein-</a:t>
            </a:r>
            <a:r>
              <a:rPr lang="en-US" dirty="0" err="1"/>
              <a:t>Primakoff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AB99976-58EB-97BD-ED74-9D0FEA2B663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Ferromagnetic </a:t>
            </a:r>
            <a:r>
              <a:rPr lang="en-US" dirty="0" err="1"/>
              <a:t>groundstate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Need a spin-Boson Transformation</a:t>
            </a:r>
          </a:p>
          <a:p>
            <a:pPr lvl="1"/>
            <a:r>
              <a:rPr lang="en-US" dirty="0"/>
              <a:t>(</a:t>
            </a:r>
            <a:r>
              <a:rPr lang="en-US" dirty="0" err="1"/>
              <a:t>i</a:t>
            </a:r>
            <a:r>
              <a:rPr lang="en-US" dirty="0"/>
              <a:t>) The transformation needs to be Hermitian, raising and lowering operators written as creation and annihilation boson operators need to be Hermitian conjugate from each other</a:t>
            </a:r>
          </a:p>
          <a:p>
            <a:pPr lvl="1"/>
            <a:r>
              <a:rPr lang="en-US" dirty="0"/>
              <a:t>(ii) The transformation must be unitary in order to preserve the commutation relations between the spin operators.</a:t>
            </a:r>
          </a:p>
          <a:p>
            <a:pPr lvl="1"/>
            <a:r>
              <a:rPr lang="en-US" dirty="0"/>
              <a:t>(iii) Must satisfy the equality between the matrix elements of the spin operators on |0&gt; and the bosons on |n&gt;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Alternative approach would be to solve the LLG (analytically or numerically)</a:t>
            </a:r>
          </a:p>
          <a:p>
            <a:pPr lvl="1"/>
            <a:r>
              <a:rPr lang="en-US" dirty="0"/>
              <a:t>Or Schwinger representation </a:t>
            </a:r>
          </a:p>
          <a:p>
            <a:pPr lvl="1"/>
            <a:r>
              <a:rPr lang="en-US" dirty="0"/>
              <a:t>Or Dyson–</a:t>
            </a:r>
            <a:r>
              <a:rPr lang="en-US" dirty="0" err="1"/>
              <a:t>Maleev</a:t>
            </a:r>
            <a:r>
              <a:rPr lang="en-US" dirty="0"/>
              <a:t> representation,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68251B7-77BC-691F-2D2B-40B61158D2D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calculation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84E398A-C05D-AF98-68D8-CEAE28EEED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251122A-6A2C-3568-B68E-22B7CE3FCF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17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F373413C-C908-F248-57FB-68A59A82E6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669596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9945A5-74C4-8795-6DE1-109742C06F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240578-B915-7D92-E7A4-7F9A6AFFB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7798B85-F714-E1DE-B4D3-C74032E3239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Ferromagnetic </a:t>
            </a:r>
            <a:r>
              <a:rPr lang="en-US" dirty="0" err="1"/>
              <a:t>groundstate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For this we will look at an operator b that can form our one magnon state.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This operator does not </a:t>
            </a:r>
            <a:r>
              <a:rPr lang="en-US" dirty="0" err="1"/>
              <a:t>fulffill</a:t>
            </a:r>
            <a:r>
              <a:rPr lang="en-US" dirty="0"/>
              <a:t> the Boson commutation relations, but is close for small S.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This means we can search for a correction of those terms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See calculation chapter (</a:t>
            </a:r>
            <a:r>
              <a:rPr lang="en-GB" dirty="0"/>
              <a:t>15.2 Quantum Mechanical Treatment of Spin Waves p525)</a:t>
            </a:r>
            <a:endParaRPr lang="en-US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D0B205B-D27F-43F2-1AE7-EA820DBCAF3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calculation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E24DD03-B226-83AA-28F2-3DB178C943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A8AFC3B-9C9F-D2E4-9BD0-A3F1EC88D6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18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B55BC663-DB6B-1216-5EBD-3195D389A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6EA75A56-B108-302A-1D05-0E2237970CEC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0246" y="1717763"/>
            <a:ext cx="3599759" cy="1145900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B61DD2F0-3D47-723D-D4F6-87920021301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2248" y="3125518"/>
            <a:ext cx="3770849" cy="636652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913EF6D7-447D-8474-72F0-6B2078CC47A4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7079" y="4111435"/>
            <a:ext cx="4977016" cy="1871129"/>
          </a:xfrm>
          <a:prstGeom prst="rect">
            <a:avLst/>
          </a:prstGeom>
        </p:spPr>
      </p:pic>
      <p:pic>
        <p:nvPicPr>
          <p:cNvPr id="34" name="Grafik 33">
            <a:extLst>
              <a:ext uri="{FF2B5EF4-FFF2-40B4-BE49-F238E27FC236}">
                <a16:creationId xmlns:a16="http://schemas.microsoft.com/office/drawing/2014/main" id="{DFEBA269-7615-EF8E-76D3-35090A4A9280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6892" y="4043155"/>
            <a:ext cx="1547839" cy="345119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A44CFCBA-A8A1-318A-D3CF-233FD84817A1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096" y="700099"/>
            <a:ext cx="3282327" cy="633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2192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0D69CC-6907-1D57-AE96-DC9BED4B96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0B964CF-9C16-7919-3509-0AABFA333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01E13CD-E8A6-2386-93C2-F976261F390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Ferromagnetic </a:t>
            </a:r>
            <a:r>
              <a:rPr lang="en-US" dirty="0" err="1"/>
              <a:t>groundstate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For this we will look at an operator b that can form our one magnon state.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This operator does not </a:t>
            </a:r>
            <a:r>
              <a:rPr lang="en-US" dirty="0" err="1"/>
              <a:t>fulffill</a:t>
            </a:r>
            <a:r>
              <a:rPr lang="en-US" dirty="0"/>
              <a:t> the Boson commutation relations, but is close for small S.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This means we can search for a correction of those terms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See calculation chapter (</a:t>
            </a:r>
            <a:r>
              <a:rPr lang="en-GB" dirty="0"/>
              <a:t>15.2 Quantum Mechanical Treatment of Spin Waves p525)</a:t>
            </a:r>
            <a:endParaRPr lang="en-US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C01CC80-CEFD-4538-B322-877FFB570F0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ANSATZ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2A3E8C3-C0E5-1F0C-5A11-7FF3BEF2C1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FD91CDE-BAF1-0223-BE9D-5EF1BEAD7E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19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076CB510-2F91-5509-DF79-82BAFDAF3D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0F667F5A-EE7E-E253-A601-158DAF8EC91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9896" y="404664"/>
            <a:ext cx="3570570" cy="638978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A7557933-EC4E-4A17-1796-E38E39B9CD1A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200" y="1162477"/>
            <a:ext cx="3770849" cy="636652"/>
          </a:xfrm>
          <a:prstGeom prst="rect">
            <a:avLst/>
          </a:prstGeom>
        </p:spPr>
      </p:pic>
      <p:pic>
        <p:nvPicPr>
          <p:cNvPr id="45" name="Grafik 44">
            <a:extLst>
              <a:ext uri="{FF2B5EF4-FFF2-40B4-BE49-F238E27FC236}">
                <a16:creationId xmlns:a16="http://schemas.microsoft.com/office/drawing/2014/main" id="{86BD4C81-7F3C-CAB6-BD27-2021564034AB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0561" y="2426301"/>
            <a:ext cx="1448022" cy="578570"/>
          </a:xfrm>
          <a:prstGeom prst="rect">
            <a:avLst/>
          </a:prstGeom>
        </p:spPr>
      </p:pic>
      <p:pic>
        <p:nvPicPr>
          <p:cNvPr id="47" name="Grafik 46">
            <a:extLst>
              <a:ext uri="{FF2B5EF4-FFF2-40B4-BE49-F238E27FC236}">
                <a16:creationId xmlns:a16="http://schemas.microsoft.com/office/drawing/2014/main" id="{FF815814-C8A7-ECD6-FFBF-24495AEDC429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4392" y="2426300"/>
            <a:ext cx="1450904" cy="578570"/>
          </a:xfrm>
          <a:prstGeom prst="rect">
            <a:avLst/>
          </a:prstGeom>
        </p:spPr>
      </p:pic>
      <p:pic>
        <p:nvPicPr>
          <p:cNvPr id="49" name="Grafik 48">
            <a:extLst>
              <a:ext uri="{FF2B5EF4-FFF2-40B4-BE49-F238E27FC236}">
                <a16:creationId xmlns:a16="http://schemas.microsoft.com/office/drawing/2014/main" id="{85C98937-5270-99D6-0406-7528BD118C09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9834" y="3241337"/>
            <a:ext cx="1385798" cy="349413"/>
          </a:xfrm>
          <a:prstGeom prst="rect">
            <a:avLst/>
          </a:prstGeom>
        </p:spPr>
      </p:pic>
      <p:pic>
        <p:nvPicPr>
          <p:cNvPr id="51" name="Grafik 50">
            <a:extLst>
              <a:ext uri="{FF2B5EF4-FFF2-40B4-BE49-F238E27FC236}">
                <a16:creationId xmlns:a16="http://schemas.microsoft.com/office/drawing/2014/main" id="{AB851363-8B40-BAC8-A140-F16C886192E3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9334" y="3265684"/>
            <a:ext cx="1391739" cy="357590"/>
          </a:xfrm>
          <a:prstGeom prst="rect">
            <a:avLst/>
          </a:prstGeom>
        </p:spPr>
      </p:pic>
      <p:pic>
        <p:nvPicPr>
          <p:cNvPr id="35" name="Grafik 34">
            <a:extLst>
              <a:ext uri="{FF2B5EF4-FFF2-40B4-BE49-F238E27FC236}">
                <a16:creationId xmlns:a16="http://schemas.microsoft.com/office/drawing/2014/main" id="{63A3E0B5-CFF8-4079-3D4F-246B80DFFA2D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0561" y="3945219"/>
            <a:ext cx="1041050" cy="354904"/>
          </a:xfrm>
          <a:prstGeom prst="rect">
            <a:avLst/>
          </a:prstGeom>
        </p:spPr>
      </p:pic>
      <p:sp>
        <p:nvSpPr>
          <p:cNvPr id="36" name="Textfeld 35">
            <a:extLst>
              <a:ext uri="{FF2B5EF4-FFF2-40B4-BE49-F238E27FC236}">
                <a16:creationId xmlns:a16="http://schemas.microsoft.com/office/drawing/2014/main" id="{36B481C0-7435-63B4-1DEC-D40CB87296D0}"/>
              </a:ext>
            </a:extLst>
          </p:cNvPr>
          <p:cNvSpPr txBox="1"/>
          <p:nvPr/>
        </p:nvSpPr>
        <p:spPr>
          <a:xfrm>
            <a:off x="9122203" y="3854079"/>
            <a:ext cx="312136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we know as the number</a:t>
            </a:r>
          </a:p>
          <a:p>
            <a:r>
              <a:rPr lang="en-US" dirty="0"/>
              <a:t>of bosons/magnons.</a:t>
            </a:r>
          </a:p>
          <a:p>
            <a:r>
              <a:rPr lang="en-US" dirty="0"/>
              <a:t>We also know a magnon</a:t>
            </a:r>
          </a:p>
          <a:p>
            <a:r>
              <a:rPr lang="en-US" dirty="0"/>
              <a:t>Reduces the z-comp of</a:t>
            </a:r>
          </a:p>
          <a:p>
            <a:r>
              <a:rPr lang="en-US" dirty="0"/>
              <a:t>The magnetization</a:t>
            </a:r>
          </a:p>
          <a:p>
            <a:r>
              <a:rPr lang="en-US" dirty="0"/>
              <a:t>Hence we can conclude</a:t>
            </a:r>
          </a:p>
        </p:txBody>
      </p:sp>
      <p:pic>
        <p:nvPicPr>
          <p:cNvPr id="39" name="Grafik 38">
            <a:extLst>
              <a:ext uri="{FF2B5EF4-FFF2-40B4-BE49-F238E27FC236}">
                <a16:creationId xmlns:a16="http://schemas.microsoft.com/office/drawing/2014/main" id="{546EFF6B-2621-9CB8-1116-49C85A186F37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8128" y="4842950"/>
            <a:ext cx="1542095" cy="353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7767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Motivation/History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31799" y="1669473"/>
            <a:ext cx="5568951" cy="4103687"/>
          </a:xfrm>
        </p:spPr>
        <p:txBody>
          <a:bodyPr/>
          <a:lstStyle/>
          <a:p>
            <a:r>
              <a:rPr lang="de-DE" dirty="0" err="1"/>
              <a:t>subheadline</a:t>
            </a:r>
            <a:endParaRPr lang="de-DE" dirty="0"/>
          </a:p>
          <a:p>
            <a:endParaRPr lang="de-DE" dirty="0"/>
          </a:p>
          <a:p>
            <a:pPr lvl="2"/>
            <a:r>
              <a:rPr lang="de-DE" dirty="0"/>
              <a:t>First </a:t>
            </a:r>
            <a:r>
              <a:rPr lang="de-DE" dirty="0" err="1"/>
              <a:t>point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2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8" name="Parallelogramm 7">
            <a:extLst>
              <a:ext uri="{FF2B5EF4-FFF2-40B4-BE49-F238E27FC236}">
                <a16:creationId xmlns:a16="http://schemas.microsoft.com/office/drawing/2014/main" id="{77225607-0FB6-2E90-DE16-D51A570669C2}"/>
              </a:ext>
            </a:extLst>
          </p:cNvPr>
          <p:cNvSpPr/>
          <p:nvPr/>
        </p:nvSpPr>
        <p:spPr>
          <a:xfrm>
            <a:off x="1000830" y="7379574"/>
            <a:ext cx="3619648" cy="4862767"/>
          </a:xfrm>
          <a:prstGeom prst="parallelogram">
            <a:avLst>
              <a:gd name="adj" fmla="val 39454"/>
            </a:avLst>
          </a:prstGeom>
          <a:solidFill>
            <a:schemeClr val="accent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Parallelogramm 11">
            <a:extLst>
              <a:ext uri="{FF2B5EF4-FFF2-40B4-BE49-F238E27FC236}">
                <a16:creationId xmlns:a16="http://schemas.microsoft.com/office/drawing/2014/main" id="{F055C8B6-C61B-B7B3-6F6C-700B8285D608}"/>
              </a:ext>
            </a:extLst>
          </p:cNvPr>
          <p:cNvSpPr/>
          <p:nvPr/>
        </p:nvSpPr>
        <p:spPr>
          <a:xfrm>
            <a:off x="8572352" y="7821488"/>
            <a:ext cx="3619648" cy="4862767"/>
          </a:xfrm>
          <a:prstGeom prst="parallelogram">
            <a:avLst>
              <a:gd name="adj" fmla="val 39454"/>
            </a:avLst>
          </a:prstGeom>
          <a:solidFill>
            <a:schemeClr val="accent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Parallelogramm 12">
            <a:extLst>
              <a:ext uri="{FF2B5EF4-FFF2-40B4-BE49-F238E27FC236}">
                <a16:creationId xmlns:a16="http://schemas.microsoft.com/office/drawing/2014/main" id="{EA005F00-BDE0-53EB-2A6F-08C79DA31F16}"/>
              </a:ext>
            </a:extLst>
          </p:cNvPr>
          <p:cNvSpPr/>
          <p:nvPr/>
        </p:nvSpPr>
        <p:spPr>
          <a:xfrm>
            <a:off x="12576720" y="-2907480"/>
            <a:ext cx="2952328" cy="3888977"/>
          </a:xfrm>
          <a:prstGeom prst="parallelogram">
            <a:avLst>
              <a:gd name="adj" fmla="val 39454"/>
            </a:avLst>
          </a:prstGeom>
          <a:noFill/>
          <a:ln>
            <a:solidFill>
              <a:schemeClr val="accent1"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Parallelogramm 13">
            <a:extLst>
              <a:ext uri="{FF2B5EF4-FFF2-40B4-BE49-F238E27FC236}">
                <a16:creationId xmlns:a16="http://schemas.microsoft.com/office/drawing/2014/main" id="{A2B0E4F9-99AD-7215-90D9-59F7967D654E}"/>
              </a:ext>
            </a:extLst>
          </p:cNvPr>
          <p:cNvSpPr/>
          <p:nvPr/>
        </p:nvSpPr>
        <p:spPr>
          <a:xfrm>
            <a:off x="2101685" y="-3970680"/>
            <a:ext cx="2952328" cy="3888977"/>
          </a:xfrm>
          <a:prstGeom prst="parallelogram">
            <a:avLst>
              <a:gd name="adj" fmla="val 39454"/>
            </a:avLst>
          </a:prstGeom>
          <a:solidFill>
            <a:schemeClr val="accent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Parallelogramm 14">
            <a:extLst>
              <a:ext uri="{FF2B5EF4-FFF2-40B4-BE49-F238E27FC236}">
                <a16:creationId xmlns:a16="http://schemas.microsoft.com/office/drawing/2014/main" id="{15D70F63-EA22-A850-A3A6-69E6AD36FFA3}"/>
              </a:ext>
            </a:extLst>
          </p:cNvPr>
          <p:cNvSpPr/>
          <p:nvPr/>
        </p:nvSpPr>
        <p:spPr>
          <a:xfrm>
            <a:off x="3577849" y="-4121202"/>
            <a:ext cx="2952328" cy="3888977"/>
          </a:xfrm>
          <a:prstGeom prst="parallelogram">
            <a:avLst>
              <a:gd name="adj" fmla="val 39454"/>
            </a:avLst>
          </a:prstGeom>
          <a:noFill/>
          <a:ln>
            <a:solidFill>
              <a:schemeClr val="accent1"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Parallelogramm 8">
            <a:extLst>
              <a:ext uri="{FF2B5EF4-FFF2-40B4-BE49-F238E27FC236}">
                <a16:creationId xmlns:a16="http://schemas.microsoft.com/office/drawing/2014/main" id="{4F1DEBB2-64E6-5091-2F33-A2FC88AD150A}"/>
              </a:ext>
            </a:extLst>
          </p:cNvPr>
          <p:cNvSpPr/>
          <p:nvPr/>
        </p:nvSpPr>
        <p:spPr>
          <a:xfrm>
            <a:off x="8697912" y="-3483768"/>
            <a:ext cx="5904656" cy="4862767"/>
          </a:xfrm>
          <a:prstGeom prst="parallelogram">
            <a:avLst>
              <a:gd name="adj" fmla="val 39454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D5E9DA62-682B-0BAA-0CED-17B12682AD88}"/>
              </a:ext>
            </a:extLst>
          </p:cNvPr>
          <p:cNvSpPr/>
          <p:nvPr/>
        </p:nvSpPr>
        <p:spPr>
          <a:xfrm>
            <a:off x="5231904" y="2492896"/>
            <a:ext cx="864096" cy="3497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6CB85257-C75C-B8A9-6101-73B3C159C832}"/>
              </a:ext>
            </a:extLst>
          </p:cNvPr>
          <p:cNvSpPr/>
          <p:nvPr/>
        </p:nvSpPr>
        <p:spPr>
          <a:xfrm>
            <a:off x="6156521" y="4232029"/>
            <a:ext cx="864096" cy="3497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15FF2463-E3E7-C142-8F1E-DBF063AB7737}"/>
              </a:ext>
            </a:extLst>
          </p:cNvPr>
          <p:cNvSpPr/>
          <p:nvPr/>
        </p:nvSpPr>
        <p:spPr>
          <a:xfrm rot="1825710">
            <a:off x="4109772" y="3925310"/>
            <a:ext cx="864096" cy="4352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01CB7A40-7947-0215-2929-C58B2535687B}"/>
              </a:ext>
            </a:extLst>
          </p:cNvPr>
          <p:cNvSpPr/>
          <p:nvPr/>
        </p:nvSpPr>
        <p:spPr>
          <a:xfrm rot="5400000">
            <a:off x="3640924" y="2838676"/>
            <a:ext cx="864096" cy="4352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DD783DD8-CA24-78DC-FE6D-3E7E34985EEC}"/>
              </a:ext>
            </a:extLst>
          </p:cNvPr>
          <p:cNvSpPr/>
          <p:nvPr/>
        </p:nvSpPr>
        <p:spPr>
          <a:xfrm rot="1980812">
            <a:off x="9207873" y="1681296"/>
            <a:ext cx="1053727" cy="5497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5BEB9250-6E9A-09DD-B9C9-C952A9EB7DCB}"/>
              </a:ext>
            </a:extLst>
          </p:cNvPr>
          <p:cNvSpPr/>
          <p:nvPr/>
        </p:nvSpPr>
        <p:spPr>
          <a:xfrm rot="1980812">
            <a:off x="9060547" y="1789073"/>
            <a:ext cx="457668" cy="1748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A5A8C50B-8C07-86EE-A461-46C6B2C2E2DE}"/>
              </a:ext>
            </a:extLst>
          </p:cNvPr>
          <p:cNvSpPr/>
          <p:nvPr/>
        </p:nvSpPr>
        <p:spPr>
          <a:xfrm rot="310727">
            <a:off x="9760832" y="1737833"/>
            <a:ext cx="1053727" cy="5497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5BC6282E-A662-2449-1FD4-8A3B91F01C6D}"/>
              </a:ext>
            </a:extLst>
          </p:cNvPr>
          <p:cNvSpPr/>
          <p:nvPr/>
        </p:nvSpPr>
        <p:spPr>
          <a:xfrm rot="1980812">
            <a:off x="10074044" y="2231778"/>
            <a:ext cx="457668" cy="1748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35BECE35-B004-888C-0324-04ADF9923105}"/>
              </a:ext>
            </a:extLst>
          </p:cNvPr>
          <p:cNvSpPr/>
          <p:nvPr/>
        </p:nvSpPr>
        <p:spPr>
          <a:xfrm>
            <a:off x="10766391" y="2408637"/>
            <a:ext cx="375308" cy="1279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0ED5D184-855A-089A-F8E0-1BF46E146242}"/>
              </a:ext>
            </a:extLst>
          </p:cNvPr>
          <p:cNvSpPr/>
          <p:nvPr/>
        </p:nvSpPr>
        <p:spPr>
          <a:xfrm>
            <a:off x="11104409" y="2801364"/>
            <a:ext cx="655791" cy="2269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E87C15EF-B389-FF2C-7334-A716CAF3BD45}"/>
              </a:ext>
            </a:extLst>
          </p:cNvPr>
          <p:cNvSpPr/>
          <p:nvPr/>
        </p:nvSpPr>
        <p:spPr>
          <a:xfrm>
            <a:off x="9321516" y="3168626"/>
            <a:ext cx="821019" cy="2603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" name="Rechteck 40">
            <a:extLst>
              <a:ext uri="{FF2B5EF4-FFF2-40B4-BE49-F238E27FC236}">
                <a16:creationId xmlns:a16="http://schemas.microsoft.com/office/drawing/2014/main" id="{0DD00CBE-5FC7-BC99-605A-DF39D8EE9714}"/>
              </a:ext>
            </a:extLst>
          </p:cNvPr>
          <p:cNvSpPr/>
          <p:nvPr/>
        </p:nvSpPr>
        <p:spPr>
          <a:xfrm rot="2678405">
            <a:off x="8709161" y="2448412"/>
            <a:ext cx="821019" cy="2603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105742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86D54D-E363-A3E4-1406-73F65E80DC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E7B9463-4CEB-E087-A9DF-44F357E01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8EB1D3E-BA04-E747-4DA4-735372543EC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Ferromagnetic </a:t>
            </a:r>
            <a:r>
              <a:rPr lang="en-US" dirty="0" err="1"/>
              <a:t>groundstate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For this we will look at an operator b that can form our one magnon state.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This operator does not </a:t>
            </a:r>
            <a:r>
              <a:rPr lang="en-US" dirty="0" err="1"/>
              <a:t>fulffill</a:t>
            </a:r>
            <a:r>
              <a:rPr lang="en-US" dirty="0"/>
              <a:t> the Boson commutation relations, but is close for small excitation.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This means we can search for a correction of those terms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See calculation chapter (</a:t>
            </a:r>
            <a:r>
              <a:rPr lang="en-GB" dirty="0"/>
              <a:t>15.2 Quantum Mechanical Treatment of Spin Waves p525)</a:t>
            </a:r>
            <a:endParaRPr lang="en-US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1EF1234-48C2-4C18-8444-8AFE8E7388D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Problem with ANSATZ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A9C478D-DBEB-56BF-19B7-54F076056E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F57BF19-1BAF-A9C4-6B84-17304BE78E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20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50E05A60-479C-29CE-45C9-70368BB5E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39" name="Grafik 38">
            <a:extLst>
              <a:ext uri="{FF2B5EF4-FFF2-40B4-BE49-F238E27FC236}">
                <a16:creationId xmlns:a16="http://schemas.microsoft.com/office/drawing/2014/main" id="{401EFBA2-2033-2DD9-CD93-0F239E42432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3899" y="3032169"/>
            <a:ext cx="1542095" cy="353524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B46E9606-8843-55DA-49D4-3A7E613ADE11}"/>
              </a:ext>
            </a:extLst>
          </p:cNvPr>
          <p:cNvSpPr txBox="1"/>
          <p:nvPr/>
        </p:nvSpPr>
        <p:spPr>
          <a:xfrm>
            <a:off x="7104112" y="3433525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using</a:t>
            </a:r>
            <a:endParaRPr lang="de-DE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4375CA26-8668-772E-0094-5F2C7701350F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2206" y="3525966"/>
            <a:ext cx="1431220" cy="1175218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D9721A89-DE48-E1B4-75B9-0F2981F73451}"/>
              </a:ext>
            </a:extLst>
          </p:cNvPr>
          <p:cNvSpPr txBox="1"/>
          <p:nvPr/>
        </p:nvSpPr>
        <p:spPr>
          <a:xfrm>
            <a:off x="6896081" y="4830079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we</a:t>
            </a:r>
            <a:r>
              <a:rPr lang="de-DE" dirty="0"/>
              <a:t> find</a:t>
            </a:r>
          </a:p>
        </p:txBody>
      </p:sp>
      <p:pic>
        <p:nvPicPr>
          <p:cNvPr id="30" name="Grafik 29">
            <a:extLst>
              <a:ext uri="{FF2B5EF4-FFF2-40B4-BE49-F238E27FC236}">
                <a16:creationId xmlns:a16="http://schemas.microsoft.com/office/drawing/2014/main" id="{DC093247-A0A2-4F2B-3B38-9DDFED66D538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3851" y="4888595"/>
            <a:ext cx="2846723" cy="347303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0D5FDD9F-ED36-018B-B9B0-23C0858B7054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9076" y="2484501"/>
            <a:ext cx="1391739" cy="357590"/>
          </a:xfrm>
          <a:prstGeom prst="rect">
            <a:avLst/>
          </a:prstGeom>
        </p:spPr>
      </p:pic>
      <p:pic>
        <p:nvPicPr>
          <p:cNvPr id="24" name="Grafik 23">
            <a:extLst>
              <a:ext uri="{FF2B5EF4-FFF2-40B4-BE49-F238E27FC236}">
                <a16:creationId xmlns:a16="http://schemas.microsoft.com/office/drawing/2014/main" id="{0B50D97B-0D08-F529-4723-5C903480DF9E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5741" y="2510482"/>
            <a:ext cx="1385798" cy="349413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FA048E1A-EC40-1054-D9BC-08C2945FDF4C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9896" y="404664"/>
            <a:ext cx="3570570" cy="638978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753573DE-EE03-F3EE-D77E-957CC6290D4E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200" y="1162477"/>
            <a:ext cx="3770849" cy="636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1578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05BF36-95E0-B724-2A73-5DDD77B10E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3BD774-6A2B-9581-1D3A-8709957EB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71B50DB-730D-100D-94DB-C68B2993C69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Ferromagnetic </a:t>
            </a:r>
            <a:r>
              <a:rPr lang="en-US" dirty="0" err="1"/>
              <a:t>groundstate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With this HP framework we found a method that can calculate dispersions of ferromagnets and as you will see in the next year antiferromagnets (and </a:t>
            </a:r>
            <a:r>
              <a:rPr lang="en-US" dirty="0" err="1"/>
              <a:t>altermagnets</a:t>
            </a:r>
            <a:r>
              <a:rPr lang="en-US" dirty="0"/>
              <a:t>).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We will do it for a ferromagnetic system.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See (Spin-Wave Theory Using the Holstein–</a:t>
            </a:r>
            <a:r>
              <a:rPr lang="en-US" dirty="0" err="1"/>
              <a:t>Primakoff</a:t>
            </a:r>
            <a:endParaRPr lang="en-US" dirty="0"/>
          </a:p>
          <a:p>
            <a:pPr lvl="1"/>
            <a:r>
              <a:rPr lang="en-US" dirty="0"/>
              <a:t>Transformation</a:t>
            </a:r>
          </a:p>
          <a:p>
            <a:pPr lvl="1"/>
            <a:r>
              <a:rPr lang="en-US" dirty="0"/>
              <a:t>Franz </a:t>
            </a:r>
            <a:r>
              <a:rPr lang="en-US" dirty="0" err="1"/>
              <a:t>Utermohlen</a:t>
            </a:r>
            <a:r>
              <a:rPr lang="en-US" dirty="0"/>
              <a:t>)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921E44E-18F3-F624-C368-1CC82623018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calculation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53F8F8B-DB07-000A-9D1E-C0B6FDE2A4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E6359EB-457D-A1BE-79A7-A235F672D1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21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BD6FDCE-3B77-0F1F-97CA-AC4604016B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8652AD48-57B9-2710-2BC6-FF504F95159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6160" y="1016719"/>
            <a:ext cx="3733333" cy="1484190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A8C189E4-6545-9620-57FC-CC14A1EE5194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6160" y="2878615"/>
            <a:ext cx="3076571" cy="455619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9E714A57-2A5A-FCBF-5E48-66C45F6B3BBD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6080" y="4040982"/>
            <a:ext cx="2902857" cy="1243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2346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D2638E-A553-F452-638F-AC6298D87D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9232105-48A2-C791-943A-A04DB3B0C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29E2BC7-F2F9-6CEF-078C-7CB569A70A6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Ferromagnetic </a:t>
            </a:r>
            <a:r>
              <a:rPr lang="en-US" dirty="0" err="1"/>
              <a:t>groundstate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Spin-Wave Theory Using the Holstein–</a:t>
            </a:r>
            <a:r>
              <a:rPr lang="en-US" dirty="0" err="1"/>
              <a:t>Primakoff</a:t>
            </a:r>
            <a:r>
              <a:rPr lang="en-US" dirty="0"/>
              <a:t>, but because we want to keep it rather simple here, we will only do linearized HP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Want to express the Hamiltonian 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006DDEC-B6C7-7DCB-7387-BA9F7D476D3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calculation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E1779D0-35AF-C0C4-458D-0788FB692F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D1FAB0C-2BE6-59AA-AC1B-FA0BBA6DBD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22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9BAE50AF-CA50-39C8-2659-E46D61567F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545D41A7-79B5-345F-0FAC-F11781CF8EE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0176" y="324694"/>
            <a:ext cx="3733333" cy="1484190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F2E2D2F2-0FA5-BC00-3BF5-3D7CB8B7A5C3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0289" y="2348880"/>
            <a:ext cx="3715518" cy="2706354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8960234B-8210-F09A-A8C1-075F906654F6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347" y="4134118"/>
            <a:ext cx="6016503" cy="2189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6005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48D1B5-013C-F346-413E-8C5FC29773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75D033C-7213-6CAE-B79A-C9617EF88A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22F3189-1564-D049-60B1-686E23E233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18564" y="1395294"/>
            <a:ext cx="5568951" cy="4103687"/>
          </a:xfrm>
        </p:spPr>
        <p:txBody>
          <a:bodyPr/>
          <a:lstStyle/>
          <a:p>
            <a:r>
              <a:rPr lang="en-US" dirty="0"/>
              <a:t>Ferromagnetic </a:t>
            </a:r>
            <a:r>
              <a:rPr lang="en-US" dirty="0" err="1"/>
              <a:t>groundstate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Want to express the Hamiltonian 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D38761E5-7483-D242-F496-279B2EDE9B5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calculation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62015A6-8748-CA5B-F862-BE389BC42E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DD12B5E-4B6A-EC75-79C4-0421771F72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23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5BF0B2A6-9AA7-FB4D-4126-9ABC3873BC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203DE9AF-FD68-3772-FD76-567CB6D0DD5F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200" y="188640"/>
            <a:ext cx="3715518" cy="2706354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CB321E0E-12B7-4DDC-5FE2-94DE665DF500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00" y="2303398"/>
            <a:ext cx="6996702" cy="3893833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AD5E907A-05AA-1445-2F90-B28E557C5760}"/>
              </a:ext>
            </a:extLst>
          </p:cNvPr>
          <p:cNvSpPr txBox="1"/>
          <p:nvPr/>
        </p:nvSpPr>
        <p:spPr>
          <a:xfrm>
            <a:off x="7272131" y="5085184"/>
            <a:ext cx="360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These would be magnon-magnon interactions, for few magnons ~0</a:t>
            </a:r>
          </a:p>
        </p:txBody>
      </p:sp>
    </p:spTree>
    <p:extLst>
      <p:ext uri="{BB962C8B-B14F-4D97-AF65-F5344CB8AC3E}">
        <p14:creationId xmlns:p14="http://schemas.microsoft.com/office/powerpoint/2010/main" val="21335461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56B167-D9EB-B5BE-8492-A77E51C1DB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4A6453F-180C-1AFB-5656-DB9945CED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B6711CD-0CEA-343E-A161-9E21934E25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02239" y="1047887"/>
            <a:ext cx="5568951" cy="4103687"/>
          </a:xfrm>
        </p:spPr>
        <p:txBody>
          <a:bodyPr/>
          <a:lstStyle/>
          <a:p>
            <a:r>
              <a:rPr lang="en-US" dirty="0"/>
              <a:t>Ferromagnetic </a:t>
            </a:r>
            <a:r>
              <a:rPr lang="en-US" dirty="0" err="1"/>
              <a:t>groundstate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Want to express the Hamiltonian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What can we do with this expression.</a:t>
            </a:r>
          </a:p>
          <a:p>
            <a:pPr lvl="1"/>
            <a:r>
              <a:rPr lang="en-US" dirty="0"/>
              <a:t>We can look at the time evolution of an operator 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F759AF35-47CF-D967-3464-1AF07E8C8DD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calculation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E3D4B87-800F-6A61-9FA3-850BFFB390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9EFAB13-BE6F-CB73-FFF8-4A914455EE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24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6DC7CB83-36C9-1CEA-54FA-0D35552F84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9ED448E7-8E24-B9B3-A9F4-3B2DACAF0EB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7772" y="460830"/>
            <a:ext cx="3715518" cy="2706354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4128FD91-E685-A802-70BE-F44950EC561F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00" y="1818433"/>
            <a:ext cx="5625794" cy="729618"/>
          </a:xfrm>
          <a:prstGeom prst="rect">
            <a:avLst/>
          </a:prstGeom>
        </p:spPr>
      </p:pic>
      <p:pic>
        <p:nvPicPr>
          <p:cNvPr id="43" name="Grafik 42">
            <a:extLst>
              <a:ext uri="{FF2B5EF4-FFF2-40B4-BE49-F238E27FC236}">
                <a16:creationId xmlns:a16="http://schemas.microsoft.com/office/drawing/2014/main" id="{0E942BE1-5D92-5D72-FD74-32F04602C68E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01" y="3245082"/>
            <a:ext cx="7024165" cy="3075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6139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EE4943-1E5E-BAB4-D830-264B03F634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B4E49F9-1AA5-8BC6-322D-6738BEB1F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9BEF687-7C1B-34A3-B333-A8B664A657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02239" y="1047887"/>
            <a:ext cx="5568951" cy="4103687"/>
          </a:xfrm>
        </p:spPr>
        <p:txBody>
          <a:bodyPr/>
          <a:lstStyle/>
          <a:p>
            <a:r>
              <a:rPr lang="en-US" dirty="0"/>
              <a:t>Ferromagnetic </a:t>
            </a:r>
            <a:r>
              <a:rPr lang="en-US" dirty="0" err="1"/>
              <a:t>groundstate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Want to express the Hamiltonian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What can we do with this expression.</a:t>
            </a:r>
          </a:p>
          <a:p>
            <a:pPr lvl="1"/>
            <a:r>
              <a:rPr lang="en-US" dirty="0"/>
              <a:t>We can look at the time evolution of an operator 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854290F-9147-2FA2-34C8-22CF291B69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54B0F23-2C2C-A61E-C61C-5A943A4FF7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25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E6D38E59-EAAD-3F8F-1487-79B3D42A2D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95DFCD0F-9AB7-8EF5-D13F-A6B0E0C6DB0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279" y="1906723"/>
            <a:ext cx="5625794" cy="729618"/>
          </a:xfrm>
          <a:prstGeom prst="rect">
            <a:avLst/>
          </a:prstGeom>
        </p:spPr>
      </p:pic>
      <p:pic>
        <p:nvPicPr>
          <p:cNvPr id="42" name="Grafik 41">
            <a:extLst>
              <a:ext uri="{FF2B5EF4-FFF2-40B4-BE49-F238E27FC236}">
                <a16:creationId xmlns:a16="http://schemas.microsoft.com/office/drawing/2014/main" id="{E4349490-564D-0061-D0E2-9B8CF9D72ADC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01" y="3245084"/>
            <a:ext cx="4886499" cy="2954297"/>
          </a:xfrm>
          <a:prstGeom prst="rect">
            <a:avLst/>
          </a:prstGeom>
        </p:spPr>
      </p:pic>
      <p:sp>
        <p:nvSpPr>
          <p:cNvPr id="16" name="Inhaltsplatzhalter 15">
            <a:extLst>
              <a:ext uri="{FF2B5EF4-FFF2-40B4-BE49-F238E27FC236}">
                <a16:creationId xmlns:a16="http://schemas.microsoft.com/office/drawing/2014/main" id="{9F88E939-E96E-D204-6BEE-38DBC54F42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4550" y="1047887"/>
            <a:ext cx="5568949" cy="4103687"/>
          </a:xfrm>
        </p:spPr>
        <p:txBody>
          <a:bodyPr/>
          <a:lstStyle/>
          <a:p>
            <a:r>
              <a:rPr lang="en-US" dirty="0"/>
              <a:t>Going to </a:t>
            </a:r>
            <a:r>
              <a:rPr lang="en-US" dirty="0" err="1"/>
              <a:t>Fourierspace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Using the lattice Fourier </a:t>
            </a:r>
            <a:r>
              <a:rPr lang="en-US" dirty="0" err="1"/>
              <a:t>trafo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And the time evolution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Now we can plug in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21" name="Grafik 20">
            <a:extLst>
              <a:ext uri="{FF2B5EF4-FFF2-40B4-BE49-F238E27FC236}">
                <a16:creationId xmlns:a16="http://schemas.microsoft.com/office/drawing/2014/main" id="{AD9D2920-F19C-BF66-B7EC-E7483C620EF6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0056" y="1960843"/>
            <a:ext cx="2636877" cy="1174416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D4D3B3CA-7712-4F19-0BD0-E2BEB6EC059E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6080" y="3568526"/>
            <a:ext cx="3447466" cy="527848"/>
          </a:xfrm>
          <a:prstGeom prst="rect">
            <a:avLst/>
          </a:prstGeom>
        </p:spPr>
      </p:pic>
      <p:pic>
        <p:nvPicPr>
          <p:cNvPr id="50" name="Grafik 49">
            <a:extLst>
              <a:ext uri="{FF2B5EF4-FFF2-40B4-BE49-F238E27FC236}">
                <a16:creationId xmlns:a16="http://schemas.microsoft.com/office/drawing/2014/main" id="{E6F4E3C7-0A55-0D15-4A51-0D5F9380BFD6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8119" y="4715377"/>
            <a:ext cx="4747393" cy="1220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1787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9CD3F9-F3FF-21F9-B661-5009D449E3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8E03D3-A2DB-FC81-D534-3D68CFCBA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16DDFC3-1A60-DC13-F0EC-8C61993C5E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29DCC3B-7A3B-7D9B-4C16-8E8B121F51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26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11125E42-C026-CF1E-BF3B-EB5C47BC2F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16" name="Inhaltsplatzhalter 15">
            <a:extLst>
              <a:ext uri="{FF2B5EF4-FFF2-40B4-BE49-F238E27FC236}">
                <a16:creationId xmlns:a16="http://schemas.microsoft.com/office/drawing/2014/main" id="{80971ADF-03E8-E51F-82E2-35544F1577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35493" y="1157049"/>
            <a:ext cx="5568949" cy="4103687"/>
          </a:xfrm>
        </p:spPr>
        <p:txBody>
          <a:bodyPr/>
          <a:lstStyle/>
          <a:p>
            <a:r>
              <a:rPr lang="en-US" dirty="0"/>
              <a:t>Going to </a:t>
            </a:r>
            <a:r>
              <a:rPr lang="en-US" dirty="0" err="1"/>
              <a:t>Fourierspace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Using the lattice Fourier </a:t>
            </a:r>
            <a:r>
              <a:rPr lang="en-US" dirty="0" err="1"/>
              <a:t>trafo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And the time evolution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Now we can plug in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21" name="Grafik 20">
            <a:extLst>
              <a:ext uri="{FF2B5EF4-FFF2-40B4-BE49-F238E27FC236}">
                <a16:creationId xmlns:a16="http://schemas.microsoft.com/office/drawing/2014/main" id="{AF45FAEE-BC3F-3B8A-BFD4-2B28E719ED5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495" y="2034476"/>
            <a:ext cx="2636877" cy="1174416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6D2484B2-25F4-3AAD-8E08-090B6EE9C180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92" y="3754408"/>
            <a:ext cx="3447466" cy="527848"/>
          </a:xfrm>
          <a:prstGeom prst="rect">
            <a:avLst/>
          </a:prstGeom>
        </p:spPr>
      </p:pic>
      <p:pic>
        <p:nvPicPr>
          <p:cNvPr id="43" name="Grafik 42">
            <a:extLst>
              <a:ext uri="{FF2B5EF4-FFF2-40B4-BE49-F238E27FC236}">
                <a16:creationId xmlns:a16="http://schemas.microsoft.com/office/drawing/2014/main" id="{9AB23EEE-D4A3-42D6-934D-5AC86A1F0330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8765" y="311470"/>
            <a:ext cx="7065029" cy="5826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4273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ECFF35-1A99-4464-A999-00A05DC07D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DAED5A6-B8E1-FB36-5BD2-B41253A03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DAFF4D7-26AB-4ED1-DAEA-68D36711E9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D5D0B38-B865-2A7E-0B71-155FCC8F2A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27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96A5C015-01A3-700E-3D1C-F6B7A0997C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16" name="Inhaltsplatzhalter 15">
            <a:extLst>
              <a:ext uri="{FF2B5EF4-FFF2-40B4-BE49-F238E27FC236}">
                <a16:creationId xmlns:a16="http://schemas.microsoft.com/office/drawing/2014/main" id="{A03D345A-5784-4307-BEB7-0DF711CDAD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35493" y="1157049"/>
            <a:ext cx="5568949" cy="4103687"/>
          </a:xfrm>
        </p:spPr>
        <p:txBody>
          <a:bodyPr/>
          <a:lstStyle/>
          <a:p>
            <a:r>
              <a:rPr lang="en-US" dirty="0"/>
              <a:t>Going to </a:t>
            </a:r>
            <a:r>
              <a:rPr lang="en-US" dirty="0" err="1"/>
              <a:t>Fourierspace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Using the lattice Fourier </a:t>
            </a:r>
            <a:r>
              <a:rPr lang="en-US" dirty="0" err="1"/>
              <a:t>trafo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And the time evolution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Now we can plug in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21" name="Grafik 20">
            <a:extLst>
              <a:ext uri="{FF2B5EF4-FFF2-40B4-BE49-F238E27FC236}">
                <a16:creationId xmlns:a16="http://schemas.microsoft.com/office/drawing/2014/main" id="{78B059A6-C7B8-FD1B-C7CF-1831D96BFCD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495" y="2034476"/>
            <a:ext cx="2636877" cy="1174416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160C5176-10AA-C20A-B3C8-E3B40B82E350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92" y="3754408"/>
            <a:ext cx="3447466" cy="527848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EA8472F0-E01B-828B-363F-17E062F06003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5960" y="855812"/>
            <a:ext cx="4761499" cy="1708834"/>
          </a:xfrm>
          <a:prstGeom prst="rect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2D18831A-F52B-E996-678E-C9A1EA0F48E3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0564" y="2931612"/>
            <a:ext cx="3093085" cy="337334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87D93B58-F03D-B55C-7A81-B0D47D21AEC0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5960" y="2953695"/>
            <a:ext cx="2110696" cy="303709"/>
          </a:xfrm>
          <a:prstGeom prst="rect">
            <a:avLst/>
          </a:prstGeom>
        </p:spPr>
      </p:pic>
      <p:pic>
        <p:nvPicPr>
          <p:cNvPr id="35" name="Grafik 34">
            <a:extLst>
              <a:ext uri="{FF2B5EF4-FFF2-40B4-BE49-F238E27FC236}">
                <a16:creationId xmlns:a16="http://schemas.microsoft.com/office/drawing/2014/main" id="{F16CDA22-615A-6FEE-5E5D-9E1CED44FDCC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5961" y="3697831"/>
            <a:ext cx="5168846" cy="1514538"/>
          </a:xfrm>
          <a:prstGeom prst="rect">
            <a:avLst/>
          </a:prstGeom>
        </p:spPr>
      </p:pic>
      <p:pic>
        <p:nvPicPr>
          <p:cNvPr id="37" name="Grafik 36">
            <a:extLst>
              <a:ext uri="{FF2B5EF4-FFF2-40B4-BE49-F238E27FC236}">
                <a16:creationId xmlns:a16="http://schemas.microsoft.com/office/drawing/2014/main" id="{F2F1EEE6-33D9-7F84-AC32-60D8F7F492EA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4617" y="5260736"/>
            <a:ext cx="4519118" cy="1039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0861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5458CB-3542-9128-88C8-7E6D6BC4AF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4279F6E-BD4E-27B7-AD24-0BB5C69B4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22CCA0E-3644-B083-511D-AC23F11749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5F7EDEC-7A27-3AE8-01CA-D8F5961BD7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28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4AE93134-E644-9147-B14C-8293B42DF3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16" name="Inhaltsplatzhalter 15">
            <a:extLst>
              <a:ext uri="{FF2B5EF4-FFF2-40B4-BE49-F238E27FC236}">
                <a16:creationId xmlns:a16="http://schemas.microsoft.com/office/drawing/2014/main" id="{6064B341-5A4C-5014-5927-4EEA1B34D5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35493" y="1157049"/>
            <a:ext cx="5568949" cy="4103687"/>
          </a:xfrm>
        </p:spPr>
        <p:txBody>
          <a:bodyPr/>
          <a:lstStyle/>
          <a:p>
            <a:r>
              <a:rPr lang="en-US" dirty="0"/>
              <a:t>Going to </a:t>
            </a:r>
            <a:r>
              <a:rPr lang="en-US" dirty="0" err="1"/>
              <a:t>Fourierspace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Using the lattice Fourier </a:t>
            </a:r>
            <a:r>
              <a:rPr lang="en-US" dirty="0" err="1"/>
              <a:t>trafo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And the time evolution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Now we can plug in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21" name="Grafik 20">
            <a:extLst>
              <a:ext uri="{FF2B5EF4-FFF2-40B4-BE49-F238E27FC236}">
                <a16:creationId xmlns:a16="http://schemas.microsoft.com/office/drawing/2014/main" id="{EA181E2B-9687-0AD2-A028-A6FD42BAD94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495" y="2034476"/>
            <a:ext cx="2636877" cy="1174416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B65392EA-CE50-7F3B-090C-6A04CADFF313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92" y="3754408"/>
            <a:ext cx="3447466" cy="527848"/>
          </a:xfrm>
          <a:prstGeom prst="rect">
            <a:avLst/>
          </a:prstGeom>
        </p:spPr>
      </p:pic>
      <p:pic>
        <p:nvPicPr>
          <p:cNvPr id="37" name="Grafik 36">
            <a:extLst>
              <a:ext uri="{FF2B5EF4-FFF2-40B4-BE49-F238E27FC236}">
                <a16:creationId xmlns:a16="http://schemas.microsoft.com/office/drawing/2014/main" id="{705D6E70-9743-563A-FE39-C71227AE4AB0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0706" y="496860"/>
            <a:ext cx="4519118" cy="1039718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9985D095-833B-A703-6507-6A4682F48DEC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4442" y="2034476"/>
            <a:ext cx="2283719" cy="1720340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D4BBAAB8-95ED-E15D-B88D-3625E75948C1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4187" y="4235098"/>
            <a:ext cx="4168745" cy="1263591"/>
          </a:xfrm>
          <a:prstGeom prst="rect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05DC5410-F91D-972D-380D-B20058CACE6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40699" y="5015361"/>
            <a:ext cx="4284046" cy="483328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088E6A3E-8EAD-D1D7-D540-F8D5E0B4BB6E}"/>
              </a:ext>
            </a:extLst>
          </p:cNvPr>
          <p:cNvSpPr txBox="1"/>
          <p:nvPr/>
        </p:nvSpPr>
        <p:spPr>
          <a:xfrm>
            <a:off x="2023594" y="5644037"/>
            <a:ext cx="307648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>
                <a:solidFill>
                  <a:schemeClr val="accent1">
                    <a:lumMod val="75000"/>
                  </a:schemeClr>
                </a:solidFill>
              </a:rPr>
              <a:t>S.Blundell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Magnetism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in Condensed matter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(2000)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2F47D665-B0C7-EA34-F981-3CA9EC937AB5}"/>
              </a:ext>
            </a:extLst>
          </p:cNvPr>
          <p:cNvSpPr txBox="1"/>
          <p:nvPr/>
        </p:nvSpPr>
        <p:spPr>
          <a:xfrm>
            <a:off x="6066289" y="5638018"/>
            <a:ext cx="37444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Now we can understand why the average we calculated earlier was 0</a:t>
            </a:r>
          </a:p>
        </p:txBody>
      </p:sp>
    </p:spTree>
    <p:extLst>
      <p:ext uri="{BB962C8B-B14F-4D97-AF65-F5344CB8AC3E}">
        <p14:creationId xmlns:p14="http://schemas.microsoft.com/office/powerpoint/2010/main" val="40640793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C6C948-C5C9-A45B-6F6E-F0166F2603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63DF10-7B2F-A502-5A7D-40626654A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Visualising</a:t>
            </a:r>
            <a:r>
              <a:rPr lang="en-US" dirty="0"/>
              <a:t> a Magnon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2791543-9067-CD7E-5D72-567E6352354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Ferromagnetic </a:t>
            </a:r>
            <a:r>
              <a:rPr lang="en-US" dirty="0" err="1"/>
              <a:t>groundstate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Based on the </a:t>
            </a:r>
            <a:r>
              <a:rPr lang="en-US" dirty="0" err="1"/>
              <a:t>Lamor</a:t>
            </a:r>
            <a:r>
              <a:rPr lang="en-US" dirty="0"/>
              <a:t>-frequency we can numerically integrate the a system of spins using the Landau Lifshitz gilbert equation.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For this I wrote a little program. @ T=0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But why do we not see magnons here ?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Because T=0. But we can also excite using the magnetic field.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Maybe discuss Temperature dependence here </a:t>
            </a:r>
          </a:p>
          <a:p>
            <a:pPr lvl="1"/>
            <a:r>
              <a:rPr lang="en-US" dirty="0"/>
              <a:t>Also mention damping and the lack of it in the quantum case</a:t>
            </a:r>
          </a:p>
          <a:p>
            <a:pPr lvl="1"/>
            <a:endParaRPr lang="en-US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D7147B5-61C5-7790-B1EB-113519B4396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calculation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9B8C6E4-4E40-3B58-5844-27B414419B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334FE07-AF2F-A4B7-679C-FAC93535A1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29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44B647ED-357E-5F94-3F80-38EF5601AD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607D3647-F2FE-8BEF-D580-21465A2D5FD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492895"/>
            <a:ext cx="5367753" cy="1358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9061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Motivation/History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41020" y="1685992"/>
            <a:ext cx="4524802" cy="4366611"/>
          </a:xfrm>
        </p:spPr>
        <p:txBody>
          <a:bodyPr/>
          <a:lstStyle/>
          <a:p>
            <a:r>
              <a:rPr lang="en-US" dirty="0"/>
              <a:t>Scope</a:t>
            </a:r>
          </a:p>
          <a:p>
            <a:endParaRPr lang="en-US" dirty="0"/>
          </a:p>
          <a:p>
            <a:pPr lvl="2"/>
            <a:r>
              <a:rPr lang="en-US" dirty="0"/>
              <a:t>Not the quantum mechanical deviation for a spin</a:t>
            </a:r>
          </a:p>
          <a:p>
            <a:pPr lvl="2"/>
            <a:r>
              <a:rPr lang="en-US" dirty="0"/>
              <a:t>Imagination of spin</a:t>
            </a:r>
          </a:p>
          <a:p>
            <a:pPr lvl="3"/>
            <a:r>
              <a:rPr lang="en-US" dirty="0"/>
              <a:t>Oersted or bar magnet</a:t>
            </a:r>
          </a:p>
          <a:p>
            <a:pPr lvl="3"/>
            <a:endParaRPr lang="en-US" dirty="0"/>
          </a:p>
          <a:p>
            <a:pPr lvl="3"/>
            <a:endParaRPr lang="en-US" dirty="0"/>
          </a:p>
          <a:p>
            <a:pPr lvl="2"/>
            <a:endParaRPr lang="en-US" dirty="0"/>
          </a:p>
          <a:p>
            <a:pPr marL="0" lvl="2" indent="0">
              <a:buNone/>
            </a:pPr>
            <a:endParaRPr lang="en-US" dirty="0"/>
          </a:p>
          <a:p>
            <a:pPr lvl="2"/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3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727F6B26-A6ED-9CC9-8AA4-9690D623329F}"/>
              </a:ext>
            </a:extLst>
          </p:cNvPr>
          <p:cNvSpPr/>
          <p:nvPr/>
        </p:nvSpPr>
        <p:spPr>
          <a:xfrm>
            <a:off x="6456040" y="2109038"/>
            <a:ext cx="2160240" cy="1152128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Lamor</a:t>
            </a:r>
            <a:r>
              <a:rPr lang="de-DE" dirty="0"/>
              <a:t> </a:t>
            </a:r>
            <a:r>
              <a:rPr lang="de-DE" dirty="0" err="1"/>
              <a:t>Diamagnetism</a:t>
            </a:r>
            <a:endParaRPr lang="de-DE" dirty="0"/>
          </a:p>
        </p:txBody>
      </p:sp>
      <p:sp>
        <p:nvSpPr>
          <p:cNvPr id="9" name="Rechteck: abgerundete Ecken 8">
            <a:extLst>
              <a:ext uri="{FF2B5EF4-FFF2-40B4-BE49-F238E27FC236}">
                <a16:creationId xmlns:a16="http://schemas.microsoft.com/office/drawing/2014/main" id="{D20BA94D-5759-DDE0-86C8-3208FA61B60C}"/>
              </a:ext>
            </a:extLst>
          </p:cNvPr>
          <p:cNvSpPr/>
          <p:nvPr/>
        </p:nvSpPr>
        <p:spPr>
          <a:xfrm>
            <a:off x="8768680" y="2132856"/>
            <a:ext cx="2160240" cy="1152128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Landau</a:t>
            </a:r>
          </a:p>
          <a:p>
            <a:pPr algn="ctr"/>
            <a:r>
              <a:rPr lang="de-DE" dirty="0" err="1"/>
              <a:t>Diamagnetism</a:t>
            </a:r>
            <a:endParaRPr lang="de-DE" dirty="0"/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363FBCE6-D30B-E1B1-16EA-D8ECECD4C601}"/>
              </a:ext>
            </a:extLst>
          </p:cNvPr>
          <p:cNvSpPr/>
          <p:nvPr/>
        </p:nvSpPr>
        <p:spPr>
          <a:xfrm>
            <a:off x="8768680" y="3397170"/>
            <a:ext cx="2160240" cy="115212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Pauli</a:t>
            </a:r>
          </a:p>
          <a:p>
            <a:pPr algn="ctr"/>
            <a:r>
              <a:rPr lang="de-DE" dirty="0" err="1"/>
              <a:t>Paramagnetism</a:t>
            </a:r>
            <a:endParaRPr lang="de-DE" dirty="0"/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7E2A590E-A05D-8D60-3A67-AB950B80DC1D}"/>
              </a:ext>
            </a:extLst>
          </p:cNvPr>
          <p:cNvSpPr/>
          <p:nvPr/>
        </p:nvSpPr>
        <p:spPr>
          <a:xfrm>
            <a:off x="6456040" y="3397170"/>
            <a:ext cx="2160240" cy="115212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Langevin</a:t>
            </a:r>
            <a:r>
              <a:rPr lang="de-DE" dirty="0"/>
              <a:t> </a:t>
            </a:r>
            <a:r>
              <a:rPr lang="de-DE" dirty="0" err="1"/>
              <a:t>Paramagnetism</a:t>
            </a:r>
            <a:endParaRPr lang="de-DE" dirty="0"/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AE0FDB35-C9A5-9AD0-3453-9E9C250F6D42}"/>
              </a:ext>
            </a:extLst>
          </p:cNvPr>
          <p:cNvSpPr/>
          <p:nvPr/>
        </p:nvSpPr>
        <p:spPr>
          <a:xfrm>
            <a:off x="6456040" y="1381420"/>
            <a:ext cx="2160240" cy="576106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Bound e</a:t>
            </a:r>
            <a:r>
              <a:rPr lang="de-DE" baseline="30000" dirty="0"/>
              <a:t>-</a:t>
            </a:r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4AD83D1A-D151-1AFD-F125-A615532D59DB}"/>
              </a:ext>
            </a:extLst>
          </p:cNvPr>
          <p:cNvSpPr/>
          <p:nvPr/>
        </p:nvSpPr>
        <p:spPr>
          <a:xfrm>
            <a:off x="8768680" y="1381420"/>
            <a:ext cx="2160240" cy="57610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Quasi-</a:t>
            </a:r>
            <a:r>
              <a:rPr lang="de-DE" dirty="0" err="1"/>
              <a:t>free</a:t>
            </a:r>
            <a:r>
              <a:rPr lang="de-DE" dirty="0"/>
              <a:t> e</a:t>
            </a:r>
            <a:r>
              <a:rPr lang="de-DE" baseline="30000" dirty="0"/>
              <a:t>-</a:t>
            </a:r>
            <a:endParaRPr lang="de-DE" dirty="0"/>
          </a:p>
        </p:txBody>
      </p:sp>
      <p:sp>
        <p:nvSpPr>
          <p:cNvPr id="14" name="Rechteck: abgerundete Ecken 13">
            <a:extLst>
              <a:ext uri="{FF2B5EF4-FFF2-40B4-BE49-F238E27FC236}">
                <a16:creationId xmlns:a16="http://schemas.microsoft.com/office/drawing/2014/main" id="{276D500D-9419-3715-F8AB-9B614E48DACC}"/>
              </a:ext>
            </a:extLst>
          </p:cNvPr>
          <p:cNvSpPr/>
          <p:nvPr/>
        </p:nvSpPr>
        <p:spPr>
          <a:xfrm>
            <a:off x="5318222" y="2109038"/>
            <a:ext cx="985418" cy="1152128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Dia</a:t>
            </a:r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6C5894B8-5C23-F93C-6D0C-A90430DFB0FC}"/>
              </a:ext>
            </a:extLst>
          </p:cNvPr>
          <p:cNvSpPr/>
          <p:nvPr/>
        </p:nvSpPr>
        <p:spPr>
          <a:xfrm>
            <a:off x="5318222" y="3397170"/>
            <a:ext cx="985418" cy="115212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Para</a:t>
            </a: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E234622B-6A75-0923-7DF3-C62EC388F409}"/>
              </a:ext>
            </a:extLst>
          </p:cNvPr>
          <p:cNvSpPr/>
          <p:nvPr/>
        </p:nvSpPr>
        <p:spPr>
          <a:xfrm>
            <a:off x="8768680" y="4900475"/>
            <a:ext cx="2160240" cy="1152128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750" dirty="0"/>
              <a:t>Band </a:t>
            </a:r>
            <a:r>
              <a:rPr lang="de-DE" sz="1750" dirty="0" err="1"/>
              <a:t>Ferromagnetism</a:t>
            </a:r>
            <a:endParaRPr lang="de-DE" sz="1750" dirty="0"/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64FD7CF6-0273-F048-BD54-BF53D58C8AF1}"/>
              </a:ext>
            </a:extLst>
          </p:cNvPr>
          <p:cNvSpPr/>
          <p:nvPr/>
        </p:nvSpPr>
        <p:spPr>
          <a:xfrm>
            <a:off x="6456040" y="4900475"/>
            <a:ext cx="2160240" cy="1152128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Cooperative</a:t>
            </a:r>
            <a:r>
              <a:rPr lang="de-DE" dirty="0"/>
              <a:t> </a:t>
            </a:r>
            <a:r>
              <a:rPr lang="de-DE" dirty="0" err="1"/>
              <a:t>Magnetism</a:t>
            </a:r>
            <a:endParaRPr lang="de-DE" dirty="0"/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0A2D6652-B74C-0A80-E5B6-1671FEEA90DA}"/>
              </a:ext>
            </a:extLst>
          </p:cNvPr>
          <p:cNvSpPr/>
          <p:nvPr/>
        </p:nvSpPr>
        <p:spPr>
          <a:xfrm>
            <a:off x="5318222" y="4900475"/>
            <a:ext cx="985418" cy="1152128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IM</a:t>
            </a:r>
          </a:p>
        </p:txBody>
      </p:sp>
    </p:spTree>
    <p:extLst>
      <p:ext uri="{BB962C8B-B14F-4D97-AF65-F5344CB8AC3E}">
        <p14:creationId xmlns:p14="http://schemas.microsoft.com/office/powerpoint/2010/main" val="16055203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523BD7-CBAA-D5ED-EA22-4924716997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88D598E-66A7-1A77-E019-F0F4E4FD9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6ED634-A519-22C7-02BA-B4E79746FEF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Ferromagnetic </a:t>
            </a:r>
            <a:r>
              <a:rPr lang="en-US" dirty="0" err="1"/>
              <a:t>groundstate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With this we can easily obtain highly interesting Dispersion relations.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But why are magnons even so interesting ?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Can be used for computing, without energy loss through </a:t>
            </a:r>
            <a:r>
              <a:rPr lang="en-US" dirty="0" err="1"/>
              <a:t>Joulesche</a:t>
            </a:r>
            <a:r>
              <a:rPr lang="en-US" dirty="0"/>
              <a:t> heating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This is ongoing research in</a:t>
            </a:r>
          </a:p>
          <a:p>
            <a:pPr lvl="1"/>
            <a:r>
              <a:rPr lang="en-US" dirty="0"/>
              <a:t>	spin wave diodes</a:t>
            </a:r>
          </a:p>
          <a:p>
            <a:pPr lvl="1"/>
            <a:r>
              <a:rPr lang="en-US" dirty="0"/>
              <a:t>	spin wave </a:t>
            </a:r>
            <a:r>
              <a:rPr lang="en-US" dirty="0" err="1"/>
              <a:t>transitors</a:t>
            </a:r>
            <a:endParaRPr lang="en-US" dirty="0"/>
          </a:p>
          <a:p>
            <a:pPr lvl="1"/>
            <a:r>
              <a:rPr lang="en-US" dirty="0"/>
              <a:t>	but excitation and detection and transport of spin </a:t>
            </a:r>
          </a:p>
          <a:p>
            <a:pPr lvl="1"/>
            <a:r>
              <a:rPr lang="en-US" dirty="0"/>
              <a:t>	waves is still a problem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8F08B25-1C91-3A4A-6944-4A32CA01926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calculation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D0A9593-A003-1448-8A95-7FAFFFDF5A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612FE39-96B8-C6DD-CF1C-6FA74FD6B4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30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48FBF67E-B7B1-0A40-53D0-7A94A23DE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324485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107ECA-4B9D-FB4D-B855-F79DFE896B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74053AD-CCFC-C5DD-A424-4DE07F97DB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FA8B833-4764-DACE-2D19-F17EAC3559B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Ferromagnetic </a:t>
            </a:r>
            <a:r>
              <a:rPr lang="en-US" dirty="0" err="1"/>
              <a:t>groundstate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The most modern research even includes </a:t>
            </a:r>
            <a:r>
              <a:rPr lang="en-US" dirty="0" err="1"/>
              <a:t>Altermagnets</a:t>
            </a:r>
            <a:r>
              <a:rPr lang="en-US" dirty="0"/>
              <a:t>, which have distinct symmetry enforced properties regarding the dispersion in different directions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6460909-61D9-CC2C-E588-5A71BC0EF1B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calculation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8AC5EA5-951B-CC68-B86A-A1D916EB33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2889208-664B-BFA4-80C4-15132D4C4B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31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61659F19-7D96-F22E-A197-604AA63553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741368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Weiss</a:t>
            </a:r>
            <a:r>
              <a:rPr lang="de-DE" dirty="0"/>
              <a:t>-Model eines Ferromagneten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31799" y="1556792"/>
            <a:ext cx="5568951" cy="4103687"/>
          </a:xfrm>
        </p:spPr>
        <p:txBody>
          <a:bodyPr/>
          <a:lstStyle/>
          <a:p>
            <a:r>
              <a:rPr lang="de-DE" dirty="0"/>
              <a:t>Kritik</a:t>
            </a:r>
          </a:p>
          <a:p>
            <a:endParaRPr lang="de-DE" dirty="0"/>
          </a:p>
          <a:p>
            <a:pPr lvl="1"/>
            <a:r>
              <a:rPr lang="de-DE" dirty="0"/>
              <a:t>Selbst bei seiner Veröffentlichung bemängelt er die </a:t>
            </a:r>
            <a:r>
              <a:rPr lang="de-DE" dirty="0" err="1"/>
              <a:t>unphysikalische</a:t>
            </a:r>
            <a:r>
              <a:rPr lang="de-DE" dirty="0"/>
              <a:t> Größe des Feldes</a:t>
            </a:r>
          </a:p>
          <a:p>
            <a:pPr lvl="1"/>
            <a:r>
              <a:rPr lang="de-DE" i="1" dirty="0"/>
              <a:t>„Das Feld [der Atome] ist jedoch mehr als tausendmal schwächer als das Molekularfeld </a:t>
            </a:r>
            <a:r>
              <a:rPr lang="de-DE" dirty="0"/>
              <a:t>[…]</a:t>
            </a:r>
            <a:r>
              <a:rPr lang="de-DE" i="1" dirty="0"/>
              <a:t>. D</a:t>
            </a:r>
            <a:r>
              <a:rPr lang="de-DE" b="0" i="1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iese Interpretationsschwierigkeit </a:t>
            </a:r>
            <a:r>
              <a:rPr lang="de-DE" b="0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[soll] </a:t>
            </a:r>
            <a:r>
              <a:rPr lang="de-DE" b="0" i="1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weniger als Einwand denn als Hinweis für die Suche nach neuen Hypothesen über den Aufbau des Atoms angesehen werden </a:t>
            </a:r>
            <a:r>
              <a:rPr lang="de-DE" b="0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[…]</a:t>
            </a:r>
            <a:r>
              <a:rPr lang="de-DE" b="0" i="1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.</a:t>
            </a:r>
            <a:r>
              <a:rPr lang="de-DE" i="1" dirty="0"/>
              <a:t>“ </a:t>
            </a:r>
          </a:p>
          <a:p>
            <a:endParaRPr lang="de-DE" dirty="0"/>
          </a:p>
          <a:p>
            <a:pPr lvl="2"/>
            <a:r>
              <a:rPr lang="de-DE" dirty="0"/>
              <a:t>Model war dennoch auf den Prinzipien der statistischen Physik begründet und </a:t>
            </a:r>
            <a:r>
              <a:rPr lang="de-DE" i="1" dirty="0"/>
              <a:t>„formal befriedigend“.</a:t>
            </a:r>
            <a:r>
              <a:rPr lang="de-DE" dirty="0"/>
              <a:t>(Heisenberg)</a:t>
            </a:r>
          </a:p>
          <a:p>
            <a:pPr lvl="2"/>
            <a:r>
              <a:rPr lang="de-DE" dirty="0"/>
              <a:t>Model war erfolgreich, nur die großen Felder sorgten für Unmut. 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91252" y="1556792"/>
            <a:ext cx="5568949" cy="4103687"/>
          </a:xfrm>
        </p:spPr>
        <p:txBody>
          <a:bodyPr/>
          <a:lstStyle/>
          <a:p>
            <a:r>
              <a:rPr lang="de-DE" dirty="0"/>
              <a:t>Heisenbergs Lösung</a:t>
            </a:r>
          </a:p>
          <a:p>
            <a:endParaRPr lang="de-DE" dirty="0"/>
          </a:p>
          <a:p>
            <a:pPr lvl="1"/>
            <a:r>
              <a:rPr lang="de-DE" dirty="0"/>
              <a:t>Etwa 30 Jahre später konnte Heisenberg die Probleme mit Hilfe der Austauschwechselwirkung lösen</a:t>
            </a:r>
          </a:p>
          <a:p>
            <a:endParaRPr lang="de-DE" dirty="0"/>
          </a:p>
          <a:p>
            <a:pPr lvl="2"/>
            <a:r>
              <a:rPr lang="de-DE" dirty="0"/>
              <a:t>Diese wollen wir nun in Teilen herleiten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32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907418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fik 15">
            <a:extLst>
              <a:ext uri="{FF2B5EF4-FFF2-40B4-BE49-F238E27FC236}">
                <a16:creationId xmlns:a16="http://schemas.microsoft.com/office/drawing/2014/main" id="{82E26D23-0095-794C-C0C7-0BB718CA9D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6004" y="3844241"/>
            <a:ext cx="500650" cy="479116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66EE745D-F01B-AF52-17A0-24349647D6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2729" y="2487891"/>
            <a:ext cx="602274" cy="587090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B06DD571-8160-8016-4915-5D769C10E4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2130" y="2237886"/>
            <a:ext cx="609716" cy="678046"/>
          </a:xfrm>
          <a:prstGeom prst="rect">
            <a:avLst/>
          </a:prstGeom>
        </p:spPr>
      </p:pic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9B5DF5A3-6FBF-405C-E6EA-9DD58A945575}"/>
              </a:ext>
            </a:extLst>
          </p:cNvPr>
          <p:cNvCxnSpPr>
            <a:cxnSpLocks/>
          </p:cNvCxnSpPr>
          <p:nvPr/>
        </p:nvCxnSpPr>
        <p:spPr>
          <a:xfrm flipV="1">
            <a:off x="9824759" y="2462065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00859EDA-D88E-1CA2-706C-DD9325DBC56E}"/>
              </a:ext>
            </a:extLst>
          </p:cNvPr>
          <p:cNvCxnSpPr>
            <a:cxnSpLocks/>
          </p:cNvCxnSpPr>
          <p:nvPr/>
        </p:nvCxnSpPr>
        <p:spPr>
          <a:xfrm flipV="1">
            <a:off x="8076220" y="2353490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Heisenbergs Theorie des Ferromagnetismus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33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9216E1D-8A30-DB9F-C5D0-71C6AD3CEB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Heisenbergs Lösung</a:t>
            </a:r>
          </a:p>
          <a:p>
            <a:endParaRPr lang="de-DE" dirty="0"/>
          </a:p>
          <a:p>
            <a:pPr lvl="1"/>
            <a:r>
              <a:rPr lang="de-DE" dirty="0"/>
              <a:t>Etwa 30 Jahre später konnte Heisenberg die Probleme mit Hilfe der Austauschwechselwirkung lösen</a:t>
            </a:r>
          </a:p>
          <a:p>
            <a:endParaRPr lang="de-DE" dirty="0"/>
          </a:p>
          <a:p>
            <a:pPr lvl="2"/>
            <a:r>
              <a:rPr lang="de-DE" dirty="0"/>
              <a:t>Diese wollen wir nun in Teilen herleiten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Betrachten wir zwei Elektronen (eines Atoms)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Wir definieren </a:t>
            </a:r>
            <a:r>
              <a:rPr lang="de-DE" dirty="0" err="1"/>
              <a:t>qi</a:t>
            </a:r>
            <a:r>
              <a:rPr lang="de-DE" dirty="0"/>
              <a:t> = </a:t>
            </a:r>
            <a:r>
              <a:rPr lang="de-DE" b="1" dirty="0" err="1"/>
              <a:t>r</a:t>
            </a:r>
            <a:r>
              <a:rPr lang="de-DE" dirty="0" err="1"/>
              <a:t>i,si</a:t>
            </a:r>
            <a:r>
              <a:rPr lang="de-DE" dirty="0"/>
              <a:t>        mit</a:t>
            </a:r>
          </a:p>
          <a:p>
            <a:pPr lvl="2"/>
            <a:endParaRPr lang="de-DE" dirty="0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CBF99DD7-AB45-A200-0B91-25FDA9B0FC0D}"/>
              </a:ext>
            </a:extLst>
          </p:cNvPr>
          <p:cNvSpPr/>
          <p:nvPr/>
        </p:nvSpPr>
        <p:spPr>
          <a:xfrm>
            <a:off x="8908381" y="2924944"/>
            <a:ext cx="360040" cy="3600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093A85D4-F269-8401-2891-109C562A0C9A}"/>
              </a:ext>
            </a:extLst>
          </p:cNvPr>
          <p:cNvSpPr/>
          <p:nvPr/>
        </p:nvSpPr>
        <p:spPr>
          <a:xfrm>
            <a:off x="7968208" y="2564904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E252B0FD-F28D-27C3-E1D3-FB962BC1FEAB}"/>
              </a:ext>
            </a:extLst>
          </p:cNvPr>
          <p:cNvSpPr/>
          <p:nvPr/>
        </p:nvSpPr>
        <p:spPr>
          <a:xfrm>
            <a:off x="9716747" y="2672916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Geschweifte Klammer rechts 24">
            <a:extLst>
              <a:ext uri="{FF2B5EF4-FFF2-40B4-BE49-F238E27FC236}">
                <a16:creationId xmlns:a16="http://schemas.microsoft.com/office/drawing/2014/main" id="{BEBB0269-3FDB-6DB1-F8DC-A5A2AC8E7052}"/>
              </a:ext>
            </a:extLst>
          </p:cNvPr>
          <p:cNvSpPr/>
          <p:nvPr/>
        </p:nvSpPr>
        <p:spPr>
          <a:xfrm rot="5400000">
            <a:off x="8886313" y="2600883"/>
            <a:ext cx="360033" cy="2196244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1BC076E7-6B15-D052-C2AF-D53869FFE2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6058" y="4389864"/>
            <a:ext cx="1057902" cy="319194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16C58C85-B077-F515-E08F-C3B08E2FD6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33579" y="4405445"/>
            <a:ext cx="881240" cy="288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6165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fik 15">
            <a:extLst>
              <a:ext uri="{FF2B5EF4-FFF2-40B4-BE49-F238E27FC236}">
                <a16:creationId xmlns:a16="http://schemas.microsoft.com/office/drawing/2014/main" id="{82E26D23-0095-794C-C0C7-0BB718CA9D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6004" y="3844241"/>
            <a:ext cx="500650" cy="479116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66EE745D-F01B-AF52-17A0-24349647D6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2729" y="2487891"/>
            <a:ext cx="602274" cy="587090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B06DD571-8160-8016-4915-5D769C10E4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2130" y="2237886"/>
            <a:ext cx="609716" cy="678046"/>
          </a:xfrm>
          <a:prstGeom prst="rect">
            <a:avLst/>
          </a:prstGeom>
        </p:spPr>
      </p:pic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9B5DF5A3-6FBF-405C-E6EA-9DD58A945575}"/>
              </a:ext>
            </a:extLst>
          </p:cNvPr>
          <p:cNvCxnSpPr>
            <a:cxnSpLocks/>
          </p:cNvCxnSpPr>
          <p:nvPr/>
        </p:nvCxnSpPr>
        <p:spPr>
          <a:xfrm flipV="1">
            <a:off x="9824759" y="2462065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00859EDA-D88E-1CA2-706C-DD9325DBC56E}"/>
              </a:ext>
            </a:extLst>
          </p:cNvPr>
          <p:cNvCxnSpPr>
            <a:cxnSpLocks/>
          </p:cNvCxnSpPr>
          <p:nvPr/>
        </p:nvCxnSpPr>
        <p:spPr>
          <a:xfrm flipV="1">
            <a:off x="8076220" y="2353490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Heisenbergs Theorie des Ferromagnetismus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34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9216E1D-8A30-DB9F-C5D0-71C6AD3CEB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Heisenbergs Lösung</a:t>
            </a:r>
          </a:p>
          <a:p>
            <a:endParaRPr lang="de-DE" dirty="0"/>
          </a:p>
          <a:p>
            <a:pPr lvl="1"/>
            <a:r>
              <a:rPr lang="de-DE" dirty="0"/>
              <a:t>Etwa 20 Jahre später konnte Heisenberg die Probleme mit Hilfe der Austauschwechselwirkung lösen</a:t>
            </a:r>
          </a:p>
          <a:p>
            <a:endParaRPr lang="de-DE" dirty="0"/>
          </a:p>
          <a:p>
            <a:pPr lvl="2"/>
            <a:r>
              <a:rPr lang="de-DE" dirty="0"/>
              <a:t>Diese wollen wir nun in Teilen herleiten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Betrachten wir zwei Elektronen (eines Atoms)</a:t>
            </a:r>
          </a:p>
          <a:p>
            <a:pPr lvl="2"/>
            <a:endParaRPr lang="de-DE" dirty="0"/>
          </a:p>
          <a:p>
            <a:pPr marL="0" lvl="2" indent="0">
              <a:buNone/>
            </a:pPr>
            <a:endParaRPr lang="de-DE" dirty="0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CBF99DD7-AB45-A200-0B91-25FDA9B0FC0D}"/>
              </a:ext>
            </a:extLst>
          </p:cNvPr>
          <p:cNvSpPr/>
          <p:nvPr/>
        </p:nvSpPr>
        <p:spPr>
          <a:xfrm>
            <a:off x="8908381" y="2924944"/>
            <a:ext cx="360040" cy="3600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093A85D4-F269-8401-2891-109C562A0C9A}"/>
              </a:ext>
            </a:extLst>
          </p:cNvPr>
          <p:cNvSpPr/>
          <p:nvPr/>
        </p:nvSpPr>
        <p:spPr>
          <a:xfrm>
            <a:off x="7968208" y="2564904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E252B0FD-F28D-27C3-E1D3-FB962BC1FEAB}"/>
              </a:ext>
            </a:extLst>
          </p:cNvPr>
          <p:cNvSpPr/>
          <p:nvPr/>
        </p:nvSpPr>
        <p:spPr>
          <a:xfrm>
            <a:off x="9716747" y="2672916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Geschweifte Klammer rechts 24">
            <a:extLst>
              <a:ext uri="{FF2B5EF4-FFF2-40B4-BE49-F238E27FC236}">
                <a16:creationId xmlns:a16="http://schemas.microsoft.com/office/drawing/2014/main" id="{BEBB0269-3FDB-6DB1-F8DC-A5A2AC8E7052}"/>
              </a:ext>
            </a:extLst>
          </p:cNvPr>
          <p:cNvSpPr/>
          <p:nvPr/>
        </p:nvSpPr>
        <p:spPr>
          <a:xfrm rot="5400000">
            <a:off x="8886313" y="2600883"/>
            <a:ext cx="360033" cy="2196244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158003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Heisenbergs Theorie des Ferromagnetismus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35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9216E1D-8A30-DB9F-C5D0-71C6AD3CEB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799" y="1989139"/>
            <a:ext cx="6122531" cy="4103687"/>
          </a:xfrm>
        </p:spPr>
        <p:txBody>
          <a:bodyPr/>
          <a:lstStyle/>
          <a:p>
            <a:r>
              <a:rPr lang="de-DE" dirty="0"/>
              <a:t>Heisenbergs Lösung</a:t>
            </a:r>
          </a:p>
          <a:p>
            <a:pPr lvl="3"/>
            <a:endParaRPr lang="de-DE" dirty="0"/>
          </a:p>
          <a:p>
            <a:pPr lvl="2"/>
            <a:r>
              <a:rPr lang="de-DE" dirty="0"/>
              <a:t>Aufteilen der Wellenfunktion in einen </a:t>
            </a:r>
            <a:r>
              <a:rPr lang="de-DE" u="dottedHeavy" dirty="0">
                <a:uFill>
                  <a:solidFill>
                    <a:schemeClr val="accent1"/>
                  </a:solidFill>
                </a:uFill>
              </a:rPr>
              <a:t>Orts-teil</a:t>
            </a:r>
            <a:r>
              <a:rPr lang="de-DE" dirty="0"/>
              <a:t> und einen </a:t>
            </a:r>
            <a:r>
              <a:rPr lang="de-DE" u="dottedHeavy" dirty="0">
                <a:uFill>
                  <a:solidFill>
                    <a:schemeClr val="accent1"/>
                  </a:solidFill>
                </a:uFill>
              </a:rPr>
              <a:t>Spin-teil</a:t>
            </a:r>
          </a:p>
          <a:p>
            <a:pPr lvl="2"/>
            <a:endParaRPr lang="de-DE" dirty="0"/>
          </a:p>
          <a:p>
            <a:pPr lvl="3"/>
            <a:r>
              <a:rPr lang="de-DE" dirty="0"/>
              <a:t>Psi (q_1,q_2) = Phi (r_1,r_2) * xi (s_1,s</a:t>
            </a:r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/>
              <a:t>Dies ist noch kein physikalischer Zustand</a:t>
            </a:r>
          </a:p>
          <a:p>
            <a:pPr lvl="3"/>
            <a:r>
              <a:rPr lang="de-DE" dirty="0"/>
              <a:t>Muss noch </a:t>
            </a:r>
            <a:r>
              <a:rPr lang="de-DE" dirty="0" err="1"/>
              <a:t>symmetrisiert</a:t>
            </a:r>
            <a:r>
              <a:rPr lang="de-DE" dirty="0"/>
              <a:t> werden</a:t>
            </a:r>
          </a:p>
          <a:p>
            <a:pPr lvl="3"/>
            <a:r>
              <a:rPr lang="de-DE" dirty="0"/>
              <a:t>Elektronen =&gt; </a:t>
            </a:r>
            <a:r>
              <a:rPr lang="de-DE" dirty="0" err="1"/>
              <a:t>Antisymmetrisierung</a:t>
            </a:r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endParaRPr 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05DDF2B8-BF9C-FE6A-4334-79358328AC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6004" y="3844241"/>
            <a:ext cx="500650" cy="479116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8C4E7427-B878-B6A6-73E8-685ED5B3F7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2729" y="2487891"/>
            <a:ext cx="602274" cy="58709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58FCE523-9EE4-4219-F9AB-86720EF277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2130" y="2237886"/>
            <a:ext cx="609716" cy="678046"/>
          </a:xfrm>
          <a:prstGeom prst="rect">
            <a:avLst/>
          </a:prstGeom>
        </p:spPr>
      </p:pic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6A4F4CB0-F62D-BBAC-E9ED-D6402622AE71}"/>
              </a:ext>
            </a:extLst>
          </p:cNvPr>
          <p:cNvCxnSpPr>
            <a:cxnSpLocks/>
          </p:cNvCxnSpPr>
          <p:nvPr/>
        </p:nvCxnSpPr>
        <p:spPr>
          <a:xfrm flipV="1">
            <a:off x="9824759" y="2462065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2505D379-F5DA-D872-E19F-FDFEDE50F836}"/>
              </a:ext>
            </a:extLst>
          </p:cNvPr>
          <p:cNvCxnSpPr>
            <a:cxnSpLocks/>
          </p:cNvCxnSpPr>
          <p:nvPr/>
        </p:nvCxnSpPr>
        <p:spPr>
          <a:xfrm flipV="1">
            <a:off x="8076220" y="2353490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Ellipse 13">
            <a:extLst>
              <a:ext uri="{FF2B5EF4-FFF2-40B4-BE49-F238E27FC236}">
                <a16:creationId xmlns:a16="http://schemas.microsoft.com/office/drawing/2014/main" id="{6FB9177D-16BD-B54D-AD1E-D29DA161A7D0}"/>
              </a:ext>
            </a:extLst>
          </p:cNvPr>
          <p:cNvSpPr/>
          <p:nvPr/>
        </p:nvSpPr>
        <p:spPr>
          <a:xfrm>
            <a:off x="8908381" y="2924944"/>
            <a:ext cx="360040" cy="3600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036EA0E8-8183-FAD7-4E3A-F132010F716D}"/>
              </a:ext>
            </a:extLst>
          </p:cNvPr>
          <p:cNvSpPr/>
          <p:nvPr/>
        </p:nvSpPr>
        <p:spPr>
          <a:xfrm>
            <a:off x="7968208" y="2564904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32BB739E-847D-CCCC-BF02-ABA8FDB025AD}"/>
              </a:ext>
            </a:extLst>
          </p:cNvPr>
          <p:cNvSpPr/>
          <p:nvPr/>
        </p:nvSpPr>
        <p:spPr>
          <a:xfrm>
            <a:off x="9716747" y="2672916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Geschweifte Klammer rechts 18">
            <a:extLst>
              <a:ext uri="{FF2B5EF4-FFF2-40B4-BE49-F238E27FC236}">
                <a16:creationId xmlns:a16="http://schemas.microsoft.com/office/drawing/2014/main" id="{516AF679-CC44-5928-2B82-BA02F3B0CE0A}"/>
              </a:ext>
            </a:extLst>
          </p:cNvPr>
          <p:cNvSpPr/>
          <p:nvPr/>
        </p:nvSpPr>
        <p:spPr>
          <a:xfrm rot="5400000">
            <a:off x="8886313" y="2600883"/>
            <a:ext cx="360033" cy="2196244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7" name="Grafik 26">
            <a:extLst>
              <a:ext uri="{FF2B5EF4-FFF2-40B4-BE49-F238E27FC236}">
                <a16:creationId xmlns:a16="http://schemas.microsoft.com/office/drawing/2014/main" id="{E358DD36-62FB-05F3-A012-782BB7F743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7116" y="3002965"/>
            <a:ext cx="3816706" cy="426035"/>
          </a:xfrm>
          <a:prstGeom prst="rect">
            <a:avLst/>
          </a:prstGeom>
        </p:spPr>
      </p:pic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4C66F8BB-44B1-2329-082B-0A41CBDB68CA}"/>
              </a:ext>
            </a:extLst>
          </p:cNvPr>
          <p:cNvCxnSpPr>
            <a:cxnSpLocks/>
          </p:cNvCxnSpPr>
          <p:nvPr/>
        </p:nvCxnSpPr>
        <p:spPr>
          <a:xfrm flipH="1">
            <a:off x="3575720" y="2780582"/>
            <a:ext cx="691358" cy="21693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EE9A167B-2505-1DEE-D5B3-F7CE7763C720}"/>
              </a:ext>
            </a:extLst>
          </p:cNvPr>
          <p:cNvCxnSpPr>
            <a:cxnSpLocks/>
          </p:cNvCxnSpPr>
          <p:nvPr/>
        </p:nvCxnSpPr>
        <p:spPr>
          <a:xfrm flipH="1">
            <a:off x="4668143" y="2780582"/>
            <a:ext cx="1490126" cy="25695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97786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Heisenbergs Theorie des Ferromagnetismus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36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9216E1D-8A30-DB9F-C5D0-71C6AD3CEB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799" y="1989139"/>
            <a:ext cx="6165747" cy="4103687"/>
          </a:xfrm>
        </p:spPr>
        <p:txBody>
          <a:bodyPr/>
          <a:lstStyle/>
          <a:p>
            <a:r>
              <a:rPr lang="de-DE" dirty="0"/>
              <a:t>Heisenbergs Lösung</a:t>
            </a:r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/>
              <a:t>Aufteilen der Wellenfunktion in einen </a:t>
            </a:r>
            <a:r>
              <a:rPr lang="de-DE" u="dottedHeavy" dirty="0">
                <a:uFill>
                  <a:solidFill>
                    <a:schemeClr val="accent1"/>
                  </a:solidFill>
                </a:uFill>
              </a:rPr>
              <a:t>Orts-teil</a:t>
            </a:r>
            <a:r>
              <a:rPr lang="de-DE" dirty="0"/>
              <a:t> und einen </a:t>
            </a:r>
            <a:r>
              <a:rPr lang="de-DE" u="dottedHeavy" dirty="0">
                <a:uFill>
                  <a:solidFill>
                    <a:schemeClr val="accent1"/>
                  </a:solidFill>
                </a:uFill>
              </a:rPr>
              <a:t>Spin-teil</a:t>
            </a:r>
          </a:p>
          <a:p>
            <a:pPr lvl="2"/>
            <a:endParaRPr lang="de-DE" dirty="0"/>
          </a:p>
          <a:p>
            <a:pPr lvl="3"/>
            <a:r>
              <a:rPr lang="de-DE" dirty="0"/>
              <a:t>Psi(q_1,q_2)  = psi_1(q_1) * psi_2(q_2)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Dies ist noch kein physikalischer Zustand</a:t>
            </a:r>
          </a:p>
          <a:p>
            <a:pPr lvl="3"/>
            <a:r>
              <a:rPr lang="de-DE" dirty="0"/>
              <a:t>Muss noch </a:t>
            </a:r>
            <a:r>
              <a:rPr lang="de-DE" dirty="0" err="1"/>
              <a:t>symmetrisiert</a:t>
            </a:r>
            <a:r>
              <a:rPr lang="de-DE" dirty="0"/>
              <a:t> werden</a:t>
            </a:r>
          </a:p>
          <a:p>
            <a:pPr lvl="3"/>
            <a:r>
              <a:rPr lang="de-DE" dirty="0"/>
              <a:t>Elektronen =&gt; </a:t>
            </a:r>
            <a:r>
              <a:rPr lang="de-DE" dirty="0" err="1"/>
              <a:t>Antisymmetrisierung</a:t>
            </a:r>
            <a:endParaRPr lang="de-DE" dirty="0"/>
          </a:p>
          <a:p>
            <a:pPr lvl="3"/>
            <a:r>
              <a:rPr lang="de-DE" dirty="0"/>
              <a:t>Daraus folgen zwei Fälle</a:t>
            </a:r>
          </a:p>
          <a:p>
            <a:pPr lvl="2"/>
            <a:r>
              <a:rPr lang="de-DE" dirty="0">
                <a:solidFill>
                  <a:schemeClr val="bg1"/>
                </a:solidFill>
              </a:rPr>
              <a:t>Phi (r_1,r_2) = </a:t>
            </a:r>
          </a:p>
          <a:p>
            <a:pPr lvl="2"/>
            <a:endParaRPr lang="de-DE" dirty="0">
              <a:solidFill>
                <a:schemeClr val="bg1"/>
              </a:solidFill>
            </a:endParaRPr>
          </a:p>
          <a:p>
            <a:pPr lvl="2"/>
            <a:r>
              <a:rPr lang="de-DE" dirty="0">
                <a:solidFill>
                  <a:schemeClr val="bg1"/>
                </a:solidFill>
              </a:rPr>
              <a:t>r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endParaRPr lang="de-DE" dirty="0"/>
          </a:p>
        </p:txBody>
      </p:sp>
      <p:pic>
        <p:nvPicPr>
          <p:cNvPr id="39" name="Grafik 38">
            <a:extLst>
              <a:ext uri="{FF2B5EF4-FFF2-40B4-BE49-F238E27FC236}">
                <a16:creationId xmlns:a16="http://schemas.microsoft.com/office/drawing/2014/main" id="{5E4D37D2-4A34-F2AD-3259-4F004579CF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6004" y="3844241"/>
            <a:ext cx="500650" cy="479116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CA0DECDE-5335-A07D-7F39-3D32DDD09B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22729" y="2487891"/>
            <a:ext cx="602274" cy="587090"/>
          </a:xfrm>
          <a:prstGeom prst="rect">
            <a:avLst/>
          </a:prstGeom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63CA4782-C7CD-3A0E-FC17-DE1A86C6BE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2130" y="2237886"/>
            <a:ext cx="609716" cy="678046"/>
          </a:xfrm>
          <a:prstGeom prst="rect">
            <a:avLst/>
          </a:prstGeom>
        </p:spPr>
      </p:pic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677AB1B3-18DA-61BD-4BFF-4194353F7019}"/>
              </a:ext>
            </a:extLst>
          </p:cNvPr>
          <p:cNvCxnSpPr>
            <a:cxnSpLocks/>
          </p:cNvCxnSpPr>
          <p:nvPr/>
        </p:nvCxnSpPr>
        <p:spPr>
          <a:xfrm flipV="1">
            <a:off x="9824759" y="2462065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75BC8AE5-926D-A792-09D0-1BCDC18F1063}"/>
              </a:ext>
            </a:extLst>
          </p:cNvPr>
          <p:cNvCxnSpPr>
            <a:cxnSpLocks/>
          </p:cNvCxnSpPr>
          <p:nvPr/>
        </p:nvCxnSpPr>
        <p:spPr>
          <a:xfrm flipV="1">
            <a:off x="8076220" y="2353490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Ellipse 43">
            <a:extLst>
              <a:ext uri="{FF2B5EF4-FFF2-40B4-BE49-F238E27FC236}">
                <a16:creationId xmlns:a16="http://schemas.microsoft.com/office/drawing/2014/main" id="{66126197-DB30-1E07-382A-975FAD093C54}"/>
              </a:ext>
            </a:extLst>
          </p:cNvPr>
          <p:cNvSpPr/>
          <p:nvPr/>
        </p:nvSpPr>
        <p:spPr>
          <a:xfrm>
            <a:off x="8908381" y="2924944"/>
            <a:ext cx="360040" cy="3600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Ellipse 44">
            <a:extLst>
              <a:ext uri="{FF2B5EF4-FFF2-40B4-BE49-F238E27FC236}">
                <a16:creationId xmlns:a16="http://schemas.microsoft.com/office/drawing/2014/main" id="{F9B6F395-5780-ACCF-1658-F68482213B93}"/>
              </a:ext>
            </a:extLst>
          </p:cNvPr>
          <p:cNvSpPr/>
          <p:nvPr/>
        </p:nvSpPr>
        <p:spPr>
          <a:xfrm>
            <a:off x="7968208" y="2564904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id="{BAF43514-5DC6-1A73-3640-4A1132B94493}"/>
              </a:ext>
            </a:extLst>
          </p:cNvPr>
          <p:cNvSpPr/>
          <p:nvPr/>
        </p:nvSpPr>
        <p:spPr>
          <a:xfrm>
            <a:off x="9716747" y="2672916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Geschweifte Klammer rechts 46">
            <a:extLst>
              <a:ext uri="{FF2B5EF4-FFF2-40B4-BE49-F238E27FC236}">
                <a16:creationId xmlns:a16="http://schemas.microsoft.com/office/drawing/2014/main" id="{56592ABA-E0A6-A8DF-AC61-3467BAA850AE}"/>
              </a:ext>
            </a:extLst>
          </p:cNvPr>
          <p:cNvSpPr/>
          <p:nvPr/>
        </p:nvSpPr>
        <p:spPr>
          <a:xfrm rot="5400000">
            <a:off x="8886313" y="2600883"/>
            <a:ext cx="360033" cy="2196244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2" name="Grafik 51">
            <a:extLst>
              <a:ext uri="{FF2B5EF4-FFF2-40B4-BE49-F238E27FC236}">
                <a16:creationId xmlns:a16="http://schemas.microsoft.com/office/drawing/2014/main" id="{B319812A-DCCF-291A-A026-FB132CA8E1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2319" y="4748408"/>
            <a:ext cx="5524706" cy="740516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E57015D7-C964-3D54-252C-78A44347F5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785042" y="3449493"/>
            <a:ext cx="506082" cy="361486"/>
          </a:xfrm>
          <a:prstGeom prst="rect">
            <a:avLst/>
          </a:prstGeom>
        </p:spPr>
      </p:pic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325086FF-1ADA-F94D-3BB2-19855CB66A40}"/>
              </a:ext>
            </a:extLst>
          </p:cNvPr>
          <p:cNvSpPr/>
          <p:nvPr/>
        </p:nvSpPr>
        <p:spPr>
          <a:xfrm>
            <a:off x="14808968" y="2910157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S</a:t>
            </a:r>
            <a:r>
              <a:rPr lang="de-DE" baseline="-25000" dirty="0" err="1"/>
              <a:t>z</a:t>
            </a:r>
            <a:endParaRPr lang="de-DE" baseline="-25000" dirty="0"/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A7E94282-22B5-4B81-378B-0B601061B33A}"/>
              </a:ext>
            </a:extLst>
          </p:cNvPr>
          <p:cNvSpPr/>
          <p:nvPr/>
        </p:nvSpPr>
        <p:spPr>
          <a:xfrm>
            <a:off x="15838925" y="2910157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30000" dirty="0"/>
              <a:t>2</a:t>
            </a: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7A64AE8C-46EE-5155-605B-07CB6E1F89E9}"/>
              </a:ext>
            </a:extLst>
          </p:cNvPr>
          <p:cNvSpPr/>
          <p:nvPr/>
        </p:nvSpPr>
        <p:spPr>
          <a:xfrm>
            <a:off x="13554490" y="3342205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07B19BAD-2DFC-2B59-0134-9D8C8C12D55D}"/>
              </a:ext>
            </a:extLst>
          </p:cNvPr>
          <p:cNvSpPr/>
          <p:nvPr/>
        </p:nvSpPr>
        <p:spPr>
          <a:xfrm>
            <a:off x="16868883" y="2910157"/>
            <a:ext cx="715766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-25000" dirty="0"/>
              <a:t>1</a:t>
            </a:r>
            <a:r>
              <a:rPr lang="de-DE" dirty="0"/>
              <a:t>S</a:t>
            </a:r>
            <a:r>
              <a:rPr lang="de-DE" baseline="-25000" dirty="0"/>
              <a:t>2</a:t>
            </a:r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70F6BB2A-F322-6B06-1B94-661301C45E1E}"/>
              </a:ext>
            </a:extLst>
          </p:cNvPr>
          <p:cNvSpPr/>
          <p:nvPr/>
        </p:nvSpPr>
        <p:spPr>
          <a:xfrm>
            <a:off x="13554490" y="3990747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: abgerundete Ecken 13">
            <a:extLst>
              <a:ext uri="{FF2B5EF4-FFF2-40B4-BE49-F238E27FC236}">
                <a16:creationId xmlns:a16="http://schemas.microsoft.com/office/drawing/2014/main" id="{19924FB2-412E-BBFE-9C86-5411BB29D7E0}"/>
              </a:ext>
            </a:extLst>
          </p:cNvPr>
          <p:cNvSpPr/>
          <p:nvPr/>
        </p:nvSpPr>
        <p:spPr>
          <a:xfrm>
            <a:off x="13554490" y="4636270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E24CDFA6-43A5-9D54-4127-EB6C5E57B9FC}"/>
              </a:ext>
            </a:extLst>
          </p:cNvPr>
          <p:cNvSpPr/>
          <p:nvPr/>
        </p:nvSpPr>
        <p:spPr>
          <a:xfrm>
            <a:off x="13554490" y="5278774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Geschweifte Klammer rechts 15">
            <a:extLst>
              <a:ext uri="{FF2B5EF4-FFF2-40B4-BE49-F238E27FC236}">
                <a16:creationId xmlns:a16="http://schemas.microsoft.com/office/drawing/2014/main" id="{6EAACD21-E401-0F6A-997E-764C1AEDCB45}"/>
              </a:ext>
            </a:extLst>
          </p:cNvPr>
          <p:cNvSpPr/>
          <p:nvPr/>
        </p:nvSpPr>
        <p:spPr>
          <a:xfrm rot="10800000">
            <a:off x="13154781" y="3337874"/>
            <a:ext cx="360033" cy="1870129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73B6C8F1-A86B-CAE6-3E1F-7AE649C1601E}"/>
              </a:ext>
            </a:extLst>
          </p:cNvPr>
          <p:cNvSpPr/>
          <p:nvPr/>
        </p:nvSpPr>
        <p:spPr>
          <a:xfrm>
            <a:off x="14808968" y="334220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BB4C18AF-0C72-E444-8741-A45D17CFAE70}"/>
              </a:ext>
            </a:extLst>
          </p:cNvPr>
          <p:cNvSpPr/>
          <p:nvPr/>
        </p:nvSpPr>
        <p:spPr>
          <a:xfrm>
            <a:off x="14830624" y="3989855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E61B6757-1A45-EBFB-BD10-9648E1549D44}"/>
              </a:ext>
            </a:extLst>
          </p:cNvPr>
          <p:cNvSpPr/>
          <p:nvPr/>
        </p:nvSpPr>
        <p:spPr>
          <a:xfrm>
            <a:off x="14830624" y="4636270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-1</a:t>
            </a:r>
          </a:p>
        </p:txBody>
      </p: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0A2E5EC8-E09E-4452-0CE2-9C371D6161CF}"/>
              </a:ext>
            </a:extLst>
          </p:cNvPr>
          <p:cNvSpPr/>
          <p:nvPr/>
        </p:nvSpPr>
        <p:spPr>
          <a:xfrm>
            <a:off x="14830624" y="5286487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4C9FA696-BBCC-8181-B900-1D6E9C0E6A74}"/>
              </a:ext>
            </a:extLst>
          </p:cNvPr>
          <p:cNvSpPr/>
          <p:nvPr/>
        </p:nvSpPr>
        <p:spPr>
          <a:xfrm>
            <a:off x="15839087" y="334220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F8D936BB-ED33-E15D-2D69-FA204011CF89}"/>
              </a:ext>
            </a:extLst>
          </p:cNvPr>
          <p:cNvSpPr/>
          <p:nvPr/>
        </p:nvSpPr>
        <p:spPr>
          <a:xfrm>
            <a:off x="15860743" y="3989855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3" name="Rechteck: abgerundete Ecken 22">
            <a:extLst>
              <a:ext uri="{FF2B5EF4-FFF2-40B4-BE49-F238E27FC236}">
                <a16:creationId xmlns:a16="http://schemas.microsoft.com/office/drawing/2014/main" id="{603A55B7-1604-A232-F23E-E6B1F3F27E35}"/>
              </a:ext>
            </a:extLst>
          </p:cNvPr>
          <p:cNvSpPr/>
          <p:nvPr/>
        </p:nvSpPr>
        <p:spPr>
          <a:xfrm>
            <a:off x="15860743" y="4636270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4" name="Rechteck: abgerundete Ecken 23">
            <a:extLst>
              <a:ext uri="{FF2B5EF4-FFF2-40B4-BE49-F238E27FC236}">
                <a16:creationId xmlns:a16="http://schemas.microsoft.com/office/drawing/2014/main" id="{ABA3FF75-4D07-1B00-EE21-D7DE313F0003}"/>
              </a:ext>
            </a:extLst>
          </p:cNvPr>
          <p:cNvSpPr/>
          <p:nvPr/>
        </p:nvSpPr>
        <p:spPr>
          <a:xfrm>
            <a:off x="15860743" y="5286487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0798C842-8CA1-FF19-148A-F45CD3024581}"/>
                  </a:ext>
                </a:extLst>
              </p:cNvPr>
              <p:cNvSpPr/>
              <p:nvPr/>
            </p:nvSpPr>
            <p:spPr>
              <a:xfrm>
                <a:off x="16868882" y="3342204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0798C842-8CA1-FF19-148A-F45CD30245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68882" y="3342204"/>
                <a:ext cx="715766" cy="576064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5D36D320-A10C-62EB-6838-F5CB85AC5A1F}"/>
                  </a:ext>
                </a:extLst>
              </p:cNvPr>
              <p:cNvSpPr/>
              <p:nvPr/>
            </p:nvSpPr>
            <p:spPr>
              <a:xfrm>
                <a:off x="16890538" y="3989855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5D36D320-A10C-62EB-6838-F5CB85AC5A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90538" y="3989855"/>
                <a:ext cx="715766" cy="576064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hteck: abgerundete Ecken 26">
                <a:extLst>
                  <a:ext uri="{FF2B5EF4-FFF2-40B4-BE49-F238E27FC236}">
                    <a16:creationId xmlns:a16="http://schemas.microsoft.com/office/drawing/2014/main" id="{CF2B1051-DD30-03A4-5323-1FE6EFA810AB}"/>
                  </a:ext>
                </a:extLst>
              </p:cNvPr>
              <p:cNvSpPr/>
              <p:nvPr/>
            </p:nvSpPr>
            <p:spPr>
              <a:xfrm>
                <a:off x="16890538" y="4636270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7" name="Rechteck: abgerundete Ecken 26">
                <a:extLst>
                  <a:ext uri="{FF2B5EF4-FFF2-40B4-BE49-F238E27FC236}">
                    <a16:creationId xmlns:a16="http://schemas.microsoft.com/office/drawing/2014/main" id="{CF2B1051-DD30-03A4-5323-1FE6EFA810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90538" y="4636270"/>
                <a:ext cx="715766" cy="576064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hteck: abgerundete Ecken 27">
                <a:extLst>
                  <a:ext uri="{FF2B5EF4-FFF2-40B4-BE49-F238E27FC236}">
                    <a16:creationId xmlns:a16="http://schemas.microsoft.com/office/drawing/2014/main" id="{C48C6DA8-6D85-270C-B0BC-B4C5F1C4BE86}"/>
                  </a:ext>
                </a:extLst>
              </p:cNvPr>
              <p:cNvSpPr/>
              <p:nvPr/>
            </p:nvSpPr>
            <p:spPr>
              <a:xfrm>
                <a:off x="16890538" y="5286487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8" name="Rechteck: abgerundete Ecken 27">
                <a:extLst>
                  <a:ext uri="{FF2B5EF4-FFF2-40B4-BE49-F238E27FC236}">
                    <a16:creationId xmlns:a16="http://schemas.microsoft.com/office/drawing/2014/main" id="{C48C6DA8-6D85-270C-B0BC-B4C5F1C4BE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90538" y="5286487"/>
                <a:ext cx="715766" cy="576064"/>
              </a:xfrm>
              <a:prstGeom prst="round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feld 28">
            <a:extLst>
              <a:ext uri="{FF2B5EF4-FFF2-40B4-BE49-F238E27FC236}">
                <a16:creationId xmlns:a16="http://schemas.microsoft.com/office/drawing/2014/main" id="{405EDD4E-677B-D2EC-BD53-F139131EA22A}"/>
              </a:ext>
            </a:extLst>
          </p:cNvPr>
          <p:cNvSpPr txBox="1"/>
          <p:nvPr/>
        </p:nvSpPr>
        <p:spPr>
          <a:xfrm>
            <a:off x="12402962" y="5234875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Singlett</a:t>
            </a:r>
            <a:endParaRPr lang="de-DE" sz="1600" dirty="0"/>
          </a:p>
          <a:p>
            <a:r>
              <a:rPr lang="de-DE" sz="1600" dirty="0"/>
              <a:t>(asym.)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3EE53E20-FEB1-563F-AF99-2DDEFD90FB3D}"/>
              </a:ext>
            </a:extLst>
          </p:cNvPr>
          <p:cNvSpPr txBox="1"/>
          <p:nvPr/>
        </p:nvSpPr>
        <p:spPr>
          <a:xfrm>
            <a:off x="12405286" y="4018943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Triplett</a:t>
            </a:r>
          </a:p>
          <a:p>
            <a:r>
              <a:rPr lang="de-DE" sz="1600" dirty="0"/>
              <a:t>(sym.)</a:t>
            </a:r>
          </a:p>
        </p:txBody>
      </p:sp>
      <p:pic>
        <p:nvPicPr>
          <p:cNvPr id="31" name="Grafik 30">
            <a:extLst>
              <a:ext uri="{FF2B5EF4-FFF2-40B4-BE49-F238E27FC236}">
                <a16:creationId xmlns:a16="http://schemas.microsoft.com/office/drawing/2014/main" id="{21F82352-E6BC-75F4-61B8-B0967D8F469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585792" y="4109421"/>
            <a:ext cx="1054740" cy="346594"/>
          </a:xfrm>
          <a:prstGeom prst="rect">
            <a:avLst/>
          </a:prstGeom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id="{5E209924-61C8-D9E7-1582-4FB953394F6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574131" y="5407117"/>
            <a:ext cx="1056652" cy="346320"/>
          </a:xfrm>
          <a:prstGeom prst="rect">
            <a:avLst/>
          </a:prstGeom>
        </p:spPr>
      </p:pic>
      <p:pic>
        <p:nvPicPr>
          <p:cNvPr id="33" name="Grafik 32">
            <a:extLst>
              <a:ext uri="{FF2B5EF4-FFF2-40B4-BE49-F238E27FC236}">
                <a16:creationId xmlns:a16="http://schemas.microsoft.com/office/drawing/2014/main" id="{4BFBCE01-9A5A-E0CA-0ACC-A1B0DEC3C71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3918058" y="4758183"/>
            <a:ext cx="346250" cy="304280"/>
          </a:xfrm>
          <a:prstGeom prst="rect">
            <a:avLst/>
          </a:prstGeom>
        </p:spPr>
      </p:pic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C65DEAB4-4091-3EA5-BD51-7DA8DA680027}"/>
              </a:ext>
            </a:extLst>
          </p:cNvPr>
          <p:cNvCxnSpPr>
            <a:cxnSpLocks/>
          </p:cNvCxnSpPr>
          <p:nvPr/>
        </p:nvCxnSpPr>
        <p:spPr>
          <a:xfrm flipH="1">
            <a:off x="3575720" y="2780582"/>
            <a:ext cx="691358" cy="21693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Grafik 36">
            <a:extLst>
              <a:ext uri="{FF2B5EF4-FFF2-40B4-BE49-F238E27FC236}">
                <a16:creationId xmlns:a16="http://schemas.microsoft.com/office/drawing/2014/main" id="{A98A3C04-C8A1-5BE9-06A6-140577FA958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97116" y="3002965"/>
            <a:ext cx="3816706" cy="426035"/>
          </a:xfrm>
          <a:prstGeom prst="rect">
            <a:avLst/>
          </a:prstGeom>
        </p:spPr>
      </p:pic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17902E33-9A39-F1AD-0A6D-542C31004DB4}"/>
              </a:ext>
            </a:extLst>
          </p:cNvPr>
          <p:cNvCxnSpPr>
            <a:cxnSpLocks/>
          </p:cNvCxnSpPr>
          <p:nvPr/>
        </p:nvCxnSpPr>
        <p:spPr>
          <a:xfrm flipH="1">
            <a:off x="4668143" y="2780582"/>
            <a:ext cx="1490126" cy="25695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26376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rafik 29">
            <a:extLst>
              <a:ext uri="{FF2B5EF4-FFF2-40B4-BE49-F238E27FC236}">
                <a16:creationId xmlns:a16="http://schemas.microsoft.com/office/drawing/2014/main" id="{5F9F579C-F23A-91E0-CE35-92276901CE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5162" y="3463943"/>
            <a:ext cx="506082" cy="36148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Heisenbergs Theorie des Ferromagnetismus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37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9216E1D-8A30-DB9F-C5D0-71C6AD3CEB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799" y="1989139"/>
            <a:ext cx="6168257" cy="4103687"/>
          </a:xfrm>
        </p:spPr>
        <p:txBody>
          <a:bodyPr/>
          <a:lstStyle/>
          <a:p>
            <a:r>
              <a:rPr lang="de-DE" dirty="0"/>
              <a:t>Heisenbergs Lösung</a:t>
            </a:r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/>
              <a:t>Aufteilen der Wellenfunktion in einen </a:t>
            </a:r>
            <a:r>
              <a:rPr lang="de-DE" u="dottedHeavy" dirty="0">
                <a:uFill>
                  <a:solidFill>
                    <a:schemeClr val="accent1"/>
                  </a:solidFill>
                </a:uFill>
              </a:rPr>
              <a:t>Orts-teil</a:t>
            </a:r>
            <a:r>
              <a:rPr lang="de-DE" dirty="0"/>
              <a:t> und einen </a:t>
            </a:r>
            <a:r>
              <a:rPr lang="de-DE" u="dottedHeavy" dirty="0">
                <a:uFill>
                  <a:solidFill>
                    <a:schemeClr val="accent1"/>
                  </a:solidFill>
                </a:uFill>
              </a:rPr>
              <a:t>Spin-teil</a:t>
            </a:r>
          </a:p>
          <a:p>
            <a:pPr lvl="2"/>
            <a:endParaRPr lang="de-DE" dirty="0"/>
          </a:p>
          <a:p>
            <a:pPr lvl="3"/>
            <a:r>
              <a:rPr lang="de-DE" dirty="0"/>
              <a:t>Psi(q_1,q_2)  = psi_1(q_1) * psi_2(q_2)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Dies ist noch kein physikalischer Zustand</a:t>
            </a:r>
          </a:p>
          <a:p>
            <a:pPr lvl="3"/>
            <a:r>
              <a:rPr lang="de-DE" dirty="0"/>
              <a:t>Muss noch </a:t>
            </a:r>
            <a:r>
              <a:rPr lang="de-DE" dirty="0" err="1"/>
              <a:t>symmetrisiert</a:t>
            </a:r>
            <a:r>
              <a:rPr lang="de-DE" dirty="0"/>
              <a:t> werden</a:t>
            </a:r>
          </a:p>
          <a:p>
            <a:pPr lvl="3"/>
            <a:r>
              <a:rPr lang="de-DE" dirty="0"/>
              <a:t>Elektronen =&gt; </a:t>
            </a:r>
            <a:r>
              <a:rPr lang="de-DE" dirty="0" err="1"/>
              <a:t>Antisymmetrisierung</a:t>
            </a:r>
            <a:endParaRPr lang="de-DE" dirty="0"/>
          </a:p>
          <a:p>
            <a:pPr lvl="3"/>
            <a:r>
              <a:rPr lang="de-DE" dirty="0"/>
              <a:t>Daraus folgen zwei Fälle</a:t>
            </a:r>
          </a:p>
          <a:p>
            <a:pPr lvl="2"/>
            <a:r>
              <a:rPr lang="de-DE" dirty="0">
                <a:solidFill>
                  <a:schemeClr val="bg1"/>
                </a:solidFill>
              </a:rPr>
              <a:t>Phi (r_1,r_2) = </a:t>
            </a:r>
          </a:p>
          <a:p>
            <a:pPr lvl="2"/>
            <a:endParaRPr lang="de-DE" dirty="0">
              <a:solidFill>
                <a:schemeClr val="bg1"/>
              </a:solidFill>
            </a:endParaRPr>
          </a:p>
          <a:p>
            <a:pPr lvl="2"/>
            <a:r>
              <a:rPr lang="de-DE" dirty="0">
                <a:solidFill>
                  <a:schemeClr val="bg1"/>
                </a:solidFill>
              </a:rPr>
              <a:t>r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endParaRPr lang="de-DE" dirty="0"/>
          </a:p>
        </p:txBody>
      </p:sp>
      <p:pic>
        <p:nvPicPr>
          <p:cNvPr id="39" name="Grafik 38">
            <a:extLst>
              <a:ext uri="{FF2B5EF4-FFF2-40B4-BE49-F238E27FC236}">
                <a16:creationId xmlns:a16="http://schemas.microsoft.com/office/drawing/2014/main" id="{5E4D37D2-4A34-F2AD-3259-4F004579CF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5860" y="2185135"/>
            <a:ext cx="500650" cy="479116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CA0DECDE-5335-A07D-7F39-3D32DDD09B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22585" y="828785"/>
            <a:ext cx="602274" cy="587090"/>
          </a:xfrm>
          <a:prstGeom prst="rect">
            <a:avLst/>
          </a:prstGeom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63CA4782-C7CD-3A0E-FC17-DE1A86C6BE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01986" y="578780"/>
            <a:ext cx="609716" cy="678046"/>
          </a:xfrm>
          <a:prstGeom prst="rect">
            <a:avLst/>
          </a:prstGeom>
        </p:spPr>
      </p:pic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677AB1B3-18DA-61BD-4BFF-4194353F7019}"/>
              </a:ext>
            </a:extLst>
          </p:cNvPr>
          <p:cNvCxnSpPr>
            <a:cxnSpLocks/>
          </p:cNvCxnSpPr>
          <p:nvPr/>
        </p:nvCxnSpPr>
        <p:spPr>
          <a:xfrm flipV="1">
            <a:off x="10124615" y="802959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75BC8AE5-926D-A792-09D0-1BCDC18F1063}"/>
              </a:ext>
            </a:extLst>
          </p:cNvPr>
          <p:cNvCxnSpPr>
            <a:cxnSpLocks/>
          </p:cNvCxnSpPr>
          <p:nvPr/>
        </p:nvCxnSpPr>
        <p:spPr>
          <a:xfrm flipV="1">
            <a:off x="8376076" y="694384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Ellipse 43">
            <a:extLst>
              <a:ext uri="{FF2B5EF4-FFF2-40B4-BE49-F238E27FC236}">
                <a16:creationId xmlns:a16="http://schemas.microsoft.com/office/drawing/2014/main" id="{66126197-DB30-1E07-382A-975FAD093C54}"/>
              </a:ext>
            </a:extLst>
          </p:cNvPr>
          <p:cNvSpPr/>
          <p:nvPr/>
        </p:nvSpPr>
        <p:spPr>
          <a:xfrm>
            <a:off x="9208237" y="1265838"/>
            <a:ext cx="360040" cy="3600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Ellipse 44">
            <a:extLst>
              <a:ext uri="{FF2B5EF4-FFF2-40B4-BE49-F238E27FC236}">
                <a16:creationId xmlns:a16="http://schemas.microsoft.com/office/drawing/2014/main" id="{F9B6F395-5780-ACCF-1658-F68482213B93}"/>
              </a:ext>
            </a:extLst>
          </p:cNvPr>
          <p:cNvSpPr/>
          <p:nvPr/>
        </p:nvSpPr>
        <p:spPr>
          <a:xfrm>
            <a:off x="8268064" y="905798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id="{BAF43514-5DC6-1A73-3640-4A1132B94493}"/>
              </a:ext>
            </a:extLst>
          </p:cNvPr>
          <p:cNvSpPr/>
          <p:nvPr/>
        </p:nvSpPr>
        <p:spPr>
          <a:xfrm>
            <a:off x="10016603" y="1013810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Geschweifte Klammer rechts 46">
            <a:extLst>
              <a:ext uri="{FF2B5EF4-FFF2-40B4-BE49-F238E27FC236}">
                <a16:creationId xmlns:a16="http://schemas.microsoft.com/office/drawing/2014/main" id="{56592ABA-E0A6-A8DF-AC61-3467BAA850AE}"/>
              </a:ext>
            </a:extLst>
          </p:cNvPr>
          <p:cNvSpPr/>
          <p:nvPr/>
        </p:nvSpPr>
        <p:spPr>
          <a:xfrm rot="5400000">
            <a:off x="9186169" y="941777"/>
            <a:ext cx="360033" cy="2196244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0625CC7A-B12E-8B59-780A-B03FEF8AC96C}"/>
              </a:ext>
            </a:extLst>
          </p:cNvPr>
          <p:cNvSpPr/>
          <p:nvPr/>
        </p:nvSpPr>
        <p:spPr>
          <a:xfrm>
            <a:off x="8879088" y="2924607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S</a:t>
            </a:r>
            <a:r>
              <a:rPr lang="de-DE" baseline="-25000" dirty="0" err="1"/>
              <a:t>z</a:t>
            </a:r>
            <a:endParaRPr lang="de-DE" baseline="-25000" dirty="0"/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CFB65834-6D36-7977-AEB1-F0809C99C936}"/>
              </a:ext>
            </a:extLst>
          </p:cNvPr>
          <p:cNvSpPr/>
          <p:nvPr/>
        </p:nvSpPr>
        <p:spPr>
          <a:xfrm>
            <a:off x="9909045" y="2924607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30000" dirty="0"/>
              <a:t>2</a:t>
            </a: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73EB1104-987D-7BA4-5E25-2406E8570952}"/>
              </a:ext>
            </a:extLst>
          </p:cNvPr>
          <p:cNvSpPr/>
          <p:nvPr/>
        </p:nvSpPr>
        <p:spPr>
          <a:xfrm>
            <a:off x="7624610" y="3356655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65C63F15-42B6-01FB-798B-924D46A05896}"/>
              </a:ext>
            </a:extLst>
          </p:cNvPr>
          <p:cNvSpPr/>
          <p:nvPr/>
        </p:nvSpPr>
        <p:spPr>
          <a:xfrm>
            <a:off x="10939003" y="2924607"/>
            <a:ext cx="715766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-25000" dirty="0"/>
              <a:t>1</a:t>
            </a:r>
            <a:r>
              <a:rPr lang="de-DE" dirty="0"/>
              <a:t>S</a:t>
            </a:r>
            <a:r>
              <a:rPr lang="de-DE" baseline="-25000" dirty="0"/>
              <a:t>2</a:t>
            </a: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2437B441-D52E-3564-8008-086D9FFF8607}"/>
              </a:ext>
            </a:extLst>
          </p:cNvPr>
          <p:cNvSpPr/>
          <p:nvPr/>
        </p:nvSpPr>
        <p:spPr>
          <a:xfrm>
            <a:off x="7624610" y="4005197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EF7B7931-4BE2-BF41-0187-55D4CF4901C1}"/>
              </a:ext>
            </a:extLst>
          </p:cNvPr>
          <p:cNvSpPr/>
          <p:nvPr/>
        </p:nvSpPr>
        <p:spPr>
          <a:xfrm>
            <a:off x="7624610" y="4650720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1D778AD2-8A61-BA3D-2ADB-0FD821F7CB9C}"/>
              </a:ext>
            </a:extLst>
          </p:cNvPr>
          <p:cNvSpPr/>
          <p:nvPr/>
        </p:nvSpPr>
        <p:spPr>
          <a:xfrm>
            <a:off x="7624610" y="5293224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Geschweifte Klammer rechts 13">
            <a:extLst>
              <a:ext uri="{FF2B5EF4-FFF2-40B4-BE49-F238E27FC236}">
                <a16:creationId xmlns:a16="http://schemas.microsoft.com/office/drawing/2014/main" id="{BE66882E-630E-A9A3-47DE-D6F051764635}"/>
              </a:ext>
            </a:extLst>
          </p:cNvPr>
          <p:cNvSpPr/>
          <p:nvPr/>
        </p:nvSpPr>
        <p:spPr>
          <a:xfrm rot="10800000">
            <a:off x="7224901" y="3352324"/>
            <a:ext cx="360033" cy="1870129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C3948F55-A7E2-81AE-CEE0-3ACF3FCF7487}"/>
              </a:ext>
            </a:extLst>
          </p:cNvPr>
          <p:cNvSpPr/>
          <p:nvPr/>
        </p:nvSpPr>
        <p:spPr>
          <a:xfrm>
            <a:off x="8879088" y="335665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7237D91B-E790-C676-B666-85F24D6A891F}"/>
              </a:ext>
            </a:extLst>
          </p:cNvPr>
          <p:cNvSpPr/>
          <p:nvPr/>
        </p:nvSpPr>
        <p:spPr>
          <a:xfrm>
            <a:off x="8900744" y="4004305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3BC68D4C-136D-E800-97F6-562A2BCC423C}"/>
              </a:ext>
            </a:extLst>
          </p:cNvPr>
          <p:cNvSpPr/>
          <p:nvPr/>
        </p:nvSpPr>
        <p:spPr>
          <a:xfrm>
            <a:off x="8900744" y="4650720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-1</a:t>
            </a:r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CB4AEF7B-E5F6-3D5D-4364-18AA4787B386}"/>
              </a:ext>
            </a:extLst>
          </p:cNvPr>
          <p:cNvSpPr/>
          <p:nvPr/>
        </p:nvSpPr>
        <p:spPr>
          <a:xfrm>
            <a:off x="8900744" y="5300937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F6DB8B92-D794-7C17-5442-466C54E34285}"/>
              </a:ext>
            </a:extLst>
          </p:cNvPr>
          <p:cNvSpPr/>
          <p:nvPr/>
        </p:nvSpPr>
        <p:spPr>
          <a:xfrm>
            <a:off x="9909207" y="335665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8CFEB819-DE34-9454-C116-F5FFD9BE93AE}"/>
              </a:ext>
            </a:extLst>
          </p:cNvPr>
          <p:cNvSpPr/>
          <p:nvPr/>
        </p:nvSpPr>
        <p:spPr>
          <a:xfrm>
            <a:off x="9930863" y="4004305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EDF59BD1-D915-4353-502C-D924CDB1E25C}"/>
              </a:ext>
            </a:extLst>
          </p:cNvPr>
          <p:cNvSpPr/>
          <p:nvPr/>
        </p:nvSpPr>
        <p:spPr>
          <a:xfrm>
            <a:off x="9930863" y="4650720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3F07FD84-6157-C19B-176D-B8DCD5663D49}"/>
              </a:ext>
            </a:extLst>
          </p:cNvPr>
          <p:cNvSpPr/>
          <p:nvPr/>
        </p:nvSpPr>
        <p:spPr>
          <a:xfrm>
            <a:off x="9930863" y="5300937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/>
              <p:nvPr/>
            </p:nvSpPr>
            <p:spPr>
              <a:xfrm>
                <a:off x="10939002" y="3356654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39002" y="3356654"/>
                <a:ext cx="715766" cy="576064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/>
              <p:nvPr/>
            </p:nvSpPr>
            <p:spPr>
              <a:xfrm>
                <a:off x="10960658" y="4004305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0658" y="4004305"/>
                <a:ext cx="715766" cy="576064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/>
              <p:nvPr/>
            </p:nvSpPr>
            <p:spPr>
              <a:xfrm>
                <a:off x="10960658" y="4650720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0658" y="4650720"/>
                <a:ext cx="715766" cy="576064"/>
              </a:xfrm>
              <a:prstGeom prst="round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/>
              <p:nvPr/>
            </p:nvSpPr>
            <p:spPr>
              <a:xfrm>
                <a:off x="10960658" y="5300937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0658" y="5300937"/>
                <a:ext cx="715766" cy="576064"/>
              </a:xfrm>
              <a:prstGeom prst="round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feld 26">
            <a:extLst>
              <a:ext uri="{FF2B5EF4-FFF2-40B4-BE49-F238E27FC236}">
                <a16:creationId xmlns:a16="http://schemas.microsoft.com/office/drawing/2014/main" id="{45C5924A-86CC-2878-7574-31C674771C56}"/>
              </a:ext>
            </a:extLst>
          </p:cNvPr>
          <p:cNvSpPr txBox="1"/>
          <p:nvPr/>
        </p:nvSpPr>
        <p:spPr>
          <a:xfrm>
            <a:off x="6473082" y="5249325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Singlett</a:t>
            </a:r>
            <a:endParaRPr lang="de-DE" sz="1600" dirty="0"/>
          </a:p>
          <a:p>
            <a:r>
              <a:rPr lang="de-DE" sz="1600" dirty="0"/>
              <a:t>(asym.)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9E8B90F1-3D2E-B448-D535-52263F1967BB}"/>
              </a:ext>
            </a:extLst>
          </p:cNvPr>
          <p:cNvSpPr txBox="1"/>
          <p:nvPr/>
        </p:nvSpPr>
        <p:spPr>
          <a:xfrm>
            <a:off x="6475406" y="4033393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Triplett</a:t>
            </a:r>
          </a:p>
          <a:p>
            <a:r>
              <a:rPr lang="de-DE" sz="1600" dirty="0"/>
              <a:t>(sym.)</a:t>
            </a:r>
          </a:p>
        </p:txBody>
      </p:sp>
      <p:pic>
        <p:nvPicPr>
          <p:cNvPr id="32" name="Grafik 31">
            <a:extLst>
              <a:ext uri="{FF2B5EF4-FFF2-40B4-BE49-F238E27FC236}">
                <a16:creationId xmlns:a16="http://schemas.microsoft.com/office/drawing/2014/main" id="{F7B3BAB8-0B53-874E-19F3-22723ED01B9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55912" y="4123871"/>
            <a:ext cx="1054740" cy="346594"/>
          </a:xfrm>
          <a:prstGeom prst="rect">
            <a:avLst/>
          </a:prstGeom>
        </p:spPr>
      </p:pic>
      <p:pic>
        <p:nvPicPr>
          <p:cNvPr id="34" name="Grafik 33">
            <a:extLst>
              <a:ext uri="{FF2B5EF4-FFF2-40B4-BE49-F238E27FC236}">
                <a16:creationId xmlns:a16="http://schemas.microsoft.com/office/drawing/2014/main" id="{0CA6CC1D-86BF-221C-077C-5BCB871AD53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644251" y="5421567"/>
            <a:ext cx="1056652" cy="346320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E462E07A-F34D-5E08-DEEA-368AA2AF6B9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988178" y="4772633"/>
            <a:ext cx="346250" cy="304280"/>
          </a:xfrm>
          <a:prstGeom prst="rect">
            <a:avLst/>
          </a:prstGeom>
        </p:spPr>
      </p:pic>
      <p:pic>
        <p:nvPicPr>
          <p:cNvPr id="51" name="Grafik 50">
            <a:extLst>
              <a:ext uri="{FF2B5EF4-FFF2-40B4-BE49-F238E27FC236}">
                <a16:creationId xmlns:a16="http://schemas.microsoft.com/office/drawing/2014/main" id="{4F606C94-3FF2-FB72-7D49-009B611C500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74414" y="4686424"/>
            <a:ext cx="3602151" cy="1213600"/>
          </a:xfrm>
          <a:prstGeom prst="rect">
            <a:avLst/>
          </a:prstGeom>
        </p:spPr>
      </p:pic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A3CB170F-5C25-2F54-6FB2-B25C97D925B9}"/>
              </a:ext>
            </a:extLst>
          </p:cNvPr>
          <p:cNvCxnSpPr>
            <a:cxnSpLocks/>
          </p:cNvCxnSpPr>
          <p:nvPr/>
        </p:nvCxnSpPr>
        <p:spPr>
          <a:xfrm flipH="1">
            <a:off x="3575720" y="2780582"/>
            <a:ext cx="691358" cy="21693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Grafik 48">
            <a:extLst>
              <a:ext uri="{FF2B5EF4-FFF2-40B4-BE49-F238E27FC236}">
                <a16:creationId xmlns:a16="http://schemas.microsoft.com/office/drawing/2014/main" id="{A9980EE4-5B49-0D65-3DDC-D7CAEAC890A2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97116" y="3002965"/>
            <a:ext cx="3816706" cy="426035"/>
          </a:xfrm>
          <a:prstGeom prst="rect">
            <a:avLst/>
          </a:prstGeom>
        </p:spPr>
      </p:pic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8F7D8765-DE71-42AE-13EB-C8FE70D3F83C}"/>
              </a:ext>
            </a:extLst>
          </p:cNvPr>
          <p:cNvCxnSpPr>
            <a:cxnSpLocks/>
          </p:cNvCxnSpPr>
          <p:nvPr/>
        </p:nvCxnSpPr>
        <p:spPr>
          <a:xfrm flipH="1">
            <a:off x="4668143" y="2780582"/>
            <a:ext cx="1490126" cy="25695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62799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rafik 29">
            <a:extLst>
              <a:ext uri="{FF2B5EF4-FFF2-40B4-BE49-F238E27FC236}">
                <a16:creationId xmlns:a16="http://schemas.microsoft.com/office/drawing/2014/main" id="{5F9F579C-F23A-91E0-CE35-92276901CE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5162" y="3463943"/>
            <a:ext cx="506082" cy="36148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Heisenbergs Theorie des Ferromagnetismus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38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9216E1D-8A30-DB9F-C5D0-71C6AD3CEB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Heisenbergs Lösung</a:t>
            </a:r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 err="1"/>
              <a:t>Hamiltonian</a:t>
            </a:r>
            <a:r>
              <a:rPr lang="de-DE" dirty="0"/>
              <a:t> </a:t>
            </a:r>
          </a:p>
          <a:p>
            <a:pPr lvl="3"/>
            <a:r>
              <a:rPr lang="de-DE" dirty="0"/>
              <a:t>t</a:t>
            </a:r>
          </a:p>
          <a:p>
            <a:pPr lvl="2"/>
            <a:endParaRPr lang="de-DE" dirty="0"/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/>
              <a:t>2	         „nur“ eine Coulomb Wechselwirkung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Gesamtenergie </a:t>
            </a:r>
          </a:p>
          <a:p>
            <a:pPr lvl="2"/>
            <a:endParaRPr lang="de-DE" dirty="0">
              <a:solidFill>
                <a:schemeClr val="bg1"/>
              </a:solidFill>
            </a:endParaRPr>
          </a:p>
          <a:p>
            <a:pPr lvl="2"/>
            <a:r>
              <a:rPr lang="de-DE" dirty="0">
                <a:solidFill>
                  <a:schemeClr val="bg1"/>
                </a:solidFill>
              </a:rPr>
              <a:t>T</a:t>
            </a:r>
          </a:p>
          <a:p>
            <a:pPr lvl="2"/>
            <a:endParaRPr lang="de-DE" dirty="0">
              <a:solidFill>
                <a:schemeClr val="bg1"/>
              </a:solidFill>
            </a:endParaRPr>
          </a:p>
          <a:p>
            <a:pPr lvl="2"/>
            <a:r>
              <a:rPr lang="de-DE" dirty="0">
                <a:solidFill>
                  <a:schemeClr val="bg1"/>
                </a:solidFill>
              </a:rPr>
              <a:t>r</a:t>
            </a:r>
          </a:p>
          <a:p>
            <a:endParaRPr lang="de-DE" dirty="0"/>
          </a:p>
        </p:txBody>
      </p:sp>
      <p:pic>
        <p:nvPicPr>
          <p:cNvPr id="39" name="Grafik 38">
            <a:extLst>
              <a:ext uri="{FF2B5EF4-FFF2-40B4-BE49-F238E27FC236}">
                <a16:creationId xmlns:a16="http://schemas.microsoft.com/office/drawing/2014/main" id="{5E4D37D2-4A34-F2AD-3259-4F004579CF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5860" y="2185135"/>
            <a:ext cx="500650" cy="479116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CA0DECDE-5335-A07D-7F39-3D32DDD09B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22585" y="828785"/>
            <a:ext cx="602274" cy="587090"/>
          </a:xfrm>
          <a:prstGeom prst="rect">
            <a:avLst/>
          </a:prstGeom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63CA4782-C7CD-3A0E-FC17-DE1A86C6BE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01986" y="578780"/>
            <a:ext cx="609716" cy="678046"/>
          </a:xfrm>
          <a:prstGeom prst="rect">
            <a:avLst/>
          </a:prstGeom>
        </p:spPr>
      </p:pic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677AB1B3-18DA-61BD-4BFF-4194353F7019}"/>
              </a:ext>
            </a:extLst>
          </p:cNvPr>
          <p:cNvCxnSpPr>
            <a:cxnSpLocks/>
          </p:cNvCxnSpPr>
          <p:nvPr/>
        </p:nvCxnSpPr>
        <p:spPr>
          <a:xfrm flipV="1">
            <a:off x="10124615" y="802959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75BC8AE5-926D-A792-09D0-1BCDC18F1063}"/>
              </a:ext>
            </a:extLst>
          </p:cNvPr>
          <p:cNvCxnSpPr>
            <a:cxnSpLocks/>
          </p:cNvCxnSpPr>
          <p:nvPr/>
        </p:nvCxnSpPr>
        <p:spPr>
          <a:xfrm flipV="1">
            <a:off x="8376076" y="694384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Ellipse 43">
            <a:extLst>
              <a:ext uri="{FF2B5EF4-FFF2-40B4-BE49-F238E27FC236}">
                <a16:creationId xmlns:a16="http://schemas.microsoft.com/office/drawing/2014/main" id="{66126197-DB30-1E07-382A-975FAD093C54}"/>
              </a:ext>
            </a:extLst>
          </p:cNvPr>
          <p:cNvSpPr/>
          <p:nvPr/>
        </p:nvSpPr>
        <p:spPr>
          <a:xfrm>
            <a:off x="9208237" y="1265838"/>
            <a:ext cx="360040" cy="3600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Ellipse 44">
            <a:extLst>
              <a:ext uri="{FF2B5EF4-FFF2-40B4-BE49-F238E27FC236}">
                <a16:creationId xmlns:a16="http://schemas.microsoft.com/office/drawing/2014/main" id="{F9B6F395-5780-ACCF-1658-F68482213B93}"/>
              </a:ext>
            </a:extLst>
          </p:cNvPr>
          <p:cNvSpPr/>
          <p:nvPr/>
        </p:nvSpPr>
        <p:spPr>
          <a:xfrm>
            <a:off x="8268064" y="905798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id="{BAF43514-5DC6-1A73-3640-4A1132B94493}"/>
              </a:ext>
            </a:extLst>
          </p:cNvPr>
          <p:cNvSpPr/>
          <p:nvPr/>
        </p:nvSpPr>
        <p:spPr>
          <a:xfrm>
            <a:off x="10016603" y="1013810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Geschweifte Klammer rechts 46">
            <a:extLst>
              <a:ext uri="{FF2B5EF4-FFF2-40B4-BE49-F238E27FC236}">
                <a16:creationId xmlns:a16="http://schemas.microsoft.com/office/drawing/2014/main" id="{56592ABA-E0A6-A8DF-AC61-3467BAA850AE}"/>
              </a:ext>
            </a:extLst>
          </p:cNvPr>
          <p:cNvSpPr/>
          <p:nvPr/>
        </p:nvSpPr>
        <p:spPr>
          <a:xfrm rot="5400000">
            <a:off x="9186169" y="941777"/>
            <a:ext cx="360033" cy="2196244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0625CC7A-B12E-8B59-780A-B03FEF8AC96C}"/>
              </a:ext>
            </a:extLst>
          </p:cNvPr>
          <p:cNvSpPr/>
          <p:nvPr/>
        </p:nvSpPr>
        <p:spPr>
          <a:xfrm>
            <a:off x="8879088" y="2924607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S</a:t>
            </a:r>
            <a:r>
              <a:rPr lang="de-DE" baseline="-25000" dirty="0" err="1"/>
              <a:t>z</a:t>
            </a:r>
            <a:endParaRPr lang="de-DE" baseline="-25000" dirty="0"/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CFB65834-6D36-7977-AEB1-F0809C99C936}"/>
              </a:ext>
            </a:extLst>
          </p:cNvPr>
          <p:cNvSpPr/>
          <p:nvPr/>
        </p:nvSpPr>
        <p:spPr>
          <a:xfrm>
            <a:off x="9909045" y="2924607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30000" dirty="0"/>
              <a:t>2</a:t>
            </a: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73EB1104-987D-7BA4-5E25-2406E8570952}"/>
              </a:ext>
            </a:extLst>
          </p:cNvPr>
          <p:cNvSpPr/>
          <p:nvPr/>
        </p:nvSpPr>
        <p:spPr>
          <a:xfrm>
            <a:off x="7624610" y="3356655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65C63F15-42B6-01FB-798B-924D46A05896}"/>
              </a:ext>
            </a:extLst>
          </p:cNvPr>
          <p:cNvSpPr/>
          <p:nvPr/>
        </p:nvSpPr>
        <p:spPr>
          <a:xfrm>
            <a:off x="10939003" y="2924607"/>
            <a:ext cx="715766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-25000" dirty="0"/>
              <a:t>1</a:t>
            </a:r>
            <a:r>
              <a:rPr lang="de-DE" dirty="0"/>
              <a:t>S</a:t>
            </a:r>
            <a:r>
              <a:rPr lang="de-DE" baseline="-25000" dirty="0"/>
              <a:t>2</a:t>
            </a: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2437B441-D52E-3564-8008-086D9FFF8607}"/>
              </a:ext>
            </a:extLst>
          </p:cNvPr>
          <p:cNvSpPr/>
          <p:nvPr/>
        </p:nvSpPr>
        <p:spPr>
          <a:xfrm>
            <a:off x="7624610" y="4005197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EF7B7931-4BE2-BF41-0187-55D4CF4901C1}"/>
              </a:ext>
            </a:extLst>
          </p:cNvPr>
          <p:cNvSpPr/>
          <p:nvPr/>
        </p:nvSpPr>
        <p:spPr>
          <a:xfrm>
            <a:off x="7624610" y="4650720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1D778AD2-8A61-BA3D-2ADB-0FD821F7CB9C}"/>
              </a:ext>
            </a:extLst>
          </p:cNvPr>
          <p:cNvSpPr/>
          <p:nvPr/>
        </p:nvSpPr>
        <p:spPr>
          <a:xfrm>
            <a:off x="7624610" y="5293224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Geschweifte Klammer rechts 13">
            <a:extLst>
              <a:ext uri="{FF2B5EF4-FFF2-40B4-BE49-F238E27FC236}">
                <a16:creationId xmlns:a16="http://schemas.microsoft.com/office/drawing/2014/main" id="{BE66882E-630E-A9A3-47DE-D6F051764635}"/>
              </a:ext>
            </a:extLst>
          </p:cNvPr>
          <p:cNvSpPr/>
          <p:nvPr/>
        </p:nvSpPr>
        <p:spPr>
          <a:xfrm rot="10800000">
            <a:off x="7224901" y="3352324"/>
            <a:ext cx="360033" cy="1870129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C3948F55-A7E2-81AE-CEE0-3ACF3FCF7487}"/>
              </a:ext>
            </a:extLst>
          </p:cNvPr>
          <p:cNvSpPr/>
          <p:nvPr/>
        </p:nvSpPr>
        <p:spPr>
          <a:xfrm>
            <a:off x="8879088" y="335665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7237D91B-E790-C676-B666-85F24D6A891F}"/>
              </a:ext>
            </a:extLst>
          </p:cNvPr>
          <p:cNvSpPr/>
          <p:nvPr/>
        </p:nvSpPr>
        <p:spPr>
          <a:xfrm>
            <a:off x="8900744" y="4004305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3BC68D4C-136D-E800-97F6-562A2BCC423C}"/>
              </a:ext>
            </a:extLst>
          </p:cNvPr>
          <p:cNvSpPr/>
          <p:nvPr/>
        </p:nvSpPr>
        <p:spPr>
          <a:xfrm>
            <a:off x="8900744" y="4650720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-1</a:t>
            </a:r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CB4AEF7B-E5F6-3D5D-4364-18AA4787B386}"/>
              </a:ext>
            </a:extLst>
          </p:cNvPr>
          <p:cNvSpPr/>
          <p:nvPr/>
        </p:nvSpPr>
        <p:spPr>
          <a:xfrm>
            <a:off x="8900744" y="5300937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F6DB8B92-D794-7C17-5442-466C54E34285}"/>
              </a:ext>
            </a:extLst>
          </p:cNvPr>
          <p:cNvSpPr/>
          <p:nvPr/>
        </p:nvSpPr>
        <p:spPr>
          <a:xfrm>
            <a:off x="9909207" y="335665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8CFEB819-DE34-9454-C116-F5FFD9BE93AE}"/>
              </a:ext>
            </a:extLst>
          </p:cNvPr>
          <p:cNvSpPr/>
          <p:nvPr/>
        </p:nvSpPr>
        <p:spPr>
          <a:xfrm>
            <a:off x="9930863" y="4004305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EDF59BD1-D915-4353-502C-D924CDB1E25C}"/>
              </a:ext>
            </a:extLst>
          </p:cNvPr>
          <p:cNvSpPr/>
          <p:nvPr/>
        </p:nvSpPr>
        <p:spPr>
          <a:xfrm>
            <a:off x="9930863" y="4650720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3F07FD84-6157-C19B-176D-B8DCD5663D49}"/>
              </a:ext>
            </a:extLst>
          </p:cNvPr>
          <p:cNvSpPr/>
          <p:nvPr/>
        </p:nvSpPr>
        <p:spPr>
          <a:xfrm>
            <a:off x="9930863" y="5300937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/>
              <p:nvPr/>
            </p:nvSpPr>
            <p:spPr>
              <a:xfrm>
                <a:off x="10939002" y="3356654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39002" y="3356654"/>
                <a:ext cx="715766" cy="576064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/>
              <p:nvPr/>
            </p:nvSpPr>
            <p:spPr>
              <a:xfrm>
                <a:off x="10960658" y="4004305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0658" y="4004305"/>
                <a:ext cx="715766" cy="576064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/>
              <p:nvPr/>
            </p:nvSpPr>
            <p:spPr>
              <a:xfrm>
                <a:off x="10960658" y="4650720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0658" y="4650720"/>
                <a:ext cx="715766" cy="576064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/>
              <p:nvPr/>
            </p:nvSpPr>
            <p:spPr>
              <a:xfrm>
                <a:off x="10960658" y="5300937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0658" y="5300937"/>
                <a:ext cx="715766" cy="576064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feld 26">
            <a:extLst>
              <a:ext uri="{FF2B5EF4-FFF2-40B4-BE49-F238E27FC236}">
                <a16:creationId xmlns:a16="http://schemas.microsoft.com/office/drawing/2014/main" id="{45C5924A-86CC-2878-7574-31C674771C56}"/>
              </a:ext>
            </a:extLst>
          </p:cNvPr>
          <p:cNvSpPr txBox="1"/>
          <p:nvPr/>
        </p:nvSpPr>
        <p:spPr>
          <a:xfrm>
            <a:off x="6473082" y="5249325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Singlett</a:t>
            </a:r>
            <a:endParaRPr lang="de-DE" sz="1600" dirty="0"/>
          </a:p>
          <a:p>
            <a:r>
              <a:rPr lang="de-DE" sz="1600" dirty="0"/>
              <a:t>(asym.)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9E8B90F1-3D2E-B448-D535-52263F1967BB}"/>
              </a:ext>
            </a:extLst>
          </p:cNvPr>
          <p:cNvSpPr txBox="1"/>
          <p:nvPr/>
        </p:nvSpPr>
        <p:spPr>
          <a:xfrm>
            <a:off x="6475406" y="4033393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Triplett</a:t>
            </a:r>
          </a:p>
          <a:p>
            <a:r>
              <a:rPr lang="de-DE" sz="1600" dirty="0"/>
              <a:t>(sym.)</a:t>
            </a:r>
          </a:p>
        </p:txBody>
      </p:sp>
      <p:pic>
        <p:nvPicPr>
          <p:cNvPr id="32" name="Grafik 31">
            <a:extLst>
              <a:ext uri="{FF2B5EF4-FFF2-40B4-BE49-F238E27FC236}">
                <a16:creationId xmlns:a16="http://schemas.microsoft.com/office/drawing/2014/main" id="{F7B3BAB8-0B53-874E-19F3-22723ED01B9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655912" y="4123871"/>
            <a:ext cx="1054740" cy="346594"/>
          </a:xfrm>
          <a:prstGeom prst="rect">
            <a:avLst/>
          </a:prstGeom>
        </p:spPr>
      </p:pic>
      <p:pic>
        <p:nvPicPr>
          <p:cNvPr id="34" name="Grafik 33">
            <a:extLst>
              <a:ext uri="{FF2B5EF4-FFF2-40B4-BE49-F238E27FC236}">
                <a16:creationId xmlns:a16="http://schemas.microsoft.com/office/drawing/2014/main" id="{0CA6CC1D-86BF-221C-077C-5BCB871AD53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44251" y="5421567"/>
            <a:ext cx="1056652" cy="346320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E462E07A-F34D-5E08-DEEA-368AA2AF6B9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988178" y="4772633"/>
            <a:ext cx="346250" cy="304280"/>
          </a:xfrm>
          <a:prstGeom prst="rect">
            <a:avLst/>
          </a:prstGeom>
        </p:spPr>
      </p:pic>
      <p:pic>
        <p:nvPicPr>
          <p:cNvPr id="38" name="Grafik 37">
            <a:extLst>
              <a:ext uri="{FF2B5EF4-FFF2-40B4-BE49-F238E27FC236}">
                <a16:creationId xmlns:a16="http://schemas.microsoft.com/office/drawing/2014/main" id="{344C8624-E92A-9D00-66A1-8D6768144F9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90627" y="2839132"/>
            <a:ext cx="3551702" cy="390344"/>
          </a:xfrm>
          <a:prstGeom prst="rect">
            <a:avLst/>
          </a:prstGeom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401940AD-3DAD-5693-23CA-B6ECE3C379E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19699" y="3409731"/>
            <a:ext cx="1032306" cy="593486"/>
          </a:xfrm>
          <a:prstGeom prst="rect">
            <a:avLst/>
          </a:prstGeom>
        </p:spPr>
      </p:pic>
      <p:pic>
        <p:nvPicPr>
          <p:cNvPr id="35" name="Grafik 34">
            <a:extLst>
              <a:ext uri="{FF2B5EF4-FFF2-40B4-BE49-F238E27FC236}">
                <a16:creationId xmlns:a16="http://schemas.microsoft.com/office/drawing/2014/main" id="{0A48A337-2C32-E797-D547-61184DF659A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235260" y="4276946"/>
            <a:ext cx="2000032" cy="606846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FB5DEC36-0EFA-4F7D-5E87-A8B4E62CE738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931131" y="-4879772"/>
            <a:ext cx="5116564" cy="4680150"/>
          </a:xfrm>
          <a:prstGeom prst="rect">
            <a:avLst/>
          </a:prstGeom>
        </p:spPr>
      </p:pic>
      <p:sp>
        <p:nvSpPr>
          <p:cNvPr id="33" name="Rechteck 32">
            <a:extLst>
              <a:ext uri="{FF2B5EF4-FFF2-40B4-BE49-F238E27FC236}">
                <a16:creationId xmlns:a16="http://schemas.microsoft.com/office/drawing/2014/main" id="{9DFF0FC3-7DBA-D389-92E3-E9099D352310}"/>
              </a:ext>
            </a:extLst>
          </p:cNvPr>
          <p:cNvSpPr/>
          <p:nvPr/>
        </p:nvSpPr>
        <p:spPr>
          <a:xfrm>
            <a:off x="47328" y="4883792"/>
            <a:ext cx="672371" cy="8840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854187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rafik 29">
            <a:extLst>
              <a:ext uri="{FF2B5EF4-FFF2-40B4-BE49-F238E27FC236}">
                <a16:creationId xmlns:a16="http://schemas.microsoft.com/office/drawing/2014/main" id="{5F9F579C-F23A-91E0-CE35-92276901CE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35394" y="3448552"/>
            <a:ext cx="506082" cy="36148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Heisenbergs Theorie des Ferromagnetismus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39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9216E1D-8A30-DB9F-C5D0-71C6AD3CEB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Heisenbergs Lösung</a:t>
            </a:r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 err="1"/>
              <a:t>Hamiltonian</a:t>
            </a:r>
            <a:r>
              <a:rPr lang="de-DE" dirty="0"/>
              <a:t> </a:t>
            </a:r>
          </a:p>
          <a:p>
            <a:pPr lvl="3"/>
            <a:r>
              <a:rPr lang="de-DE" dirty="0"/>
              <a:t>t</a:t>
            </a:r>
          </a:p>
          <a:p>
            <a:pPr lvl="2"/>
            <a:endParaRPr lang="de-DE" dirty="0"/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/>
              <a:t>2	         „nur“ eine Coulomb Wechselwirkung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Gesamtenergie </a:t>
            </a:r>
          </a:p>
          <a:p>
            <a:pPr lvl="2"/>
            <a:endParaRPr lang="de-DE" dirty="0">
              <a:solidFill>
                <a:schemeClr val="bg1"/>
              </a:solidFill>
            </a:endParaRPr>
          </a:p>
          <a:p>
            <a:pPr lvl="2"/>
            <a:r>
              <a:rPr lang="de-DE" dirty="0">
                <a:solidFill>
                  <a:schemeClr val="bg1"/>
                </a:solidFill>
              </a:rPr>
              <a:t>T</a:t>
            </a:r>
          </a:p>
          <a:p>
            <a:pPr lvl="2"/>
            <a:endParaRPr lang="de-DE" dirty="0">
              <a:solidFill>
                <a:schemeClr val="bg1"/>
              </a:solidFill>
            </a:endParaRPr>
          </a:p>
          <a:p>
            <a:pPr lvl="2"/>
            <a:r>
              <a:rPr lang="de-DE" dirty="0">
                <a:solidFill>
                  <a:schemeClr val="bg1"/>
                </a:solidFill>
              </a:rPr>
              <a:t>r</a:t>
            </a:r>
          </a:p>
          <a:p>
            <a:endParaRPr lang="de-DE" dirty="0"/>
          </a:p>
        </p:txBody>
      </p:sp>
      <p:pic>
        <p:nvPicPr>
          <p:cNvPr id="39" name="Grafik 38">
            <a:extLst>
              <a:ext uri="{FF2B5EF4-FFF2-40B4-BE49-F238E27FC236}">
                <a16:creationId xmlns:a16="http://schemas.microsoft.com/office/drawing/2014/main" id="{5E4D37D2-4A34-F2AD-3259-4F004579CF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5860" y="2185135"/>
            <a:ext cx="500650" cy="479116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CA0DECDE-5335-A07D-7F39-3D32DDD09B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22585" y="828785"/>
            <a:ext cx="602274" cy="587090"/>
          </a:xfrm>
          <a:prstGeom prst="rect">
            <a:avLst/>
          </a:prstGeom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63CA4782-C7CD-3A0E-FC17-DE1A86C6BE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01986" y="578780"/>
            <a:ext cx="609716" cy="678046"/>
          </a:xfrm>
          <a:prstGeom prst="rect">
            <a:avLst/>
          </a:prstGeom>
        </p:spPr>
      </p:pic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677AB1B3-18DA-61BD-4BFF-4194353F7019}"/>
              </a:ext>
            </a:extLst>
          </p:cNvPr>
          <p:cNvCxnSpPr>
            <a:cxnSpLocks/>
          </p:cNvCxnSpPr>
          <p:nvPr/>
        </p:nvCxnSpPr>
        <p:spPr>
          <a:xfrm flipV="1">
            <a:off x="10124615" y="802959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75BC8AE5-926D-A792-09D0-1BCDC18F1063}"/>
              </a:ext>
            </a:extLst>
          </p:cNvPr>
          <p:cNvCxnSpPr>
            <a:cxnSpLocks/>
          </p:cNvCxnSpPr>
          <p:nvPr/>
        </p:nvCxnSpPr>
        <p:spPr>
          <a:xfrm flipV="1">
            <a:off x="8376076" y="694384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Ellipse 43">
            <a:extLst>
              <a:ext uri="{FF2B5EF4-FFF2-40B4-BE49-F238E27FC236}">
                <a16:creationId xmlns:a16="http://schemas.microsoft.com/office/drawing/2014/main" id="{66126197-DB30-1E07-382A-975FAD093C54}"/>
              </a:ext>
            </a:extLst>
          </p:cNvPr>
          <p:cNvSpPr/>
          <p:nvPr/>
        </p:nvSpPr>
        <p:spPr>
          <a:xfrm>
            <a:off x="9208237" y="1265838"/>
            <a:ext cx="360040" cy="3600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Ellipse 44">
            <a:extLst>
              <a:ext uri="{FF2B5EF4-FFF2-40B4-BE49-F238E27FC236}">
                <a16:creationId xmlns:a16="http://schemas.microsoft.com/office/drawing/2014/main" id="{F9B6F395-5780-ACCF-1658-F68482213B93}"/>
              </a:ext>
            </a:extLst>
          </p:cNvPr>
          <p:cNvSpPr/>
          <p:nvPr/>
        </p:nvSpPr>
        <p:spPr>
          <a:xfrm>
            <a:off x="8268064" y="905798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id="{BAF43514-5DC6-1A73-3640-4A1132B94493}"/>
              </a:ext>
            </a:extLst>
          </p:cNvPr>
          <p:cNvSpPr/>
          <p:nvPr/>
        </p:nvSpPr>
        <p:spPr>
          <a:xfrm>
            <a:off x="10016603" y="1013810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Geschweifte Klammer rechts 46">
            <a:extLst>
              <a:ext uri="{FF2B5EF4-FFF2-40B4-BE49-F238E27FC236}">
                <a16:creationId xmlns:a16="http://schemas.microsoft.com/office/drawing/2014/main" id="{56592ABA-E0A6-A8DF-AC61-3467BAA850AE}"/>
              </a:ext>
            </a:extLst>
          </p:cNvPr>
          <p:cNvSpPr/>
          <p:nvPr/>
        </p:nvSpPr>
        <p:spPr>
          <a:xfrm rot="5400000">
            <a:off x="9186169" y="941777"/>
            <a:ext cx="360033" cy="2196244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0625CC7A-B12E-8B59-780A-B03FEF8AC96C}"/>
              </a:ext>
            </a:extLst>
          </p:cNvPr>
          <p:cNvSpPr/>
          <p:nvPr/>
        </p:nvSpPr>
        <p:spPr>
          <a:xfrm>
            <a:off x="14859320" y="2909216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S</a:t>
            </a:r>
            <a:r>
              <a:rPr lang="de-DE" baseline="-25000" dirty="0" err="1"/>
              <a:t>z</a:t>
            </a:r>
            <a:endParaRPr lang="de-DE" baseline="-25000" dirty="0"/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CFB65834-6D36-7977-AEB1-F0809C99C936}"/>
              </a:ext>
            </a:extLst>
          </p:cNvPr>
          <p:cNvSpPr/>
          <p:nvPr/>
        </p:nvSpPr>
        <p:spPr>
          <a:xfrm>
            <a:off x="15889277" y="2909216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30000" dirty="0"/>
              <a:t>2</a:t>
            </a: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73EB1104-987D-7BA4-5E25-2406E8570952}"/>
              </a:ext>
            </a:extLst>
          </p:cNvPr>
          <p:cNvSpPr/>
          <p:nvPr/>
        </p:nvSpPr>
        <p:spPr>
          <a:xfrm>
            <a:off x="13604842" y="3341264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65C63F15-42B6-01FB-798B-924D46A05896}"/>
              </a:ext>
            </a:extLst>
          </p:cNvPr>
          <p:cNvSpPr/>
          <p:nvPr/>
        </p:nvSpPr>
        <p:spPr>
          <a:xfrm>
            <a:off x="16919235" y="2909216"/>
            <a:ext cx="715766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-25000" dirty="0"/>
              <a:t>1</a:t>
            </a:r>
            <a:r>
              <a:rPr lang="de-DE" dirty="0"/>
              <a:t>S</a:t>
            </a:r>
            <a:r>
              <a:rPr lang="de-DE" baseline="-25000" dirty="0"/>
              <a:t>2</a:t>
            </a: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2437B441-D52E-3564-8008-086D9FFF8607}"/>
              </a:ext>
            </a:extLst>
          </p:cNvPr>
          <p:cNvSpPr/>
          <p:nvPr/>
        </p:nvSpPr>
        <p:spPr>
          <a:xfrm>
            <a:off x="13604842" y="3989806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EF7B7931-4BE2-BF41-0187-55D4CF4901C1}"/>
              </a:ext>
            </a:extLst>
          </p:cNvPr>
          <p:cNvSpPr/>
          <p:nvPr/>
        </p:nvSpPr>
        <p:spPr>
          <a:xfrm>
            <a:off x="13604842" y="4635329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1D778AD2-8A61-BA3D-2ADB-0FD821F7CB9C}"/>
              </a:ext>
            </a:extLst>
          </p:cNvPr>
          <p:cNvSpPr/>
          <p:nvPr/>
        </p:nvSpPr>
        <p:spPr>
          <a:xfrm>
            <a:off x="13604842" y="5277833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Geschweifte Klammer rechts 13">
            <a:extLst>
              <a:ext uri="{FF2B5EF4-FFF2-40B4-BE49-F238E27FC236}">
                <a16:creationId xmlns:a16="http://schemas.microsoft.com/office/drawing/2014/main" id="{BE66882E-630E-A9A3-47DE-D6F051764635}"/>
              </a:ext>
            </a:extLst>
          </p:cNvPr>
          <p:cNvSpPr/>
          <p:nvPr/>
        </p:nvSpPr>
        <p:spPr>
          <a:xfrm rot="10800000">
            <a:off x="13205133" y="3336933"/>
            <a:ext cx="360033" cy="1870129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C3948F55-A7E2-81AE-CEE0-3ACF3FCF7487}"/>
              </a:ext>
            </a:extLst>
          </p:cNvPr>
          <p:cNvSpPr/>
          <p:nvPr/>
        </p:nvSpPr>
        <p:spPr>
          <a:xfrm>
            <a:off x="14859320" y="3341263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7237D91B-E790-C676-B666-85F24D6A891F}"/>
              </a:ext>
            </a:extLst>
          </p:cNvPr>
          <p:cNvSpPr/>
          <p:nvPr/>
        </p:nvSpPr>
        <p:spPr>
          <a:xfrm>
            <a:off x="14880976" y="398891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3BC68D4C-136D-E800-97F6-562A2BCC423C}"/>
              </a:ext>
            </a:extLst>
          </p:cNvPr>
          <p:cNvSpPr/>
          <p:nvPr/>
        </p:nvSpPr>
        <p:spPr>
          <a:xfrm>
            <a:off x="14880976" y="4635329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-1</a:t>
            </a:r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CB4AEF7B-E5F6-3D5D-4364-18AA4787B386}"/>
              </a:ext>
            </a:extLst>
          </p:cNvPr>
          <p:cNvSpPr/>
          <p:nvPr/>
        </p:nvSpPr>
        <p:spPr>
          <a:xfrm>
            <a:off x="14880976" y="5285546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F6DB8B92-D794-7C17-5442-466C54E34285}"/>
              </a:ext>
            </a:extLst>
          </p:cNvPr>
          <p:cNvSpPr/>
          <p:nvPr/>
        </p:nvSpPr>
        <p:spPr>
          <a:xfrm>
            <a:off x="15889439" y="3341263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8CFEB819-DE34-9454-C116-F5FFD9BE93AE}"/>
              </a:ext>
            </a:extLst>
          </p:cNvPr>
          <p:cNvSpPr/>
          <p:nvPr/>
        </p:nvSpPr>
        <p:spPr>
          <a:xfrm>
            <a:off x="15911095" y="398891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EDF59BD1-D915-4353-502C-D924CDB1E25C}"/>
              </a:ext>
            </a:extLst>
          </p:cNvPr>
          <p:cNvSpPr/>
          <p:nvPr/>
        </p:nvSpPr>
        <p:spPr>
          <a:xfrm>
            <a:off x="15911095" y="4635329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3F07FD84-6157-C19B-176D-B8DCD5663D49}"/>
              </a:ext>
            </a:extLst>
          </p:cNvPr>
          <p:cNvSpPr/>
          <p:nvPr/>
        </p:nvSpPr>
        <p:spPr>
          <a:xfrm>
            <a:off x="15911095" y="5285546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/>
              <p:nvPr/>
            </p:nvSpPr>
            <p:spPr>
              <a:xfrm>
                <a:off x="16919234" y="3341263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19234" y="3341263"/>
                <a:ext cx="715766" cy="576064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/>
              <p:nvPr/>
            </p:nvSpPr>
            <p:spPr>
              <a:xfrm>
                <a:off x="16940890" y="3988914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40890" y="3988914"/>
                <a:ext cx="715766" cy="576064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/>
              <p:nvPr/>
            </p:nvSpPr>
            <p:spPr>
              <a:xfrm>
                <a:off x="16940890" y="4635329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40890" y="4635329"/>
                <a:ext cx="715766" cy="576064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/>
              <p:nvPr/>
            </p:nvSpPr>
            <p:spPr>
              <a:xfrm>
                <a:off x="16940890" y="5285546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40890" y="5285546"/>
                <a:ext cx="715766" cy="576064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feld 26">
            <a:extLst>
              <a:ext uri="{FF2B5EF4-FFF2-40B4-BE49-F238E27FC236}">
                <a16:creationId xmlns:a16="http://schemas.microsoft.com/office/drawing/2014/main" id="{45C5924A-86CC-2878-7574-31C674771C56}"/>
              </a:ext>
            </a:extLst>
          </p:cNvPr>
          <p:cNvSpPr txBox="1"/>
          <p:nvPr/>
        </p:nvSpPr>
        <p:spPr>
          <a:xfrm>
            <a:off x="12453314" y="5233934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Singlett</a:t>
            </a:r>
            <a:endParaRPr lang="de-DE" sz="1600" dirty="0"/>
          </a:p>
          <a:p>
            <a:r>
              <a:rPr lang="de-DE" sz="1600" dirty="0"/>
              <a:t>(asym.)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9E8B90F1-3D2E-B448-D535-52263F1967BB}"/>
              </a:ext>
            </a:extLst>
          </p:cNvPr>
          <p:cNvSpPr txBox="1"/>
          <p:nvPr/>
        </p:nvSpPr>
        <p:spPr>
          <a:xfrm>
            <a:off x="12455638" y="4018002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Triplett</a:t>
            </a:r>
          </a:p>
          <a:p>
            <a:r>
              <a:rPr lang="de-DE" sz="1600" dirty="0"/>
              <a:t>(sym.)</a:t>
            </a:r>
          </a:p>
        </p:txBody>
      </p:sp>
      <p:pic>
        <p:nvPicPr>
          <p:cNvPr id="32" name="Grafik 31">
            <a:extLst>
              <a:ext uri="{FF2B5EF4-FFF2-40B4-BE49-F238E27FC236}">
                <a16:creationId xmlns:a16="http://schemas.microsoft.com/office/drawing/2014/main" id="{F7B3BAB8-0B53-874E-19F3-22723ED01B9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636144" y="4108480"/>
            <a:ext cx="1054740" cy="346594"/>
          </a:xfrm>
          <a:prstGeom prst="rect">
            <a:avLst/>
          </a:prstGeom>
        </p:spPr>
      </p:pic>
      <p:pic>
        <p:nvPicPr>
          <p:cNvPr id="34" name="Grafik 33">
            <a:extLst>
              <a:ext uri="{FF2B5EF4-FFF2-40B4-BE49-F238E27FC236}">
                <a16:creationId xmlns:a16="http://schemas.microsoft.com/office/drawing/2014/main" id="{0CA6CC1D-86BF-221C-077C-5BCB871AD53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624483" y="5406176"/>
            <a:ext cx="1056652" cy="346320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E462E07A-F34D-5E08-DEEA-368AA2AF6B9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968410" y="4757242"/>
            <a:ext cx="346250" cy="304280"/>
          </a:xfrm>
          <a:prstGeom prst="rect">
            <a:avLst/>
          </a:prstGeom>
        </p:spPr>
      </p:pic>
      <p:pic>
        <p:nvPicPr>
          <p:cNvPr id="38" name="Grafik 37">
            <a:extLst>
              <a:ext uri="{FF2B5EF4-FFF2-40B4-BE49-F238E27FC236}">
                <a16:creationId xmlns:a16="http://schemas.microsoft.com/office/drawing/2014/main" id="{344C8624-E92A-9D00-66A1-8D6768144F9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90627" y="2839132"/>
            <a:ext cx="3551702" cy="390344"/>
          </a:xfrm>
          <a:prstGeom prst="rect">
            <a:avLst/>
          </a:prstGeom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401940AD-3DAD-5693-23CA-B6ECE3C379E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19699" y="3409731"/>
            <a:ext cx="1032306" cy="593486"/>
          </a:xfrm>
          <a:prstGeom prst="rect">
            <a:avLst/>
          </a:prstGeom>
        </p:spPr>
      </p:pic>
      <p:pic>
        <p:nvPicPr>
          <p:cNvPr id="35" name="Grafik 34">
            <a:extLst>
              <a:ext uri="{FF2B5EF4-FFF2-40B4-BE49-F238E27FC236}">
                <a16:creationId xmlns:a16="http://schemas.microsoft.com/office/drawing/2014/main" id="{0A48A337-2C32-E797-D547-61184DF659A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235260" y="4276946"/>
            <a:ext cx="2000032" cy="606846"/>
          </a:xfrm>
          <a:prstGeom prst="rect">
            <a:avLst/>
          </a:prstGeom>
        </p:spPr>
      </p:pic>
      <p:pic>
        <p:nvPicPr>
          <p:cNvPr id="49" name="Grafik 48">
            <a:extLst>
              <a:ext uri="{FF2B5EF4-FFF2-40B4-BE49-F238E27FC236}">
                <a16:creationId xmlns:a16="http://schemas.microsoft.com/office/drawing/2014/main" id="{EB52909B-A908-9752-AB78-233CB716BB4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19699" y="4905000"/>
            <a:ext cx="2775168" cy="343826"/>
          </a:xfrm>
          <a:prstGeom prst="rect">
            <a:avLst/>
          </a:prstGeom>
        </p:spPr>
      </p:pic>
      <p:pic>
        <p:nvPicPr>
          <p:cNvPr id="52" name="Grafik 51">
            <a:extLst>
              <a:ext uri="{FF2B5EF4-FFF2-40B4-BE49-F238E27FC236}">
                <a16:creationId xmlns:a16="http://schemas.microsoft.com/office/drawing/2014/main" id="{F2852278-B7CD-4F46-B8A3-C606B8CB264D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68914" y="5460127"/>
            <a:ext cx="2876738" cy="286392"/>
          </a:xfrm>
          <a:prstGeom prst="rect">
            <a:avLst/>
          </a:prstGeom>
        </p:spPr>
      </p:pic>
      <p:sp>
        <p:nvSpPr>
          <p:cNvPr id="48" name="Textfeld 47">
            <a:extLst>
              <a:ext uri="{FF2B5EF4-FFF2-40B4-BE49-F238E27FC236}">
                <a16:creationId xmlns:a16="http://schemas.microsoft.com/office/drawing/2014/main" id="{E3BD902F-5AB1-49D7-5303-B4BFB283589C}"/>
              </a:ext>
            </a:extLst>
          </p:cNvPr>
          <p:cNvSpPr txBox="1"/>
          <p:nvPr/>
        </p:nvSpPr>
        <p:spPr>
          <a:xfrm>
            <a:off x="8006844" y="5526321"/>
            <a:ext cx="289053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>
                <a:solidFill>
                  <a:schemeClr val="accent1">
                    <a:lumMod val="75000"/>
                  </a:schemeClr>
                </a:solidFill>
              </a:rPr>
              <a:t>S.Chikazumi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Physics </a:t>
            </a:r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of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Ferromagnetism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(2009)</a:t>
            </a:r>
          </a:p>
        </p:txBody>
      </p:sp>
      <p:pic>
        <p:nvPicPr>
          <p:cNvPr id="29" name="Grafik 28">
            <a:extLst>
              <a:ext uri="{FF2B5EF4-FFF2-40B4-BE49-F238E27FC236}">
                <a16:creationId xmlns:a16="http://schemas.microsoft.com/office/drawing/2014/main" id="{EAA9BE96-0917-C8B2-D9E2-F6FB03D66EE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888088" y="726026"/>
            <a:ext cx="5116564" cy="4680150"/>
          </a:xfrm>
          <a:prstGeom prst="rect">
            <a:avLst/>
          </a:prstGeom>
        </p:spPr>
      </p:pic>
      <p:sp>
        <p:nvSpPr>
          <p:cNvPr id="33" name="Rechteck 32">
            <a:extLst>
              <a:ext uri="{FF2B5EF4-FFF2-40B4-BE49-F238E27FC236}">
                <a16:creationId xmlns:a16="http://schemas.microsoft.com/office/drawing/2014/main" id="{BA6FBBAA-60B4-323C-F9D5-EEF52543F7F0}"/>
              </a:ext>
            </a:extLst>
          </p:cNvPr>
          <p:cNvSpPr/>
          <p:nvPr/>
        </p:nvSpPr>
        <p:spPr>
          <a:xfrm>
            <a:off x="-670318" y="4843498"/>
            <a:ext cx="672371" cy="8840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15016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2A8DD0-9225-5191-4E9C-420E67D98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Spin-operators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3BD6E2B-5B4C-32D1-945C-F253E79EDFF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Spin-operators</a:t>
            </a:r>
          </a:p>
          <a:p>
            <a:endParaRPr lang="en-US" dirty="0"/>
          </a:p>
          <a:p>
            <a:pPr lvl="1"/>
            <a:r>
              <a:rPr lang="en-US" dirty="0"/>
              <a:t>We repeat them here since they are quite important for this talk</a:t>
            </a:r>
          </a:p>
          <a:p>
            <a:pPr lvl="1"/>
            <a:endParaRPr lang="en-US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7E4B4EB-E629-B54F-359B-F99E4D5E28F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Eigenvalues and maybe matrix calculation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2C4AAC7-9990-0F05-98E8-454E83B23E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ECCF1F3-A285-869B-9015-A630D1EEB8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4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F95A1C7A-870D-0750-6F93-EC23A9249E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F9BFB8FF-9552-DBD3-EE2E-34CD68AE6EDF}"/>
              </a:ext>
            </a:extLst>
          </p:cNvPr>
          <p:cNvSpPr txBox="1"/>
          <p:nvPr/>
        </p:nvSpPr>
        <p:spPr>
          <a:xfrm>
            <a:off x="5638800" y="2974622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9D0037A4-DEE2-13A0-A115-9A81E6C0AEF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312" y="3357627"/>
            <a:ext cx="4806295" cy="456070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C6788F85-CA4C-58D7-B1C2-DD52A073F0EC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312" y="4040982"/>
            <a:ext cx="1612190" cy="743619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039B5F96-7E19-EF8E-25CE-16BC653C1B43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312" y="4954375"/>
            <a:ext cx="2117831" cy="456070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A325D6AD-4D9B-896B-F740-17724566250D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861" y="5470311"/>
            <a:ext cx="2043428" cy="455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38189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rafik 29">
            <a:extLst>
              <a:ext uri="{FF2B5EF4-FFF2-40B4-BE49-F238E27FC236}">
                <a16:creationId xmlns:a16="http://schemas.microsoft.com/office/drawing/2014/main" id="{5F9F579C-F23A-91E0-CE35-92276901CE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35394" y="3448552"/>
            <a:ext cx="506082" cy="36148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Heisenbergs Theorie des Ferromagnetismus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40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9216E1D-8A30-DB9F-C5D0-71C6AD3CEB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Heisenbergs Lösung</a:t>
            </a:r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/>
              <a:t>Ergebnis und Interpretation</a:t>
            </a:r>
          </a:p>
          <a:p>
            <a:pPr lvl="2"/>
            <a:endParaRPr lang="de-DE" dirty="0"/>
          </a:p>
          <a:p>
            <a:pPr lvl="3"/>
            <a:r>
              <a:rPr lang="de-DE" dirty="0"/>
              <a:t>t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Gibt eine </a:t>
            </a:r>
            <a:r>
              <a:rPr lang="de-DE" dirty="0">
                <a:solidFill>
                  <a:schemeClr val="accent2">
                    <a:lumMod val="75000"/>
                  </a:schemeClr>
                </a:solidFill>
              </a:rPr>
              <a:t>Energiedifferenz zwischen dem </a:t>
            </a:r>
            <a:r>
              <a:rPr lang="de-DE" dirty="0" err="1">
                <a:solidFill>
                  <a:schemeClr val="accent2">
                    <a:lumMod val="75000"/>
                  </a:schemeClr>
                </a:solidFill>
              </a:rPr>
              <a:t>Singlett</a:t>
            </a:r>
            <a:r>
              <a:rPr lang="de-DE" dirty="0">
                <a:solidFill>
                  <a:schemeClr val="accent2">
                    <a:lumMod val="75000"/>
                  </a:schemeClr>
                </a:solidFill>
              </a:rPr>
              <a:t> und dem Triplett </a:t>
            </a:r>
            <a:r>
              <a:rPr lang="de-DE" dirty="0"/>
              <a:t>Zustand basierend auf der </a:t>
            </a:r>
            <a:r>
              <a:rPr lang="de-DE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Coulombenergie</a:t>
            </a:r>
            <a:r>
              <a:rPr lang="de-DE" dirty="0"/>
              <a:t> und der </a:t>
            </a:r>
            <a:r>
              <a:rPr lang="de-DE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asymmetrischen Wellenfunktion</a:t>
            </a:r>
            <a:r>
              <a:rPr lang="de-DE" dirty="0"/>
              <a:t>.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Abhängig vom Überlapp der Wellenfunktionen</a:t>
            </a:r>
          </a:p>
          <a:p>
            <a:pPr lvl="3"/>
            <a:r>
              <a:rPr lang="de-DE" dirty="0"/>
              <a:t>Eisen/Nickel-Salz Lösungen sind nicht ferromagnetisch</a:t>
            </a:r>
          </a:p>
          <a:p>
            <a:pPr lvl="3"/>
            <a:endParaRPr lang="de-DE" dirty="0"/>
          </a:p>
          <a:p>
            <a:pPr lvl="2"/>
            <a:r>
              <a:rPr lang="de-DE" dirty="0"/>
              <a:t>Je nach Situation ist entweder der Triplett oder der </a:t>
            </a:r>
            <a:r>
              <a:rPr lang="de-DE" dirty="0" err="1"/>
              <a:t>Singlett</a:t>
            </a:r>
            <a:r>
              <a:rPr lang="de-DE" dirty="0"/>
              <a:t> Zustand energetisch günstiger</a:t>
            </a:r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endParaRPr lang="de-DE" dirty="0"/>
          </a:p>
        </p:txBody>
      </p:sp>
      <p:pic>
        <p:nvPicPr>
          <p:cNvPr id="39" name="Grafik 38">
            <a:extLst>
              <a:ext uri="{FF2B5EF4-FFF2-40B4-BE49-F238E27FC236}">
                <a16:creationId xmlns:a16="http://schemas.microsoft.com/office/drawing/2014/main" id="{5E4D37D2-4A34-F2AD-3259-4F004579CF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5860" y="2185135"/>
            <a:ext cx="500650" cy="479116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CA0DECDE-5335-A07D-7F39-3D32DDD09B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22585" y="828785"/>
            <a:ext cx="602274" cy="587090"/>
          </a:xfrm>
          <a:prstGeom prst="rect">
            <a:avLst/>
          </a:prstGeom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63CA4782-C7CD-3A0E-FC17-DE1A86C6BE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01986" y="578780"/>
            <a:ext cx="609716" cy="678046"/>
          </a:xfrm>
          <a:prstGeom prst="rect">
            <a:avLst/>
          </a:prstGeom>
        </p:spPr>
      </p:pic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677AB1B3-18DA-61BD-4BFF-4194353F7019}"/>
              </a:ext>
            </a:extLst>
          </p:cNvPr>
          <p:cNvCxnSpPr>
            <a:cxnSpLocks/>
          </p:cNvCxnSpPr>
          <p:nvPr/>
        </p:nvCxnSpPr>
        <p:spPr>
          <a:xfrm flipV="1">
            <a:off x="10124615" y="802959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75BC8AE5-926D-A792-09D0-1BCDC18F1063}"/>
              </a:ext>
            </a:extLst>
          </p:cNvPr>
          <p:cNvCxnSpPr>
            <a:cxnSpLocks/>
          </p:cNvCxnSpPr>
          <p:nvPr/>
        </p:nvCxnSpPr>
        <p:spPr>
          <a:xfrm flipV="1">
            <a:off x="8376076" y="694384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Ellipse 43">
            <a:extLst>
              <a:ext uri="{FF2B5EF4-FFF2-40B4-BE49-F238E27FC236}">
                <a16:creationId xmlns:a16="http://schemas.microsoft.com/office/drawing/2014/main" id="{66126197-DB30-1E07-382A-975FAD093C54}"/>
              </a:ext>
            </a:extLst>
          </p:cNvPr>
          <p:cNvSpPr/>
          <p:nvPr/>
        </p:nvSpPr>
        <p:spPr>
          <a:xfrm>
            <a:off x="9208237" y="1265838"/>
            <a:ext cx="360040" cy="3600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Ellipse 44">
            <a:extLst>
              <a:ext uri="{FF2B5EF4-FFF2-40B4-BE49-F238E27FC236}">
                <a16:creationId xmlns:a16="http://schemas.microsoft.com/office/drawing/2014/main" id="{F9B6F395-5780-ACCF-1658-F68482213B93}"/>
              </a:ext>
            </a:extLst>
          </p:cNvPr>
          <p:cNvSpPr/>
          <p:nvPr/>
        </p:nvSpPr>
        <p:spPr>
          <a:xfrm>
            <a:off x="8268064" y="905798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id="{BAF43514-5DC6-1A73-3640-4A1132B94493}"/>
              </a:ext>
            </a:extLst>
          </p:cNvPr>
          <p:cNvSpPr/>
          <p:nvPr/>
        </p:nvSpPr>
        <p:spPr>
          <a:xfrm>
            <a:off x="10016603" y="1013810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Geschweifte Klammer rechts 46">
            <a:extLst>
              <a:ext uri="{FF2B5EF4-FFF2-40B4-BE49-F238E27FC236}">
                <a16:creationId xmlns:a16="http://schemas.microsoft.com/office/drawing/2014/main" id="{56592ABA-E0A6-A8DF-AC61-3467BAA850AE}"/>
              </a:ext>
            </a:extLst>
          </p:cNvPr>
          <p:cNvSpPr/>
          <p:nvPr/>
        </p:nvSpPr>
        <p:spPr>
          <a:xfrm rot="5400000">
            <a:off x="9186169" y="941777"/>
            <a:ext cx="360033" cy="2196244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0625CC7A-B12E-8B59-780A-B03FEF8AC96C}"/>
              </a:ext>
            </a:extLst>
          </p:cNvPr>
          <p:cNvSpPr/>
          <p:nvPr/>
        </p:nvSpPr>
        <p:spPr>
          <a:xfrm>
            <a:off x="14859320" y="2909216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S</a:t>
            </a:r>
            <a:r>
              <a:rPr lang="de-DE" baseline="-25000" dirty="0" err="1"/>
              <a:t>z</a:t>
            </a:r>
            <a:endParaRPr lang="de-DE" baseline="-25000" dirty="0"/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CFB65834-6D36-7977-AEB1-F0809C99C936}"/>
              </a:ext>
            </a:extLst>
          </p:cNvPr>
          <p:cNvSpPr/>
          <p:nvPr/>
        </p:nvSpPr>
        <p:spPr>
          <a:xfrm>
            <a:off x="15889277" y="2909216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30000" dirty="0"/>
              <a:t>2</a:t>
            </a: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73EB1104-987D-7BA4-5E25-2406E8570952}"/>
              </a:ext>
            </a:extLst>
          </p:cNvPr>
          <p:cNvSpPr/>
          <p:nvPr/>
        </p:nvSpPr>
        <p:spPr>
          <a:xfrm>
            <a:off x="13604842" y="3341264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65C63F15-42B6-01FB-798B-924D46A05896}"/>
              </a:ext>
            </a:extLst>
          </p:cNvPr>
          <p:cNvSpPr/>
          <p:nvPr/>
        </p:nvSpPr>
        <p:spPr>
          <a:xfrm>
            <a:off x="16919235" y="2909216"/>
            <a:ext cx="715766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-25000" dirty="0"/>
              <a:t>1</a:t>
            </a:r>
            <a:r>
              <a:rPr lang="de-DE" dirty="0"/>
              <a:t>S</a:t>
            </a:r>
            <a:r>
              <a:rPr lang="de-DE" baseline="-25000" dirty="0"/>
              <a:t>2</a:t>
            </a: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2437B441-D52E-3564-8008-086D9FFF8607}"/>
              </a:ext>
            </a:extLst>
          </p:cNvPr>
          <p:cNvSpPr/>
          <p:nvPr/>
        </p:nvSpPr>
        <p:spPr>
          <a:xfrm>
            <a:off x="13604842" y="3989806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EF7B7931-4BE2-BF41-0187-55D4CF4901C1}"/>
              </a:ext>
            </a:extLst>
          </p:cNvPr>
          <p:cNvSpPr/>
          <p:nvPr/>
        </p:nvSpPr>
        <p:spPr>
          <a:xfrm>
            <a:off x="13604842" y="4635329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1D778AD2-8A61-BA3D-2ADB-0FD821F7CB9C}"/>
              </a:ext>
            </a:extLst>
          </p:cNvPr>
          <p:cNvSpPr/>
          <p:nvPr/>
        </p:nvSpPr>
        <p:spPr>
          <a:xfrm>
            <a:off x="13604842" y="5277833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Geschweifte Klammer rechts 13">
            <a:extLst>
              <a:ext uri="{FF2B5EF4-FFF2-40B4-BE49-F238E27FC236}">
                <a16:creationId xmlns:a16="http://schemas.microsoft.com/office/drawing/2014/main" id="{BE66882E-630E-A9A3-47DE-D6F051764635}"/>
              </a:ext>
            </a:extLst>
          </p:cNvPr>
          <p:cNvSpPr/>
          <p:nvPr/>
        </p:nvSpPr>
        <p:spPr>
          <a:xfrm rot="10800000">
            <a:off x="13205133" y="3336933"/>
            <a:ext cx="360033" cy="1870129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C3948F55-A7E2-81AE-CEE0-3ACF3FCF7487}"/>
              </a:ext>
            </a:extLst>
          </p:cNvPr>
          <p:cNvSpPr/>
          <p:nvPr/>
        </p:nvSpPr>
        <p:spPr>
          <a:xfrm>
            <a:off x="14859320" y="3341263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7237D91B-E790-C676-B666-85F24D6A891F}"/>
              </a:ext>
            </a:extLst>
          </p:cNvPr>
          <p:cNvSpPr/>
          <p:nvPr/>
        </p:nvSpPr>
        <p:spPr>
          <a:xfrm>
            <a:off x="14880976" y="398891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3BC68D4C-136D-E800-97F6-562A2BCC423C}"/>
              </a:ext>
            </a:extLst>
          </p:cNvPr>
          <p:cNvSpPr/>
          <p:nvPr/>
        </p:nvSpPr>
        <p:spPr>
          <a:xfrm>
            <a:off x="14880976" y="4635329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-1</a:t>
            </a:r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CB4AEF7B-E5F6-3D5D-4364-18AA4787B386}"/>
              </a:ext>
            </a:extLst>
          </p:cNvPr>
          <p:cNvSpPr/>
          <p:nvPr/>
        </p:nvSpPr>
        <p:spPr>
          <a:xfrm>
            <a:off x="14880976" y="5285546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F6DB8B92-D794-7C17-5442-466C54E34285}"/>
              </a:ext>
            </a:extLst>
          </p:cNvPr>
          <p:cNvSpPr/>
          <p:nvPr/>
        </p:nvSpPr>
        <p:spPr>
          <a:xfrm>
            <a:off x="15889439" y="3341263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8CFEB819-DE34-9454-C116-F5FFD9BE93AE}"/>
              </a:ext>
            </a:extLst>
          </p:cNvPr>
          <p:cNvSpPr/>
          <p:nvPr/>
        </p:nvSpPr>
        <p:spPr>
          <a:xfrm>
            <a:off x="15911095" y="398891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EDF59BD1-D915-4353-502C-D924CDB1E25C}"/>
              </a:ext>
            </a:extLst>
          </p:cNvPr>
          <p:cNvSpPr/>
          <p:nvPr/>
        </p:nvSpPr>
        <p:spPr>
          <a:xfrm>
            <a:off x="15911095" y="4635329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3F07FD84-6157-C19B-176D-B8DCD5663D49}"/>
              </a:ext>
            </a:extLst>
          </p:cNvPr>
          <p:cNvSpPr/>
          <p:nvPr/>
        </p:nvSpPr>
        <p:spPr>
          <a:xfrm>
            <a:off x="15911095" y="5285546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/>
              <p:nvPr/>
            </p:nvSpPr>
            <p:spPr>
              <a:xfrm>
                <a:off x="16919234" y="3341263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19234" y="3341263"/>
                <a:ext cx="715766" cy="576064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/>
              <p:nvPr/>
            </p:nvSpPr>
            <p:spPr>
              <a:xfrm>
                <a:off x="16940890" y="3988914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40890" y="3988914"/>
                <a:ext cx="715766" cy="576064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/>
              <p:nvPr/>
            </p:nvSpPr>
            <p:spPr>
              <a:xfrm>
                <a:off x="16940890" y="4635329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40890" y="4635329"/>
                <a:ext cx="715766" cy="576064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/>
              <p:nvPr/>
            </p:nvSpPr>
            <p:spPr>
              <a:xfrm>
                <a:off x="16940890" y="5285546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40890" y="5285546"/>
                <a:ext cx="715766" cy="576064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feld 26">
            <a:extLst>
              <a:ext uri="{FF2B5EF4-FFF2-40B4-BE49-F238E27FC236}">
                <a16:creationId xmlns:a16="http://schemas.microsoft.com/office/drawing/2014/main" id="{45C5924A-86CC-2878-7574-31C674771C56}"/>
              </a:ext>
            </a:extLst>
          </p:cNvPr>
          <p:cNvSpPr txBox="1"/>
          <p:nvPr/>
        </p:nvSpPr>
        <p:spPr>
          <a:xfrm>
            <a:off x="12453314" y="5233934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Singlett</a:t>
            </a:r>
            <a:endParaRPr lang="de-DE" sz="1600" dirty="0"/>
          </a:p>
          <a:p>
            <a:r>
              <a:rPr lang="de-DE" sz="1600" dirty="0"/>
              <a:t>(asym.)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9E8B90F1-3D2E-B448-D535-52263F1967BB}"/>
              </a:ext>
            </a:extLst>
          </p:cNvPr>
          <p:cNvSpPr txBox="1"/>
          <p:nvPr/>
        </p:nvSpPr>
        <p:spPr>
          <a:xfrm>
            <a:off x="12455638" y="4018002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Triplett</a:t>
            </a:r>
          </a:p>
          <a:p>
            <a:r>
              <a:rPr lang="de-DE" sz="1600" dirty="0"/>
              <a:t>(sym.)</a:t>
            </a:r>
          </a:p>
        </p:txBody>
      </p:sp>
      <p:pic>
        <p:nvPicPr>
          <p:cNvPr id="32" name="Grafik 31">
            <a:extLst>
              <a:ext uri="{FF2B5EF4-FFF2-40B4-BE49-F238E27FC236}">
                <a16:creationId xmlns:a16="http://schemas.microsoft.com/office/drawing/2014/main" id="{F7B3BAB8-0B53-874E-19F3-22723ED01B9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636144" y="4108480"/>
            <a:ext cx="1054740" cy="346594"/>
          </a:xfrm>
          <a:prstGeom prst="rect">
            <a:avLst/>
          </a:prstGeom>
        </p:spPr>
      </p:pic>
      <p:pic>
        <p:nvPicPr>
          <p:cNvPr id="34" name="Grafik 33">
            <a:extLst>
              <a:ext uri="{FF2B5EF4-FFF2-40B4-BE49-F238E27FC236}">
                <a16:creationId xmlns:a16="http://schemas.microsoft.com/office/drawing/2014/main" id="{0CA6CC1D-86BF-221C-077C-5BCB871AD53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624483" y="5406176"/>
            <a:ext cx="1056652" cy="346320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E462E07A-F34D-5E08-DEEA-368AA2AF6B9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968410" y="4757242"/>
            <a:ext cx="346250" cy="304280"/>
          </a:xfrm>
          <a:prstGeom prst="rect">
            <a:avLst/>
          </a:prstGeom>
        </p:spPr>
      </p:pic>
      <p:cxnSp>
        <p:nvCxnSpPr>
          <p:cNvPr id="53" name="Verbinder: gekrümmt 52">
            <a:extLst>
              <a:ext uri="{FF2B5EF4-FFF2-40B4-BE49-F238E27FC236}">
                <a16:creationId xmlns:a16="http://schemas.microsoft.com/office/drawing/2014/main" id="{7649E568-323A-C401-CA30-370B8BE2BE77}"/>
              </a:ext>
            </a:extLst>
          </p:cNvPr>
          <p:cNvCxnSpPr>
            <a:cxnSpLocks/>
          </p:cNvCxnSpPr>
          <p:nvPr/>
        </p:nvCxnSpPr>
        <p:spPr>
          <a:xfrm flipV="1">
            <a:off x="8588529" y="476470"/>
            <a:ext cx="1431319" cy="807627"/>
          </a:xfrm>
          <a:prstGeom prst="curvedConnector3">
            <a:avLst>
              <a:gd name="adj1" fmla="val 556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Verbinder: gekrümmt 53">
            <a:extLst>
              <a:ext uri="{FF2B5EF4-FFF2-40B4-BE49-F238E27FC236}">
                <a16:creationId xmlns:a16="http://schemas.microsoft.com/office/drawing/2014/main" id="{27C4EB5D-5A2B-48DA-1A01-988F7744FEFB}"/>
              </a:ext>
            </a:extLst>
          </p:cNvPr>
          <p:cNvCxnSpPr>
            <a:cxnSpLocks/>
          </p:cNvCxnSpPr>
          <p:nvPr/>
        </p:nvCxnSpPr>
        <p:spPr>
          <a:xfrm rot="10800000">
            <a:off x="10019848" y="476472"/>
            <a:ext cx="1502298" cy="760188"/>
          </a:xfrm>
          <a:prstGeom prst="curvedConnector3">
            <a:avLst>
              <a:gd name="adj1" fmla="val 5179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Verbinder: gekrümmt 71">
            <a:extLst>
              <a:ext uri="{FF2B5EF4-FFF2-40B4-BE49-F238E27FC236}">
                <a16:creationId xmlns:a16="http://schemas.microsoft.com/office/drawing/2014/main" id="{495B834A-A44D-66D4-EA9E-DA77ADD1B5D7}"/>
              </a:ext>
            </a:extLst>
          </p:cNvPr>
          <p:cNvCxnSpPr>
            <a:cxnSpLocks/>
          </p:cNvCxnSpPr>
          <p:nvPr/>
        </p:nvCxnSpPr>
        <p:spPr>
          <a:xfrm flipV="1">
            <a:off x="6880383" y="412502"/>
            <a:ext cx="1431319" cy="807627"/>
          </a:xfrm>
          <a:prstGeom prst="curvedConnector3">
            <a:avLst>
              <a:gd name="adj1" fmla="val 556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Verbinder: gekrümmt 72">
            <a:extLst>
              <a:ext uri="{FF2B5EF4-FFF2-40B4-BE49-F238E27FC236}">
                <a16:creationId xmlns:a16="http://schemas.microsoft.com/office/drawing/2014/main" id="{E9C30A6D-071B-6D71-AC6E-F44F0325ED73}"/>
              </a:ext>
            </a:extLst>
          </p:cNvPr>
          <p:cNvCxnSpPr>
            <a:cxnSpLocks/>
          </p:cNvCxnSpPr>
          <p:nvPr/>
        </p:nvCxnSpPr>
        <p:spPr>
          <a:xfrm rot="10800000">
            <a:off x="8311702" y="412504"/>
            <a:ext cx="1502298" cy="760188"/>
          </a:xfrm>
          <a:prstGeom prst="curvedConnector3">
            <a:avLst>
              <a:gd name="adj1" fmla="val 5179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Grafik 30">
            <a:extLst>
              <a:ext uri="{FF2B5EF4-FFF2-40B4-BE49-F238E27FC236}">
                <a16:creationId xmlns:a16="http://schemas.microsoft.com/office/drawing/2014/main" id="{087F5769-5FA1-6751-7C23-84864DA50BF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87848" y="2829981"/>
            <a:ext cx="7740689" cy="690954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49DE52A2-9E10-0472-452D-33CC13A2731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009995" y="7261686"/>
            <a:ext cx="5116564" cy="4680150"/>
          </a:xfrm>
          <a:prstGeom prst="rect">
            <a:avLst/>
          </a:prstGeom>
        </p:spPr>
      </p:pic>
      <p:sp>
        <p:nvSpPr>
          <p:cNvPr id="33" name="Textfeld 32">
            <a:extLst>
              <a:ext uri="{FF2B5EF4-FFF2-40B4-BE49-F238E27FC236}">
                <a16:creationId xmlns:a16="http://schemas.microsoft.com/office/drawing/2014/main" id="{664A9224-F908-67C9-1AC2-E51CC7D68DB7}"/>
              </a:ext>
            </a:extLst>
          </p:cNvPr>
          <p:cNvSpPr txBox="1"/>
          <p:nvPr/>
        </p:nvSpPr>
        <p:spPr>
          <a:xfrm>
            <a:off x="2855640" y="5233934"/>
            <a:ext cx="27045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W.Heisenberg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000" dirty="0" err="1">
                <a:solidFill>
                  <a:schemeClr val="accent1">
                    <a:lumMod val="75000"/>
                  </a:schemeClr>
                </a:solidFill>
              </a:rPr>
              <a:t>Z.Physik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49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619-636, (1928)</a:t>
            </a:r>
          </a:p>
        </p:txBody>
      </p:sp>
    </p:spTree>
    <p:extLst>
      <p:ext uri="{BB962C8B-B14F-4D97-AF65-F5344CB8AC3E}">
        <p14:creationId xmlns:p14="http://schemas.microsoft.com/office/powerpoint/2010/main" val="2951182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rafik 31">
            <a:extLst>
              <a:ext uri="{FF2B5EF4-FFF2-40B4-BE49-F238E27FC236}">
                <a16:creationId xmlns:a16="http://schemas.microsoft.com/office/drawing/2014/main" id="{F7B3BAB8-0B53-874E-19F3-22723ED01B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1986" y="4244465"/>
            <a:ext cx="1054740" cy="346594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5F9F579C-F23A-91E0-CE35-92276901CE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1236" y="3584537"/>
            <a:ext cx="506082" cy="36148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Heisenbergs Theorie des Ferromagnetismus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41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9216E1D-8A30-DB9F-C5D0-71C6AD3CEB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Heisenbergs Lösung</a:t>
            </a:r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/>
              <a:t>Ergebnis und Interpretation</a:t>
            </a:r>
          </a:p>
          <a:p>
            <a:pPr lvl="2"/>
            <a:endParaRPr lang="de-DE" dirty="0"/>
          </a:p>
          <a:p>
            <a:pPr lvl="3"/>
            <a:r>
              <a:rPr lang="de-DE" dirty="0" err="1"/>
              <a:t>tt</a:t>
            </a:r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Konstruktion eines „</a:t>
            </a:r>
            <a:r>
              <a:rPr lang="de-DE" u="sng" dirty="0">
                <a:uFill>
                  <a:solidFill>
                    <a:schemeClr val="accent1"/>
                  </a:solidFill>
                </a:uFill>
              </a:rPr>
              <a:t>effektiven </a:t>
            </a:r>
            <a:r>
              <a:rPr lang="de-DE" u="sng" dirty="0" err="1">
                <a:uFill>
                  <a:solidFill>
                    <a:schemeClr val="accent1"/>
                  </a:solidFill>
                </a:uFill>
              </a:rPr>
              <a:t>Hamiltonian</a:t>
            </a:r>
            <a:r>
              <a:rPr lang="de-DE" dirty="0"/>
              <a:t>“:</a:t>
            </a:r>
          </a:p>
          <a:p>
            <a:pPr lvl="3"/>
            <a:r>
              <a:rPr lang="de-DE" dirty="0"/>
              <a:t>Zur Unterscheidung von T u. S geht sowohl S</a:t>
            </a:r>
            <a:r>
              <a:rPr lang="de-DE" baseline="30000" dirty="0"/>
              <a:t>2</a:t>
            </a:r>
            <a:r>
              <a:rPr lang="de-DE" dirty="0"/>
              <a:t> und S</a:t>
            </a:r>
            <a:r>
              <a:rPr lang="de-DE" baseline="-25000" dirty="0"/>
              <a:t>1</a:t>
            </a:r>
            <a:r>
              <a:rPr lang="de-DE" dirty="0"/>
              <a:t>S</a:t>
            </a:r>
            <a:r>
              <a:rPr lang="de-DE" baseline="-25000" dirty="0"/>
              <a:t>2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endParaRPr lang="de-DE" dirty="0"/>
          </a:p>
        </p:txBody>
      </p:sp>
      <p:pic>
        <p:nvPicPr>
          <p:cNvPr id="39" name="Grafik 38">
            <a:extLst>
              <a:ext uri="{FF2B5EF4-FFF2-40B4-BE49-F238E27FC236}">
                <a16:creationId xmlns:a16="http://schemas.microsoft.com/office/drawing/2014/main" id="{5E4D37D2-4A34-F2AD-3259-4F004579CF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15860" y="2185135"/>
            <a:ext cx="500650" cy="479116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CA0DECDE-5335-A07D-7F39-3D32DDD09B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22585" y="828785"/>
            <a:ext cx="602274" cy="587090"/>
          </a:xfrm>
          <a:prstGeom prst="rect">
            <a:avLst/>
          </a:prstGeom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63CA4782-C7CD-3A0E-FC17-DE1A86C6BE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01986" y="578780"/>
            <a:ext cx="609716" cy="678046"/>
          </a:xfrm>
          <a:prstGeom prst="rect">
            <a:avLst/>
          </a:prstGeom>
        </p:spPr>
      </p:pic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677AB1B3-18DA-61BD-4BFF-4194353F7019}"/>
              </a:ext>
            </a:extLst>
          </p:cNvPr>
          <p:cNvCxnSpPr>
            <a:cxnSpLocks/>
          </p:cNvCxnSpPr>
          <p:nvPr/>
        </p:nvCxnSpPr>
        <p:spPr>
          <a:xfrm flipV="1">
            <a:off x="10124615" y="802959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75BC8AE5-926D-A792-09D0-1BCDC18F1063}"/>
              </a:ext>
            </a:extLst>
          </p:cNvPr>
          <p:cNvCxnSpPr>
            <a:cxnSpLocks/>
          </p:cNvCxnSpPr>
          <p:nvPr/>
        </p:nvCxnSpPr>
        <p:spPr>
          <a:xfrm flipV="1">
            <a:off x="8376076" y="694384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Ellipse 43">
            <a:extLst>
              <a:ext uri="{FF2B5EF4-FFF2-40B4-BE49-F238E27FC236}">
                <a16:creationId xmlns:a16="http://schemas.microsoft.com/office/drawing/2014/main" id="{66126197-DB30-1E07-382A-975FAD093C54}"/>
              </a:ext>
            </a:extLst>
          </p:cNvPr>
          <p:cNvSpPr/>
          <p:nvPr/>
        </p:nvSpPr>
        <p:spPr>
          <a:xfrm>
            <a:off x="9208237" y="1265838"/>
            <a:ext cx="360040" cy="3600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Ellipse 44">
            <a:extLst>
              <a:ext uri="{FF2B5EF4-FFF2-40B4-BE49-F238E27FC236}">
                <a16:creationId xmlns:a16="http://schemas.microsoft.com/office/drawing/2014/main" id="{F9B6F395-5780-ACCF-1658-F68482213B93}"/>
              </a:ext>
            </a:extLst>
          </p:cNvPr>
          <p:cNvSpPr/>
          <p:nvPr/>
        </p:nvSpPr>
        <p:spPr>
          <a:xfrm>
            <a:off x="8268064" y="905798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id="{BAF43514-5DC6-1A73-3640-4A1132B94493}"/>
              </a:ext>
            </a:extLst>
          </p:cNvPr>
          <p:cNvSpPr/>
          <p:nvPr/>
        </p:nvSpPr>
        <p:spPr>
          <a:xfrm>
            <a:off x="10016603" y="1013810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Geschweifte Klammer rechts 46">
            <a:extLst>
              <a:ext uri="{FF2B5EF4-FFF2-40B4-BE49-F238E27FC236}">
                <a16:creationId xmlns:a16="http://schemas.microsoft.com/office/drawing/2014/main" id="{56592ABA-E0A6-A8DF-AC61-3467BAA850AE}"/>
              </a:ext>
            </a:extLst>
          </p:cNvPr>
          <p:cNvSpPr/>
          <p:nvPr/>
        </p:nvSpPr>
        <p:spPr>
          <a:xfrm rot="5400000">
            <a:off x="9186169" y="941777"/>
            <a:ext cx="360033" cy="2196244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0625CC7A-B12E-8B59-780A-B03FEF8AC96C}"/>
              </a:ext>
            </a:extLst>
          </p:cNvPr>
          <p:cNvSpPr/>
          <p:nvPr/>
        </p:nvSpPr>
        <p:spPr>
          <a:xfrm>
            <a:off x="8925162" y="3045201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S</a:t>
            </a:r>
            <a:r>
              <a:rPr lang="de-DE" baseline="-25000" dirty="0" err="1"/>
              <a:t>z</a:t>
            </a:r>
            <a:endParaRPr lang="de-DE" baseline="-25000" dirty="0"/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CFB65834-6D36-7977-AEB1-F0809C99C936}"/>
              </a:ext>
            </a:extLst>
          </p:cNvPr>
          <p:cNvSpPr/>
          <p:nvPr/>
        </p:nvSpPr>
        <p:spPr>
          <a:xfrm>
            <a:off x="9955119" y="3045201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30000" dirty="0"/>
              <a:t>2</a:t>
            </a: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73EB1104-987D-7BA4-5E25-2406E8570952}"/>
              </a:ext>
            </a:extLst>
          </p:cNvPr>
          <p:cNvSpPr/>
          <p:nvPr/>
        </p:nvSpPr>
        <p:spPr>
          <a:xfrm>
            <a:off x="7670684" y="3477249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65C63F15-42B6-01FB-798B-924D46A05896}"/>
              </a:ext>
            </a:extLst>
          </p:cNvPr>
          <p:cNvSpPr/>
          <p:nvPr/>
        </p:nvSpPr>
        <p:spPr>
          <a:xfrm>
            <a:off x="10985077" y="3045201"/>
            <a:ext cx="715766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-25000" dirty="0"/>
              <a:t>1</a:t>
            </a:r>
            <a:r>
              <a:rPr lang="de-DE" dirty="0"/>
              <a:t>S</a:t>
            </a:r>
            <a:r>
              <a:rPr lang="de-DE" baseline="-25000" dirty="0"/>
              <a:t>2</a:t>
            </a: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2437B441-D52E-3564-8008-086D9FFF8607}"/>
              </a:ext>
            </a:extLst>
          </p:cNvPr>
          <p:cNvSpPr/>
          <p:nvPr/>
        </p:nvSpPr>
        <p:spPr>
          <a:xfrm>
            <a:off x="7670684" y="4125791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EF7B7931-4BE2-BF41-0187-55D4CF4901C1}"/>
              </a:ext>
            </a:extLst>
          </p:cNvPr>
          <p:cNvSpPr/>
          <p:nvPr/>
        </p:nvSpPr>
        <p:spPr>
          <a:xfrm>
            <a:off x="7670684" y="4771314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1D778AD2-8A61-BA3D-2ADB-0FD821F7CB9C}"/>
              </a:ext>
            </a:extLst>
          </p:cNvPr>
          <p:cNvSpPr/>
          <p:nvPr/>
        </p:nvSpPr>
        <p:spPr>
          <a:xfrm>
            <a:off x="7670684" y="5413818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Geschweifte Klammer rechts 13">
            <a:extLst>
              <a:ext uri="{FF2B5EF4-FFF2-40B4-BE49-F238E27FC236}">
                <a16:creationId xmlns:a16="http://schemas.microsoft.com/office/drawing/2014/main" id="{BE66882E-630E-A9A3-47DE-D6F051764635}"/>
              </a:ext>
            </a:extLst>
          </p:cNvPr>
          <p:cNvSpPr/>
          <p:nvPr/>
        </p:nvSpPr>
        <p:spPr>
          <a:xfrm rot="10800000">
            <a:off x="7270975" y="3472918"/>
            <a:ext cx="360033" cy="1870129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C3948F55-A7E2-81AE-CEE0-3ACF3FCF7487}"/>
              </a:ext>
            </a:extLst>
          </p:cNvPr>
          <p:cNvSpPr/>
          <p:nvPr/>
        </p:nvSpPr>
        <p:spPr>
          <a:xfrm>
            <a:off x="8925162" y="3477248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7237D91B-E790-C676-B666-85F24D6A891F}"/>
              </a:ext>
            </a:extLst>
          </p:cNvPr>
          <p:cNvSpPr/>
          <p:nvPr/>
        </p:nvSpPr>
        <p:spPr>
          <a:xfrm>
            <a:off x="8946818" y="4124899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3BC68D4C-136D-E800-97F6-562A2BCC423C}"/>
              </a:ext>
            </a:extLst>
          </p:cNvPr>
          <p:cNvSpPr/>
          <p:nvPr/>
        </p:nvSpPr>
        <p:spPr>
          <a:xfrm>
            <a:off x="8946818" y="477131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-1</a:t>
            </a:r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CB4AEF7B-E5F6-3D5D-4364-18AA4787B386}"/>
              </a:ext>
            </a:extLst>
          </p:cNvPr>
          <p:cNvSpPr/>
          <p:nvPr/>
        </p:nvSpPr>
        <p:spPr>
          <a:xfrm>
            <a:off x="8946818" y="5421531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F6DB8B92-D794-7C17-5442-466C54E34285}"/>
              </a:ext>
            </a:extLst>
          </p:cNvPr>
          <p:cNvSpPr/>
          <p:nvPr/>
        </p:nvSpPr>
        <p:spPr>
          <a:xfrm>
            <a:off x="9955281" y="3477248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8CFEB819-DE34-9454-C116-F5FFD9BE93AE}"/>
              </a:ext>
            </a:extLst>
          </p:cNvPr>
          <p:cNvSpPr/>
          <p:nvPr/>
        </p:nvSpPr>
        <p:spPr>
          <a:xfrm>
            <a:off x="9976937" y="4124899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EDF59BD1-D915-4353-502C-D924CDB1E25C}"/>
              </a:ext>
            </a:extLst>
          </p:cNvPr>
          <p:cNvSpPr/>
          <p:nvPr/>
        </p:nvSpPr>
        <p:spPr>
          <a:xfrm>
            <a:off x="9976937" y="477131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3F07FD84-6157-C19B-176D-B8DCD5663D49}"/>
              </a:ext>
            </a:extLst>
          </p:cNvPr>
          <p:cNvSpPr/>
          <p:nvPr/>
        </p:nvSpPr>
        <p:spPr>
          <a:xfrm>
            <a:off x="9976937" y="5421531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/>
              <p:nvPr/>
            </p:nvSpPr>
            <p:spPr>
              <a:xfrm>
                <a:off x="10985076" y="3477248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5076" y="3477248"/>
                <a:ext cx="715766" cy="576064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/>
              <p:nvPr/>
            </p:nvSpPr>
            <p:spPr>
              <a:xfrm>
                <a:off x="11006732" y="4124899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732" y="4124899"/>
                <a:ext cx="715766" cy="576064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/>
              <p:nvPr/>
            </p:nvSpPr>
            <p:spPr>
              <a:xfrm>
                <a:off x="11006732" y="4771314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732" y="4771314"/>
                <a:ext cx="715766" cy="576064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/>
              <p:nvPr/>
            </p:nvSpPr>
            <p:spPr>
              <a:xfrm>
                <a:off x="11006732" y="5421531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732" y="5421531"/>
                <a:ext cx="715766" cy="576064"/>
              </a:xfrm>
              <a:prstGeom prst="round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feld 26">
            <a:extLst>
              <a:ext uri="{FF2B5EF4-FFF2-40B4-BE49-F238E27FC236}">
                <a16:creationId xmlns:a16="http://schemas.microsoft.com/office/drawing/2014/main" id="{45C5924A-86CC-2878-7574-31C674771C56}"/>
              </a:ext>
            </a:extLst>
          </p:cNvPr>
          <p:cNvSpPr txBox="1"/>
          <p:nvPr/>
        </p:nvSpPr>
        <p:spPr>
          <a:xfrm>
            <a:off x="6519156" y="5369919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Singlett</a:t>
            </a:r>
            <a:endParaRPr lang="de-DE" sz="1600" dirty="0"/>
          </a:p>
          <a:p>
            <a:r>
              <a:rPr lang="de-DE" sz="1600" dirty="0"/>
              <a:t>(asym.)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9E8B90F1-3D2E-B448-D535-52263F1967BB}"/>
              </a:ext>
            </a:extLst>
          </p:cNvPr>
          <p:cNvSpPr txBox="1"/>
          <p:nvPr/>
        </p:nvSpPr>
        <p:spPr>
          <a:xfrm>
            <a:off x="6521480" y="4153987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Triplett</a:t>
            </a:r>
          </a:p>
          <a:p>
            <a:r>
              <a:rPr lang="de-DE" sz="1600" dirty="0"/>
              <a:t>(sym.)</a:t>
            </a:r>
          </a:p>
        </p:txBody>
      </p:sp>
      <p:pic>
        <p:nvPicPr>
          <p:cNvPr id="34" name="Grafik 33">
            <a:extLst>
              <a:ext uri="{FF2B5EF4-FFF2-40B4-BE49-F238E27FC236}">
                <a16:creationId xmlns:a16="http://schemas.microsoft.com/office/drawing/2014/main" id="{0CA6CC1D-86BF-221C-077C-5BCB871AD53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90325" y="5542161"/>
            <a:ext cx="1056652" cy="346320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E462E07A-F34D-5E08-DEEA-368AA2AF6B9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034252" y="4893227"/>
            <a:ext cx="346250" cy="304280"/>
          </a:xfrm>
          <a:prstGeom prst="rect">
            <a:avLst/>
          </a:prstGeom>
        </p:spPr>
      </p:pic>
      <p:cxnSp>
        <p:nvCxnSpPr>
          <p:cNvPr id="53" name="Verbinder: gekrümmt 52">
            <a:extLst>
              <a:ext uri="{FF2B5EF4-FFF2-40B4-BE49-F238E27FC236}">
                <a16:creationId xmlns:a16="http://schemas.microsoft.com/office/drawing/2014/main" id="{7649E568-323A-C401-CA30-370B8BE2BE77}"/>
              </a:ext>
            </a:extLst>
          </p:cNvPr>
          <p:cNvCxnSpPr>
            <a:cxnSpLocks/>
          </p:cNvCxnSpPr>
          <p:nvPr/>
        </p:nvCxnSpPr>
        <p:spPr>
          <a:xfrm flipV="1">
            <a:off x="8588529" y="476470"/>
            <a:ext cx="1431319" cy="807627"/>
          </a:xfrm>
          <a:prstGeom prst="curvedConnector3">
            <a:avLst>
              <a:gd name="adj1" fmla="val 556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Verbinder: gekrümmt 53">
            <a:extLst>
              <a:ext uri="{FF2B5EF4-FFF2-40B4-BE49-F238E27FC236}">
                <a16:creationId xmlns:a16="http://schemas.microsoft.com/office/drawing/2014/main" id="{27C4EB5D-5A2B-48DA-1A01-988F7744FEFB}"/>
              </a:ext>
            </a:extLst>
          </p:cNvPr>
          <p:cNvCxnSpPr>
            <a:cxnSpLocks/>
          </p:cNvCxnSpPr>
          <p:nvPr/>
        </p:nvCxnSpPr>
        <p:spPr>
          <a:xfrm rot="10800000">
            <a:off x="10019848" y="476472"/>
            <a:ext cx="1502298" cy="760188"/>
          </a:xfrm>
          <a:prstGeom prst="curvedConnector3">
            <a:avLst>
              <a:gd name="adj1" fmla="val 5179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Verbinder: gekrümmt 71">
            <a:extLst>
              <a:ext uri="{FF2B5EF4-FFF2-40B4-BE49-F238E27FC236}">
                <a16:creationId xmlns:a16="http://schemas.microsoft.com/office/drawing/2014/main" id="{495B834A-A44D-66D4-EA9E-DA77ADD1B5D7}"/>
              </a:ext>
            </a:extLst>
          </p:cNvPr>
          <p:cNvCxnSpPr>
            <a:cxnSpLocks/>
          </p:cNvCxnSpPr>
          <p:nvPr/>
        </p:nvCxnSpPr>
        <p:spPr>
          <a:xfrm flipV="1">
            <a:off x="6880383" y="412502"/>
            <a:ext cx="1431319" cy="807627"/>
          </a:xfrm>
          <a:prstGeom prst="curvedConnector3">
            <a:avLst>
              <a:gd name="adj1" fmla="val 556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Verbinder: gekrümmt 72">
            <a:extLst>
              <a:ext uri="{FF2B5EF4-FFF2-40B4-BE49-F238E27FC236}">
                <a16:creationId xmlns:a16="http://schemas.microsoft.com/office/drawing/2014/main" id="{E9C30A6D-071B-6D71-AC6E-F44F0325ED73}"/>
              </a:ext>
            </a:extLst>
          </p:cNvPr>
          <p:cNvCxnSpPr>
            <a:cxnSpLocks/>
          </p:cNvCxnSpPr>
          <p:nvPr/>
        </p:nvCxnSpPr>
        <p:spPr>
          <a:xfrm rot="10800000">
            <a:off x="8311702" y="412504"/>
            <a:ext cx="1502298" cy="760188"/>
          </a:xfrm>
          <a:prstGeom prst="curvedConnector3">
            <a:avLst>
              <a:gd name="adj1" fmla="val 5179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Grafik 37">
            <a:extLst>
              <a:ext uri="{FF2B5EF4-FFF2-40B4-BE49-F238E27FC236}">
                <a16:creationId xmlns:a16="http://schemas.microsoft.com/office/drawing/2014/main" id="{E6301A2A-4754-3A6F-1DED-3D3A57AB12A7}"/>
              </a:ext>
            </a:extLst>
          </p:cNvPr>
          <p:cNvPicPr>
            <a:picLocks/>
          </p:cNvPicPr>
          <p:nvPr/>
        </p:nvPicPr>
        <p:blipFill rotWithShape="1">
          <a:blip r:embed="rId14"/>
          <a:srcRect l="-6" r="72127"/>
          <a:stretch/>
        </p:blipFill>
        <p:spPr>
          <a:xfrm>
            <a:off x="1159698" y="2905762"/>
            <a:ext cx="1944000" cy="582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8126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rafik 31">
            <a:extLst>
              <a:ext uri="{FF2B5EF4-FFF2-40B4-BE49-F238E27FC236}">
                <a16:creationId xmlns:a16="http://schemas.microsoft.com/office/drawing/2014/main" id="{F7B3BAB8-0B53-874E-19F3-22723ED01B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1986" y="4244465"/>
            <a:ext cx="1054740" cy="346594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5F9F579C-F23A-91E0-CE35-92276901CE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1236" y="3584537"/>
            <a:ext cx="506082" cy="36148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Heisenbergs Theorie des Ferromagnetismus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42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9216E1D-8A30-DB9F-C5D0-71C6AD3CEB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Heisenbergs Lösung</a:t>
            </a:r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/>
              <a:t>Ergebnis und Interpretation</a:t>
            </a:r>
          </a:p>
          <a:p>
            <a:pPr lvl="2"/>
            <a:endParaRPr lang="de-DE" dirty="0"/>
          </a:p>
          <a:p>
            <a:pPr lvl="3"/>
            <a:r>
              <a:rPr lang="de-DE" dirty="0" err="1"/>
              <a:t>tt</a:t>
            </a:r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Konstruktion eines „</a:t>
            </a:r>
            <a:r>
              <a:rPr lang="de-DE" u="sng" dirty="0">
                <a:uFill>
                  <a:solidFill>
                    <a:schemeClr val="accent1"/>
                  </a:solidFill>
                </a:uFill>
              </a:rPr>
              <a:t>effektiven </a:t>
            </a:r>
            <a:r>
              <a:rPr lang="de-DE" u="sng" dirty="0" err="1">
                <a:uFill>
                  <a:solidFill>
                    <a:schemeClr val="accent1"/>
                  </a:solidFill>
                </a:uFill>
              </a:rPr>
              <a:t>Hamiltonian</a:t>
            </a:r>
            <a:r>
              <a:rPr lang="de-DE" dirty="0"/>
              <a:t>“:</a:t>
            </a:r>
          </a:p>
          <a:p>
            <a:pPr lvl="3"/>
            <a:r>
              <a:rPr lang="de-DE" dirty="0"/>
              <a:t>Zur Unterscheidung von T u. S geht sowohl S</a:t>
            </a:r>
            <a:r>
              <a:rPr lang="de-DE" baseline="30000" dirty="0"/>
              <a:t>2</a:t>
            </a:r>
            <a:r>
              <a:rPr lang="de-DE" dirty="0"/>
              <a:t> und S</a:t>
            </a:r>
            <a:r>
              <a:rPr lang="de-DE" baseline="-25000" dirty="0"/>
              <a:t>1</a:t>
            </a:r>
            <a:r>
              <a:rPr lang="de-DE" dirty="0"/>
              <a:t>S</a:t>
            </a:r>
            <a:r>
              <a:rPr lang="de-DE" baseline="-25000" dirty="0"/>
              <a:t>2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4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5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6</a:t>
            </a:r>
          </a:p>
          <a:p>
            <a:pPr marL="450000" lvl="3" indent="0">
              <a:buNone/>
            </a:pPr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endParaRPr lang="de-DE" dirty="0"/>
          </a:p>
        </p:txBody>
      </p:sp>
      <p:pic>
        <p:nvPicPr>
          <p:cNvPr id="39" name="Grafik 38">
            <a:extLst>
              <a:ext uri="{FF2B5EF4-FFF2-40B4-BE49-F238E27FC236}">
                <a16:creationId xmlns:a16="http://schemas.microsoft.com/office/drawing/2014/main" id="{5E4D37D2-4A34-F2AD-3259-4F004579CF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15860" y="2185135"/>
            <a:ext cx="500650" cy="479116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CA0DECDE-5335-A07D-7F39-3D32DDD09B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22585" y="828785"/>
            <a:ext cx="602274" cy="587090"/>
          </a:xfrm>
          <a:prstGeom prst="rect">
            <a:avLst/>
          </a:prstGeom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63CA4782-C7CD-3A0E-FC17-DE1A86C6BE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01986" y="578780"/>
            <a:ext cx="609716" cy="678046"/>
          </a:xfrm>
          <a:prstGeom prst="rect">
            <a:avLst/>
          </a:prstGeom>
        </p:spPr>
      </p:pic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677AB1B3-18DA-61BD-4BFF-4194353F7019}"/>
              </a:ext>
            </a:extLst>
          </p:cNvPr>
          <p:cNvCxnSpPr>
            <a:cxnSpLocks/>
          </p:cNvCxnSpPr>
          <p:nvPr/>
        </p:nvCxnSpPr>
        <p:spPr>
          <a:xfrm flipV="1">
            <a:off x="10124615" y="802959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75BC8AE5-926D-A792-09D0-1BCDC18F1063}"/>
              </a:ext>
            </a:extLst>
          </p:cNvPr>
          <p:cNvCxnSpPr>
            <a:cxnSpLocks/>
          </p:cNvCxnSpPr>
          <p:nvPr/>
        </p:nvCxnSpPr>
        <p:spPr>
          <a:xfrm flipV="1">
            <a:off x="8376076" y="694384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Ellipse 43">
            <a:extLst>
              <a:ext uri="{FF2B5EF4-FFF2-40B4-BE49-F238E27FC236}">
                <a16:creationId xmlns:a16="http://schemas.microsoft.com/office/drawing/2014/main" id="{66126197-DB30-1E07-382A-975FAD093C54}"/>
              </a:ext>
            </a:extLst>
          </p:cNvPr>
          <p:cNvSpPr/>
          <p:nvPr/>
        </p:nvSpPr>
        <p:spPr>
          <a:xfrm>
            <a:off x="9208237" y="1265838"/>
            <a:ext cx="360040" cy="3600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Ellipse 44">
            <a:extLst>
              <a:ext uri="{FF2B5EF4-FFF2-40B4-BE49-F238E27FC236}">
                <a16:creationId xmlns:a16="http://schemas.microsoft.com/office/drawing/2014/main" id="{F9B6F395-5780-ACCF-1658-F68482213B93}"/>
              </a:ext>
            </a:extLst>
          </p:cNvPr>
          <p:cNvSpPr/>
          <p:nvPr/>
        </p:nvSpPr>
        <p:spPr>
          <a:xfrm>
            <a:off x="8268064" y="905798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id="{BAF43514-5DC6-1A73-3640-4A1132B94493}"/>
              </a:ext>
            </a:extLst>
          </p:cNvPr>
          <p:cNvSpPr/>
          <p:nvPr/>
        </p:nvSpPr>
        <p:spPr>
          <a:xfrm>
            <a:off x="10016603" y="1013810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Geschweifte Klammer rechts 46">
            <a:extLst>
              <a:ext uri="{FF2B5EF4-FFF2-40B4-BE49-F238E27FC236}">
                <a16:creationId xmlns:a16="http://schemas.microsoft.com/office/drawing/2014/main" id="{56592ABA-E0A6-A8DF-AC61-3467BAA850AE}"/>
              </a:ext>
            </a:extLst>
          </p:cNvPr>
          <p:cNvSpPr/>
          <p:nvPr/>
        </p:nvSpPr>
        <p:spPr>
          <a:xfrm rot="5400000">
            <a:off x="9186169" y="941777"/>
            <a:ext cx="360033" cy="2196244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0625CC7A-B12E-8B59-780A-B03FEF8AC96C}"/>
              </a:ext>
            </a:extLst>
          </p:cNvPr>
          <p:cNvSpPr/>
          <p:nvPr/>
        </p:nvSpPr>
        <p:spPr>
          <a:xfrm>
            <a:off x="8925162" y="3045201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S</a:t>
            </a:r>
            <a:r>
              <a:rPr lang="de-DE" baseline="-25000" dirty="0" err="1"/>
              <a:t>z</a:t>
            </a:r>
            <a:endParaRPr lang="de-DE" baseline="-25000" dirty="0"/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CFB65834-6D36-7977-AEB1-F0809C99C936}"/>
              </a:ext>
            </a:extLst>
          </p:cNvPr>
          <p:cNvSpPr/>
          <p:nvPr/>
        </p:nvSpPr>
        <p:spPr>
          <a:xfrm>
            <a:off x="9955119" y="3045201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30000" dirty="0"/>
              <a:t>2</a:t>
            </a: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73EB1104-987D-7BA4-5E25-2406E8570952}"/>
              </a:ext>
            </a:extLst>
          </p:cNvPr>
          <p:cNvSpPr/>
          <p:nvPr/>
        </p:nvSpPr>
        <p:spPr>
          <a:xfrm>
            <a:off x="7670684" y="3477249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65C63F15-42B6-01FB-798B-924D46A05896}"/>
              </a:ext>
            </a:extLst>
          </p:cNvPr>
          <p:cNvSpPr/>
          <p:nvPr/>
        </p:nvSpPr>
        <p:spPr>
          <a:xfrm>
            <a:off x="10985077" y="3045201"/>
            <a:ext cx="715766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-25000" dirty="0"/>
              <a:t>1</a:t>
            </a:r>
            <a:r>
              <a:rPr lang="de-DE" dirty="0"/>
              <a:t>S</a:t>
            </a:r>
            <a:r>
              <a:rPr lang="de-DE" baseline="-25000" dirty="0"/>
              <a:t>2</a:t>
            </a: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2437B441-D52E-3564-8008-086D9FFF8607}"/>
              </a:ext>
            </a:extLst>
          </p:cNvPr>
          <p:cNvSpPr/>
          <p:nvPr/>
        </p:nvSpPr>
        <p:spPr>
          <a:xfrm>
            <a:off x="7670684" y="4125791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EF7B7931-4BE2-BF41-0187-55D4CF4901C1}"/>
              </a:ext>
            </a:extLst>
          </p:cNvPr>
          <p:cNvSpPr/>
          <p:nvPr/>
        </p:nvSpPr>
        <p:spPr>
          <a:xfrm>
            <a:off x="7670684" y="4771314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1D778AD2-8A61-BA3D-2ADB-0FD821F7CB9C}"/>
              </a:ext>
            </a:extLst>
          </p:cNvPr>
          <p:cNvSpPr/>
          <p:nvPr/>
        </p:nvSpPr>
        <p:spPr>
          <a:xfrm>
            <a:off x="7670684" y="5413818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Geschweifte Klammer rechts 13">
            <a:extLst>
              <a:ext uri="{FF2B5EF4-FFF2-40B4-BE49-F238E27FC236}">
                <a16:creationId xmlns:a16="http://schemas.microsoft.com/office/drawing/2014/main" id="{BE66882E-630E-A9A3-47DE-D6F051764635}"/>
              </a:ext>
            </a:extLst>
          </p:cNvPr>
          <p:cNvSpPr/>
          <p:nvPr/>
        </p:nvSpPr>
        <p:spPr>
          <a:xfrm rot="10800000">
            <a:off x="7270975" y="3472918"/>
            <a:ext cx="360033" cy="1870129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C3948F55-A7E2-81AE-CEE0-3ACF3FCF7487}"/>
              </a:ext>
            </a:extLst>
          </p:cNvPr>
          <p:cNvSpPr/>
          <p:nvPr/>
        </p:nvSpPr>
        <p:spPr>
          <a:xfrm>
            <a:off x="8925162" y="3477248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7237D91B-E790-C676-B666-85F24D6A891F}"/>
              </a:ext>
            </a:extLst>
          </p:cNvPr>
          <p:cNvSpPr/>
          <p:nvPr/>
        </p:nvSpPr>
        <p:spPr>
          <a:xfrm>
            <a:off x="8946818" y="4124899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3BC68D4C-136D-E800-97F6-562A2BCC423C}"/>
              </a:ext>
            </a:extLst>
          </p:cNvPr>
          <p:cNvSpPr/>
          <p:nvPr/>
        </p:nvSpPr>
        <p:spPr>
          <a:xfrm>
            <a:off x="8946818" y="477131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-1</a:t>
            </a:r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CB4AEF7B-E5F6-3D5D-4364-18AA4787B386}"/>
              </a:ext>
            </a:extLst>
          </p:cNvPr>
          <p:cNvSpPr/>
          <p:nvPr/>
        </p:nvSpPr>
        <p:spPr>
          <a:xfrm>
            <a:off x="8946818" y="5421531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F6DB8B92-D794-7C17-5442-466C54E34285}"/>
              </a:ext>
            </a:extLst>
          </p:cNvPr>
          <p:cNvSpPr/>
          <p:nvPr/>
        </p:nvSpPr>
        <p:spPr>
          <a:xfrm>
            <a:off x="9955281" y="3477248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8CFEB819-DE34-9454-C116-F5FFD9BE93AE}"/>
              </a:ext>
            </a:extLst>
          </p:cNvPr>
          <p:cNvSpPr/>
          <p:nvPr/>
        </p:nvSpPr>
        <p:spPr>
          <a:xfrm>
            <a:off x="9976937" y="4124899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EDF59BD1-D915-4353-502C-D924CDB1E25C}"/>
              </a:ext>
            </a:extLst>
          </p:cNvPr>
          <p:cNvSpPr/>
          <p:nvPr/>
        </p:nvSpPr>
        <p:spPr>
          <a:xfrm>
            <a:off x="9976937" y="477131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3F07FD84-6157-C19B-176D-B8DCD5663D49}"/>
              </a:ext>
            </a:extLst>
          </p:cNvPr>
          <p:cNvSpPr/>
          <p:nvPr/>
        </p:nvSpPr>
        <p:spPr>
          <a:xfrm>
            <a:off x="9976937" y="5421531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/>
              <p:nvPr/>
            </p:nvSpPr>
            <p:spPr>
              <a:xfrm>
                <a:off x="10985076" y="3477248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5076" y="3477248"/>
                <a:ext cx="715766" cy="576064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/>
              <p:nvPr/>
            </p:nvSpPr>
            <p:spPr>
              <a:xfrm>
                <a:off x="11006732" y="4124899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732" y="4124899"/>
                <a:ext cx="715766" cy="576064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/>
              <p:nvPr/>
            </p:nvSpPr>
            <p:spPr>
              <a:xfrm>
                <a:off x="11006732" y="4771314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732" y="4771314"/>
                <a:ext cx="715766" cy="576064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/>
              <p:nvPr/>
            </p:nvSpPr>
            <p:spPr>
              <a:xfrm>
                <a:off x="11006732" y="5421531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732" y="5421531"/>
                <a:ext cx="715766" cy="576064"/>
              </a:xfrm>
              <a:prstGeom prst="round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feld 26">
            <a:extLst>
              <a:ext uri="{FF2B5EF4-FFF2-40B4-BE49-F238E27FC236}">
                <a16:creationId xmlns:a16="http://schemas.microsoft.com/office/drawing/2014/main" id="{45C5924A-86CC-2878-7574-31C674771C56}"/>
              </a:ext>
            </a:extLst>
          </p:cNvPr>
          <p:cNvSpPr txBox="1"/>
          <p:nvPr/>
        </p:nvSpPr>
        <p:spPr>
          <a:xfrm>
            <a:off x="6519156" y="5369919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Singlett</a:t>
            </a:r>
            <a:endParaRPr lang="de-DE" sz="1600" dirty="0"/>
          </a:p>
          <a:p>
            <a:r>
              <a:rPr lang="de-DE" sz="1600" dirty="0"/>
              <a:t>(asym.)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9E8B90F1-3D2E-B448-D535-52263F1967BB}"/>
              </a:ext>
            </a:extLst>
          </p:cNvPr>
          <p:cNvSpPr txBox="1"/>
          <p:nvPr/>
        </p:nvSpPr>
        <p:spPr>
          <a:xfrm>
            <a:off x="6521480" y="4153987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Triplett</a:t>
            </a:r>
          </a:p>
          <a:p>
            <a:r>
              <a:rPr lang="de-DE" sz="1600" dirty="0"/>
              <a:t>(sym.)</a:t>
            </a:r>
          </a:p>
        </p:txBody>
      </p:sp>
      <p:pic>
        <p:nvPicPr>
          <p:cNvPr id="34" name="Grafik 33">
            <a:extLst>
              <a:ext uri="{FF2B5EF4-FFF2-40B4-BE49-F238E27FC236}">
                <a16:creationId xmlns:a16="http://schemas.microsoft.com/office/drawing/2014/main" id="{0CA6CC1D-86BF-221C-077C-5BCB871AD53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90325" y="5542161"/>
            <a:ext cx="1056652" cy="346320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E462E07A-F34D-5E08-DEEA-368AA2AF6B9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034252" y="4893227"/>
            <a:ext cx="346250" cy="304280"/>
          </a:xfrm>
          <a:prstGeom prst="rect">
            <a:avLst/>
          </a:prstGeom>
        </p:spPr>
      </p:pic>
      <p:cxnSp>
        <p:nvCxnSpPr>
          <p:cNvPr id="53" name="Verbinder: gekrümmt 52">
            <a:extLst>
              <a:ext uri="{FF2B5EF4-FFF2-40B4-BE49-F238E27FC236}">
                <a16:creationId xmlns:a16="http://schemas.microsoft.com/office/drawing/2014/main" id="{7649E568-323A-C401-CA30-370B8BE2BE77}"/>
              </a:ext>
            </a:extLst>
          </p:cNvPr>
          <p:cNvCxnSpPr>
            <a:cxnSpLocks/>
          </p:cNvCxnSpPr>
          <p:nvPr/>
        </p:nvCxnSpPr>
        <p:spPr>
          <a:xfrm flipV="1">
            <a:off x="8588529" y="476470"/>
            <a:ext cx="1431319" cy="807627"/>
          </a:xfrm>
          <a:prstGeom prst="curvedConnector3">
            <a:avLst>
              <a:gd name="adj1" fmla="val 556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Verbinder: gekrümmt 53">
            <a:extLst>
              <a:ext uri="{FF2B5EF4-FFF2-40B4-BE49-F238E27FC236}">
                <a16:creationId xmlns:a16="http://schemas.microsoft.com/office/drawing/2014/main" id="{27C4EB5D-5A2B-48DA-1A01-988F7744FEFB}"/>
              </a:ext>
            </a:extLst>
          </p:cNvPr>
          <p:cNvCxnSpPr>
            <a:cxnSpLocks/>
          </p:cNvCxnSpPr>
          <p:nvPr/>
        </p:nvCxnSpPr>
        <p:spPr>
          <a:xfrm rot="10800000">
            <a:off x="10019848" y="476472"/>
            <a:ext cx="1502298" cy="760188"/>
          </a:xfrm>
          <a:prstGeom prst="curvedConnector3">
            <a:avLst>
              <a:gd name="adj1" fmla="val 5179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Verbinder: gekrümmt 71">
            <a:extLst>
              <a:ext uri="{FF2B5EF4-FFF2-40B4-BE49-F238E27FC236}">
                <a16:creationId xmlns:a16="http://schemas.microsoft.com/office/drawing/2014/main" id="{495B834A-A44D-66D4-EA9E-DA77ADD1B5D7}"/>
              </a:ext>
            </a:extLst>
          </p:cNvPr>
          <p:cNvCxnSpPr>
            <a:cxnSpLocks/>
          </p:cNvCxnSpPr>
          <p:nvPr/>
        </p:nvCxnSpPr>
        <p:spPr>
          <a:xfrm flipV="1">
            <a:off x="6880383" y="412502"/>
            <a:ext cx="1431319" cy="807627"/>
          </a:xfrm>
          <a:prstGeom prst="curvedConnector3">
            <a:avLst>
              <a:gd name="adj1" fmla="val 556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Verbinder: gekrümmt 72">
            <a:extLst>
              <a:ext uri="{FF2B5EF4-FFF2-40B4-BE49-F238E27FC236}">
                <a16:creationId xmlns:a16="http://schemas.microsoft.com/office/drawing/2014/main" id="{E9C30A6D-071B-6D71-AC6E-F44F0325ED73}"/>
              </a:ext>
            </a:extLst>
          </p:cNvPr>
          <p:cNvCxnSpPr>
            <a:cxnSpLocks/>
          </p:cNvCxnSpPr>
          <p:nvPr/>
        </p:nvCxnSpPr>
        <p:spPr>
          <a:xfrm rot="10800000">
            <a:off x="8311702" y="412504"/>
            <a:ext cx="1502298" cy="760188"/>
          </a:xfrm>
          <a:prstGeom prst="curvedConnector3">
            <a:avLst>
              <a:gd name="adj1" fmla="val 5179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Grafik 30">
            <a:extLst>
              <a:ext uri="{FF2B5EF4-FFF2-40B4-BE49-F238E27FC236}">
                <a16:creationId xmlns:a16="http://schemas.microsoft.com/office/drawing/2014/main" id="{E0D3CFFD-1AD6-8D05-5DAF-8B616E62092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53953" y="4558759"/>
            <a:ext cx="3851618" cy="646210"/>
          </a:xfrm>
          <a:prstGeom prst="rect">
            <a:avLst/>
          </a:prstGeom>
        </p:spPr>
      </p:pic>
      <p:pic>
        <p:nvPicPr>
          <p:cNvPr id="35" name="Grafik 34">
            <a:extLst>
              <a:ext uri="{FF2B5EF4-FFF2-40B4-BE49-F238E27FC236}">
                <a16:creationId xmlns:a16="http://schemas.microsoft.com/office/drawing/2014/main" id="{2094E236-EA9F-310D-52A9-FA7548B81CC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53953" y="5343048"/>
            <a:ext cx="2520662" cy="990652"/>
          </a:xfrm>
          <a:prstGeom prst="rect">
            <a:avLst/>
          </a:prstGeom>
        </p:spPr>
      </p:pic>
      <p:pic>
        <p:nvPicPr>
          <p:cNvPr id="38" name="Grafik 37">
            <a:extLst>
              <a:ext uri="{FF2B5EF4-FFF2-40B4-BE49-F238E27FC236}">
                <a16:creationId xmlns:a16="http://schemas.microsoft.com/office/drawing/2014/main" id="{E6301A2A-4754-3A6F-1DED-3D3A57AB12A7}"/>
              </a:ext>
            </a:extLst>
          </p:cNvPr>
          <p:cNvPicPr>
            <a:picLocks/>
          </p:cNvPicPr>
          <p:nvPr/>
        </p:nvPicPr>
        <p:blipFill rotWithShape="1">
          <a:blip r:embed="rId16"/>
          <a:srcRect l="-6" r="72127"/>
          <a:stretch/>
        </p:blipFill>
        <p:spPr>
          <a:xfrm>
            <a:off x="1159698" y="2905762"/>
            <a:ext cx="1944000" cy="582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2568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rafik 31">
            <a:extLst>
              <a:ext uri="{FF2B5EF4-FFF2-40B4-BE49-F238E27FC236}">
                <a16:creationId xmlns:a16="http://schemas.microsoft.com/office/drawing/2014/main" id="{F7B3BAB8-0B53-874E-19F3-22723ED01B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1986" y="4244465"/>
            <a:ext cx="1054740" cy="346594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5F9F579C-F23A-91E0-CE35-92276901CE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1236" y="3584537"/>
            <a:ext cx="506082" cy="36148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Heisenbergs Theorie des Ferromagnetismus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43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9216E1D-8A30-DB9F-C5D0-71C6AD3CEB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Heisenbergs Lösung</a:t>
            </a:r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/>
              <a:t>Ergebnis und Interpretation</a:t>
            </a:r>
          </a:p>
          <a:p>
            <a:pPr lvl="2"/>
            <a:endParaRPr lang="de-DE" dirty="0"/>
          </a:p>
          <a:p>
            <a:pPr lvl="3"/>
            <a:r>
              <a:rPr lang="de-DE" dirty="0" err="1"/>
              <a:t>ttt</a:t>
            </a:r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Konstruktion eines „</a:t>
            </a:r>
            <a:r>
              <a:rPr lang="de-DE" u="sng" dirty="0">
                <a:uFill>
                  <a:solidFill>
                    <a:schemeClr val="accent1"/>
                  </a:solidFill>
                </a:uFill>
              </a:rPr>
              <a:t>effektiven </a:t>
            </a:r>
            <a:r>
              <a:rPr lang="de-DE" u="sng" dirty="0" err="1">
                <a:uFill>
                  <a:solidFill>
                    <a:schemeClr val="accent1"/>
                  </a:solidFill>
                </a:uFill>
              </a:rPr>
              <a:t>Hamiltonian</a:t>
            </a:r>
            <a:r>
              <a:rPr lang="de-DE" dirty="0"/>
              <a:t>“:</a:t>
            </a:r>
            <a:endParaRPr lang="de-DE" baseline="-25000" dirty="0"/>
          </a:p>
          <a:p>
            <a:pPr lvl="2"/>
            <a:endParaRPr lang="de-DE" dirty="0"/>
          </a:p>
          <a:p>
            <a:pPr lvl="2"/>
            <a:r>
              <a:rPr lang="de-DE" dirty="0"/>
              <a:t>4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endParaRPr lang="de-DE" dirty="0"/>
          </a:p>
        </p:txBody>
      </p:sp>
      <p:pic>
        <p:nvPicPr>
          <p:cNvPr id="39" name="Grafik 38">
            <a:extLst>
              <a:ext uri="{FF2B5EF4-FFF2-40B4-BE49-F238E27FC236}">
                <a16:creationId xmlns:a16="http://schemas.microsoft.com/office/drawing/2014/main" id="{5E4D37D2-4A34-F2AD-3259-4F004579CF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15860" y="2185135"/>
            <a:ext cx="500650" cy="479116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CA0DECDE-5335-A07D-7F39-3D32DDD09B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22585" y="828785"/>
            <a:ext cx="602274" cy="587090"/>
          </a:xfrm>
          <a:prstGeom prst="rect">
            <a:avLst/>
          </a:prstGeom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63CA4782-C7CD-3A0E-FC17-DE1A86C6BE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01986" y="578780"/>
            <a:ext cx="609716" cy="678046"/>
          </a:xfrm>
          <a:prstGeom prst="rect">
            <a:avLst/>
          </a:prstGeom>
        </p:spPr>
      </p:pic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677AB1B3-18DA-61BD-4BFF-4194353F7019}"/>
              </a:ext>
            </a:extLst>
          </p:cNvPr>
          <p:cNvCxnSpPr>
            <a:cxnSpLocks/>
          </p:cNvCxnSpPr>
          <p:nvPr/>
        </p:nvCxnSpPr>
        <p:spPr>
          <a:xfrm flipV="1">
            <a:off x="10124615" y="802959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75BC8AE5-926D-A792-09D0-1BCDC18F1063}"/>
              </a:ext>
            </a:extLst>
          </p:cNvPr>
          <p:cNvCxnSpPr>
            <a:cxnSpLocks/>
          </p:cNvCxnSpPr>
          <p:nvPr/>
        </p:nvCxnSpPr>
        <p:spPr>
          <a:xfrm flipV="1">
            <a:off x="8376076" y="694384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Ellipse 43">
            <a:extLst>
              <a:ext uri="{FF2B5EF4-FFF2-40B4-BE49-F238E27FC236}">
                <a16:creationId xmlns:a16="http://schemas.microsoft.com/office/drawing/2014/main" id="{66126197-DB30-1E07-382A-975FAD093C54}"/>
              </a:ext>
            </a:extLst>
          </p:cNvPr>
          <p:cNvSpPr/>
          <p:nvPr/>
        </p:nvSpPr>
        <p:spPr>
          <a:xfrm>
            <a:off x="9208237" y="1265838"/>
            <a:ext cx="360040" cy="3600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Ellipse 44">
            <a:extLst>
              <a:ext uri="{FF2B5EF4-FFF2-40B4-BE49-F238E27FC236}">
                <a16:creationId xmlns:a16="http://schemas.microsoft.com/office/drawing/2014/main" id="{F9B6F395-5780-ACCF-1658-F68482213B93}"/>
              </a:ext>
            </a:extLst>
          </p:cNvPr>
          <p:cNvSpPr/>
          <p:nvPr/>
        </p:nvSpPr>
        <p:spPr>
          <a:xfrm>
            <a:off x="8268064" y="905798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id="{BAF43514-5DC6-1A73-3640-4A1132B94493}"/>
              </a:ext>
            </a:extLst>
          </p:cNvPr>
          <p:cNvSpPr/>
          <p:nvPr/>
        </p:nvSpPr>
        <p:spPr>
          <a:xfrm>
            <a:off x="10016603" y="1013810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Geschweifte Klammer rechts 46">
            <a:extLst>
              <a:ext uri="{FF2B5EF4-FFF2-40B4-BE49-F238E27FC236}">
                <a16:creationId xmlns:a16="http://schemas.microsoft.com/office/drawing/2014/main" id="{56592ABA-E0A6-A8DF-AC61-3467BAA850AE}"/>
              </a:ext>
            </a:extLst>
          </p:cNvPr>
          <p:cNvSpPr/>
          <p:nvPr/>
        </p:nvSpPr>
        <p:spPr>
          <a:xfrm rot="5400000">
            <a:off x="9186169" y="941777"/>
            <a:ext cx="360033" cy="2196244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0625CC7A-B12E-8B59-780A-B03FEF8AC96C}"/>
              </a:ext>
            </a:extLst>
          </p:cNvPr>
          <p:cNvSpPr/>
          <p:nvPr/>
        </p:nvSpPr>
        <p:spPr>
          <a:xfrm>
            <a:off x="8925162" y="3045201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S</a:t>
            </a:r>
            <a:r>
              <a:rPr lang="de-DE" baseline="-25000" dirty="0" err="1"/>
              <a:t>z</a:t>
            </a:r>
            <a:endParaRPr lang="de-DE" baseline="-25000" dirty="0"/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CFB65834-6D36-7977-AEB1-F0809C99C936}"/>
              </a:ext>
            </a:extLst>
          </p:cNvPr>
          <p:cNvSpPr/>
          <p:nvPr/>
        </p:nvSpPr>
        <p:spPr>
          <a:xfrm>
            <a:off x="9955119" y="3045201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30000" dirty="0"/>
              <a:t>2</a:t>
            </a: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73EB1104-987D-7BA4-5E25-2406E8570952}"/>
              </a:ext>
            </a:extLst>
          </p:cNvPr>
          <p:cNvSpPr/>
          <p:nvPr/>
        </p:nvSpPr>
        <p:spPr>
          <a:xfrm>
            <a:off x="7670684" y="3477249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65C63F15-42B6-01FB-798B-924D46A05896}"/>
              </a:ext>
            </a:extLst>
          </p:cNvPr>
          <p:cNvSpPr/>
          <p:nvPr/>
        </p:nvSpPr>
        <p:spPr>
          <a:xfrm>
            <a:off x="10985077" y="3045201"/>
            <a:ext cx="715766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-25000" dirty="0"/>
              <a:t>1</a:t>
            </a:r>
            <a:r>
              <a:rPr lang="de-DE" dirty="0"/>
              <a:t>S</a:t>
            </a:r>
            <a:r>
              <a:rPr lang="de-DE" baseline="-25000" dirty="0"/>
              <a:t>2</a:t>
            </a: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2437B441-D52E-3564-8008-086D9FFF8607}"/>
              </a:ext>
            </a:extLst>
          </p:cNvPr>
          <p:cNvSpPr/>
          <p:nvPr/>
        </p:nvSpPr>
        <p:spPr>
          <a:xfrm>
            <a:off x="7670684" y="4125791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EF7B7931-4BE2-BF41-0187-55D4CF4901C1}"/>
              </a:ext>
            </a:extLst>
          </p:cNvPr>
          <p:cNvSpPr/>
          <p:nvPr/>
        </p:nvSpPr>
        <p:spPr>
          <a:xfrm>
            <a:off x="7670684" y="4771314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1D778AD2-8A61-BA3D-2ADB-0FD821F7CB9C}"/>
              </a:ext>
            </a:extLst>
          </p:cNvPr>
          <p:cNvSpPr/>
          <p:nvPr/>
        </p:nvSpPr>
        <p:spPr>
          <a:xfrm>
            <a:off x="7670684" y="5413818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Geschweifte Klammer rechts 13">
            <a:extLst>
              <a:ext uri="{FF2B5EF4-FFF2-40B4-BE49-F238E27FC236}">
                <a16:creationId xmlns:a16="http://schemas.microsoft.com/office/drawing/2014/main" id="{BE66882E-630E-A9A3-47DE-D6F051764635}"/>
              </a:ext>
            </a:extLst>
          </p:cNvPr>
          <p:cNvSpPr/>
          <p:nvPr/>
        </p:nvSpPr>
        <p:spPr>
          <a:xfrm rot="10800000">
            <a:off x="7270975" y="3472918"/>
            <a:ext cx="360033" cy="1870129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C3948F55-A7E2-81AE-CEE0-3ACF3FCF7487}"/>
              </a:ext>
            </a:extLst>
          </p:cNvPr>
          <p:cNvSpPr/>
          <p:nvPr/>
        </p:nvSpPr>
        <p:spPr>
          <a:xfrm>
            <a:off x="8925162" y="3477248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7237D91B-E790-C676-B666-85F24D6A891F}"/>
              </a:ext>
            </a:extLst>
          </p:cNvPr>
          <p:cNvSpPr/>
          <p:nvPr/>
        </p:nvSpPr>
        <p:spPr>
          <a:xfrm>
            <a:off x="8946818" y="4124899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3BC68D4C-136D-E800-97F6-562A2BCC423C}"/>
              </a:ext>
            </a:extLst>
          </p:cNvPr>
          <p:cNvSpPr/>
          <p:nvPr/>
        </p:nvSpPr>
        <p:spPr>
          <a:xfrm>
            <a:off x="8946818" y="477131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-1</a:t>
            </a:r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CB4AEF7B-E5F6-3D5D-4364-18AA4787B386}"/>
              </a:ext>
            </a:extLst>
          </p:cNvPr>
          <p:cNvSpPr/>
          <p:nvPr/>
        </p:nvSpPr>
        <p:spPr>
          <a:xfrm>
            <a:off x="8946818" y="5421531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F6DB8B92-D794-7C17-5442-466C54E34285}"/>
              </a:ext>
            </a:extLst>
          </p:cNvPr>
          <p:cNvSpPr/>
          <p:nvPr/>
        </p:nvSpPr>
        <p:spPr>
          <a:xfrm>
            <a:off x="9955281" y="3477248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8CFEB819-DE34-9454-C116-F5FFD9BE93AE}"/>
              </a:ext>
            </a:extLst>
          </p:cNvPr>
          <p:cNvSpPr/>
          <p:nvPr/>
        </p:nvSpPr>
        <p:spPr>
          <a:xfrm>
            <a:off x="9976937" y="4124899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EDF59BD1-D915-4353-502C-D924CDB1E25C}"/>
              </a:ext>
            </a:extLst>
          </p:cNvPr>
          <p:cNvSpPr/>
          <p:nvPr/>
        </p:nvSpPr>
        <p:spPr>
          <a:xfrm>
            <a:off x="9976937" y="477131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3F07FD84-6157-C19B-176D-B8DCD5663D49}"/>
              </a:ext>
            </a:extLst>
          </p:cNvPr>
          <p:cNvSpPr/>
          <p:nvPr/>
        </p:nvSpPr>
        <p:spPr>
          <a:xfrm>
            <a:off x="9976937" y="5421531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/>
              <p:nvPr/>
            </p:nvSpPr>
            <p:spPr>
              <a:xfrm>
                <a:off x="10985076" y="3477248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5076" y="3477248"/>
                <a:ext cx="715766" cy="576064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/>
              <p:nvPr/>
            </p:nvSpPr>
            <p:spPr>
              <a:xfrm>
                <a:off x="11006732" y="4124899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732" y="4124899"/>
                <a:ext cx="715766" cy="576064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/>
              <p:nvPr/>
            </p:nvSpPr>
            <p:spPr>
              <a:xfrm>
                <a:off x="11006732" y="4771314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732" y="4771314"/>
                <a:ext cx="715766" cy="576064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/>
              <p:nvPr/>
            </p:nvSpPr>
            <p:spPr>
              <a:xfrm>
                <a:off x="11006732" y="5421531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732" y="5421531"/>
                <a:ext cx="715766" cy="576064"/>
              </a:xfrm>
              <a:prstGeom prst="round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feld 26">
            <a:extLst>
              <a:ext uri="{FF2B5EF4-FFF2-40B4-BE49-F238E27FC236}">
                <a16:creationId xmlns:a16="http://schemas.microsoft.com/office/drawing/2014/main" id="{45C5924A-86CC-2878-7574-31C674771C56}"/>
              </a:ext>
            </a:extLst>
          </p:cNvPr>
          <p:cNvSpPr txBox="1"/>
          <p:nvPr/>
        </p:nvSpPr>
        <p:spPr>
          <a:xfrm>
            <a:off x="6519156" y="5369919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Singlett</a:t>
            </a:r>
            <a:endParaRPr lang="de-DE" sz="1600" dirty="0"/>
          </a:p>
          <a:p>
            <a:r>
              <a:rPr lang="de-DE" sz="1600" dirty="0"/>
              <a:t>(asym.)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9E8B90F1-3D2E-B448-D535-52263F1967BB}"/>
              </a:ext>
            </a:extLst>
          </p:cNvPr>
          <p:cNvSpPr txBox="1"/>
          <p:nvPr/>
        </p:nvSpPr>
        <p:spPr>
          <a:xfrm>
            <a:off x="6521480" y="4153987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Triplett</a:t>
            </a:r>
          </a:p>
          <a:p>
            <a:r>
              <a:rPr lang="de-DE" sz="1600" dirty="0"/>
              <a:t>(sym.)</a:t>
            </a:r>
          </a:p>
        </p:txBody>
      </p:sp>
      <p:pic>
        <p:nvPicPr>
          <p:cNvPr id="34" name="Grafik 33">
            <a:extLst>
              <a:ext uri="{FF2B5EF4-FFF2-40B4-BE49-F238E27FC236}">
                <a16:creationId xmlns:a16="http://schemas.microsoft.com/office/drawing/2014/main" id="{0CA6CC1D-86BF-221C-077C-5BCB871AD53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90325" y="5542161"/>
            <a:ext cx="1056652" cy="346320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E462E07A-F34D-5E08-DEEA-368AA2AF6B9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034252" y="4893227"/>
            <a:ext cx="346250" cy="304280"/>
          </a:xfrm>
          <a:prstGeom prst="rect">
            <a:avLst/>
          </a:prstGeom>
        </p:spPr>
      </p:pic>
      <p:cxnSp>
        <p:nvCxnSpPr>
          <p:cNvPr id="53" name="Verbinder: gekrümmt 52">
            <a:extLst>
              <a:ext uri="{FF2B5EF4-FFF2-40B4-BE49-F238E27FC236}">
                <a16:creationId xmlns:a16="http://schemas.microsoft.com/office/drawing/2014/main" id="{7649E568-323A-C401-CA30-370B8BE2BE77}"/>
              </a:ext>
            </a:extLst>
          </p:cNvPr>
          <p:cNvCxnSpPr>
            <a:cxnSpLocks/>
          </p:cNvCxnSpPr>
          <p:nvPr/>
        </p:nvCxnSpPr>
        <p:spPr>
          <a:xfrm flipV="1">
            <a:off x="8588529" y="476470"/>
            <a:ext cx="1431319" cy="807627"/>
          </a:xfrm>
          <a:prstGeom prst="curvedConnector3">
            <a:avLst>
              <a:gd name="adj1" fmla="val 556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Verbinder: gekrümmt 53">
            <a:extLst>
              <a:ext uri="{FF2B5EF4-FFF2-40B4-BE49-F238E27FC236}">
                <a16:creationId xmlns:a16="http://schemas.microsoft.com/office/drawing/2014/main" id="{27C4EB5D-5A2B-48DA-1A01-988F7744FEFB}"/>
              </a:ext>
            </a:extLst>
          </p:cNvPr>
          <p:cNvCxnSpPr>
            <a:cxnSpLocks/>
          </p:cNvCxnSpPr>
          <p:nvPr/>
        </p:nvCxnSpPr>
        <p:spPr>
          <a:xfrm rot="10800000">
            <a:off x="10019848" y="476472"/>
            <a:ext cx="1502298" cy="760188"/>
          </a:xfrm>
          <a:prstGeom prst="curvedConnector3">
            <a:avLst>
              <a:gd name="adj1" fmla="val 5179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Verbinder: gekrümmt 71">
            <a:extLst>
              <a:ext uri="{FF2B5EF4-FFF2-40B4-BE49-F238E27FC236}">
                <a16:creationId xmlns:a16="http://schemas.microsoft.com/office/drawing/2014/main" id="{495B834A-A44D-66D4-EA9E-DA77ADD1B5D7}"/>
              </a:ext>
            </a:extLst>
          </p:cNvPr>
          <p:cNvCxnSpPr>
            <a:cxnSpLocks/>
          </p:cNvCxnSpPr>
          <p:nvPr/>
        </p:nvCxnSpPr>
        <p:spPr>
          <a:xfrm flipV="1">
            <a:off x="6880383" y="412502"/>
            <a:ext cx="1431319" cy="807627"/>
          </a:xfrm>
          <a:prstGeom prst="curvedConnector3">
            <a:avLst>
              <a:gd name="adj1" fmla="val 556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Verbinder: gekrümmt 72">
            <a:extLst>
              <a:ext uri="{FF2B5EF4-FFF2-40B4-BE49-F238E27FC236}">
                <a16:creationId xmlns:a16="http://schemas.microsoft.com/office/drawing/2014/main" id="{E9C30A6D-071B-6D71-AC6E-F44F0325ED73}"/>
              </a:ext>
            </a:extLst>
          </p:cNvPr>
          <p:cNvCxnSpPr>
            <a:cxnSpLocks/>
          </p:cNvCxnSpPr>
          <p:nvPr/>
        </p:nvCxnSpPr>
        <p:spPr>
          <a:xfrm rot="10800000">
            <a:off x="8311702" y="412504"/>
            <a:ext cx="1502298" cy="760188"/>
          </a:xfrm>
          <a:prstGeom prst="curvedConnector3">
            <a:avLst>
              <a:gd name="adj1" fmla="val 5179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Grafik 32">
            <a:extLst>
              <a:ext uri="{FF2B5EF4-FFF2-40B4-BE49-F238E27FC236}">
                <a16:creationId xmlns:a16="http://schemas.microsoft.com/office/drawing/2014/main" id="{67A63513-9A38-773B-CBCE-D9D443716AC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11622" y="4006488"/>
            <a:ext cx="4494048" cy="528470"/>
          </a:xfrm>
          <a:prstGeom prst="rect">
            <a:avLst/>
          </a:prstGeom>
        </p:spPr>
      </p:pic>
      <p:pic>
        <p:nvPicPr>
          <p:cNvPr id="38" name="Grafik 37">
            <a:extLst>
              <a:ext uri="{FF2B5EF4-FFF2-40B4-BE49-F238E27FC236}">
                <a16:creationId xmlns:a16="http://schemas.microsoft.com/office/drawing/2014/main" id="{3601A364-68F5-53B7-8F41-0F2F967B9725}"/>
              </a:ext>
            </a:extLst>
          </p:cNvPr>
          <p:cNvPicPr>
            <a:picLocks/>
          </p:cNvPicPr>
          <p:nvPr/>
        </p:nvPicPr>
        <p:blipFill rotWithShape="1">
          <a:blip r:embed="rId15"/>
          <a:srcRect l="-6" r="72127"/>
          <a:stretch/>
        </p:blipFill>
        <p:spPr>
          <a:xfrm>
            <a:off x="1159698" y="2905762"/>
            <a:ext cx="1944000" cy="582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78200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rafik 31">
            <a:extLst>
              <a:ext uri="{FF2B5EF4-FFF2-40B4-BE49-F238E27FC236}">
                <a16:creationId xmlns:a16="http://schemas.microsoft.com/office/drawing/2014/main" id="{F7B3BAB8-0B53-874E-19F3-22723ED01B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1986" y="4244465"/>
            <a:ext cx="1054740" cy="346594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5F9F579C-F23A-91E0-CE35-92276901CE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1236" y="3584537"/>
            <a:ext cx="506082" cy="36148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Heisenbergs Theorie des Ferromagnetismus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44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9216E1D-8A30-DB9F-C5D0-71C6AD3CEB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Heisenbergs Lösung</a:t>
            </a:r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/>
              <a:t>Ergebnis und Interpretation</a:t>
            </a:r>
          </a:p>
          <a:p>
            <a:pPr lvl="2"/>
            <a:endParaRPr lang="de-DE" dirty="0"/>
          </a:p>
          <a:p>
            <a:pPr lvl="3"/>
            <a:r>
              <a:rPr lang="de-DE" dirty="0" err="1"/>
              <a:t>tt</a:t>
            </a:r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Konstruktion eines „</a:t>
            </a:r>
            <a:r>
              <a:rPr lang="de-DE" u="sng" dirty="0">
                <a:uFill>
                  <a:solidFill>
                    <a:schemeClr val="accent1"/>
                  </a:solidFill>
                </a:uFill>
              </a:rPr>
              <a:t>effektiven </a:t>
            </a:r>
            <a:r>
              <a:rPr lang="de-DE" u="sng" dirty="0" err="1">
                <a:uFill>
                  <a:solidFill>
                    <a:schemeClr val="accent1"/>
                  </a:solidFill>
                </a:uFill>
              </a:rPr>
              <a:t>Hamiltonian</a:t>
            </a:r>
            <a:r>
              <a:rPr lang="de-DE" dirty="0"/>
              <a:t>“:</a:t>
            </a:r>
            <a:endParaRPr lang="de-DE" baseline="-25000" dirty="0"/>
          </a:p>
          <a:p>
            <a:pPr lvl="2"/>
            <a:endParaRPr lang="de-DE" dirty="0"/>
          </a:p>
          <a:p>
            <a:pPr lvl="2"/>
            <a:r>
              <a:rPr lang="de-DE" dirty="0"/>
              <a:t>4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endParaRPr lang="de-DE" dirty="0"/>
          </a:p>
        </p:txBody>
      </p:sp>
      <p:pic>
        <p:nvPicPr>
          <p:cNvPr id="39" name="Grafik 38">
            <a:extLst>
              <a:ext uri="{FF2B5EF4-FFF2-40B4-BE49-F238E27FC236}">
                <a16:creationId xmlns:a16="http://schemas.microsoft.com/office/drawing/2014/main" id="{5E4D37D2-4A34-F2AD-3259-4F004579CF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15860" y="2185135"/>
            <a:ext cx="500650" cy="479116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CA0DECDE-5335-A07D-7F39-3D32DDD09B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22585" y="828785"/>
            <a:ext cx="602274" cy="587090"/>
          </a:xfrm>
          <a:prstGeom prst="rect">
            <a:avLst/>
          </a:prstGeom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63CA4782-C7CD-3A0E-FC17-DE1A86C6BE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01986" y="578780"/>
            <a:ext cx="609716" cy="678046"/>
          </a:xfrm>
          <a:prstGeom prst="rect">
            <a:avLst/>
          </a:prstGeom>
        </p:spPr>
      </p:pic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677AB1B3-18DA-61BD-4BFF-4194353F7019}"/>
              </a:ext>
            </a:extLst>
          </p:cNvPr>
          <p:cNvCxnSpPr>
            <a:cxnSpLocks/>
          </p:cNvCxnSpPr>
          <p:nvPr/>
        </p:nvCxnSpPr>
        <p:spPr>
          <a:xfrm flipV="1">
            <a:off x="10124615" y="802959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75BC8AE5-926D-A792-09D0-1BCDC18F1063}"/>
              </a:ext>
            </a:extLst>
          </p:cNvPr>
          <p:cNvCxnSpPr>
            <a:cxnSpLocks/>
          </p:cNvCxnSpPr>
          <p:nvPr/>
        </p:nvCxnSpPr>
        <p:spPr>
          <a:xfrm flipV="1">
            <a:off x="8376076" y="694384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Ellipse 43">
            <a:extLst>
              <a:ext uri="{FF2B5EF4-FFF2-40B4-BE49-F238E27FC236}">
                <a16:creationId xmlns:a16="http://schemas.microsoft.com/office/drawing/2014/main" id="{66126197-DB30-1E07-382A-975FAD093C54}"/>
              </a:ext>
            </a:extLst>
          </p:cNvPr>
          <p:cNvSpPr/>
          <p:nvPr/>
        </p:nvSpPr>
        <p:spPr>
          <a:xfrm>
            <a:off x="9208237" y="1265838"/>
            <a:ext cx="360040" cy="3600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Ellipse 44">
            <a:extLst>
              <a:ext uri="{FF2B5EF4-FFF2-40B4-BE49-F238E27FC236}">
                <a16:creationId xmlns:a16="http://schemas.microsoft.com/office/drawing/2014/main" id="{F9B6F395-5780-ACCF-1658-F68482213B93}"/>
              </a:ext>
            </a:extLst>
          </p:cNvPr>
          <p:cNvSpPr/>
          <p:nvPr/>
        </p:nvSpPr>
        <p:spPr>
          <a:xfrm>
            <a:off x="8268064" y="905798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id="{BAF43514-5DC6-1A73-3640-4A1132B94493}"/>
              </a:ext>
            </a:extLst>
          </p:cNvPr>
          <p:cNvSpPr/>
          <p:nvPr/>
        </p:nvSpPr>
        <p:spPr>
          <a:xfrm>
            <a:off x="10016603" y="1013810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Geschweifte Klammer rechts 46">
            <a:extLst>
              <a:ext uri="{FF2B5EF4-FFF2-40B4-BE49-F238E27FC236}">
                <a16:creationId xmlns:a16="http://schemas.microsoft.com/office/drawing/2014/main" id="{56592ABA-E0A6-A8DF-AC61-3467BAA850AE}"/>
              </a:ext>
            </a:extLst>
          </p:cNvPr>
          <p:cNvSpPr/>
          <p:nvPr/>
        </p:nvSpPr>
        <p:spPr>
          <a:xfrm rot="5400000">
            <a:off x="9186169" y="941777"/>
            <a:ext cx="360033" cy="2196244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0625CC7A-B12E-8B59-780A-B03FEF8AC96C}"/>
              </a:ext>
            </a:extLst>
          </p:cNvPr>
          <p:cNvSpPr/>
          <p:nvPr/>
        </p:nvSpPr>
        <p:spPr>
          <a:xfrm>
            <a:off x="8925162" y="3045201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S</a:t>
            </a:r>
            <a:r>
              <a:rPr lang="de-DE" baseline="-25000" dirty="0" err="1"/>
              <a:t>z</a:t>
            </a:r>
            <a:endParaRPr lang="de-DE" baseline="-25000" dirty="0"/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CFB65834-6D36-7977-AEB1-F0809C99C936}"/>
              </a:ext>
            </a:extLst>
          </p:cNvPr>
          <p:cNvSpPr/>
          <p:nvPr/>
        </p:nvSpPr>
        <p:spPr>
          <a:xfrm>
            <a:off x="9955119" y="3045201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30000" dirty="0"/>
              <a:t>2</a:t>
            </a: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73EB1104-987D-7BA4-5E25-2406E8570952}"/>
              </a:ext>
            </a:extLst>
          </p:cNvPr>
          <p:cNvSpPr/>
          <p:nvPr/>
        </p:nvSpPr>
        <p:spPr>
          <a:xfrm>
            <a:off x="7670684" y="3477249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65C63F15-42B6-01FB-798B-924D46A05896}"/>
              </a:ext>
            </a:extLst>
          </p:cNvPr>
          <p:cNvSpPr/>
          <p:nvPr/>
        </p:nvSpPr>
        <p:spPr>
          <a:xfrm>
            <a:off x="10985077" y="3045201"/>
            <a:ext cx="715766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-25000" dirty="0"/>
              <a:t>1</a:t>
            </a:r>
            <a:r>
              <a:rPr lang="de-DE" dirty="0"/>
              <a:t>S</a:t>
            </a:r>
            <a:r>
              <a:rPr lang="de-DE" baseline="-25000" dirty="0"/>
              <a:t>2</a:t>
            </a: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2437B441-D52E-3564-8008-086D9FFF8607}"/>
              </a:ext>
            </a:extLst>
          </p:cNvPr>
          <p:cNvSpPr/>
          <p:nvPr/>
        </p:nvSpPr>
        <p:spPr>
          <a:xfrm>
            <a:off x="7670684" y="4125791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EF7B7931-4BE2-BF41-0187-55D4CF4901C1}"/>
              </a:ext>
            </a:extLst>
          </p:cNvPr>
          <p:cNvSpPr/>
          <p:nvPr/>
        </p:nvSpPr>
        <p:spPr>
          <a:xfrm>
            <a:off x="7670684" y="4771314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1D778AD2-8A61-BA3D-2ADB-0FD821F7CB9C}"/>
              </a:ext>
            </a:extLst>
          </p:cNvPr>
          <p:cNvSpPr/>
          <p:nvPr/>
        </p:nvSpPr>
        <p:spPr>
          <a:xfrm>
            <a:off x="7670684" y="5413818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Geschweifte Klammer rechts 13">
            <a:extLst>
              <a:ext uri="{FF2B5EF4-FFF2-40B4-BE49-F238E27FC236}">
                <a16:creationId xmlns:a16="http://schemas.microsoft.com/office/drawing/2014/main" id="{BE66882E-630E-A9A3-47DE-D6F051764635}"/>
              </a:ext>
            </a:extLst>
          </p:cNvPr>
          <p:cNvSpPr/>
          <p:nvPr/>
        </p:nvSpPr>
        <p:spPr>
          <a:xfrm rot="10800000">
            <a:off x="7270975" y="3472918"/>
            <a:ext cx="360033" cy="1870129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C3948F55-A7E2-81AE-CEE0-3ACF3FCF7487}"/>
              </a:ext>
            </a:extLst>
          </p:cNvPr>
          <p:cNvSpPr/>
          <p:nvPr/>
        </p:nvSpPr>
        <p:spPr>
          <a:xfrm>
            <a:off x="8925162" y="3477248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7237D91B-E790-C676-B666-85F24D6A891F}"/>
              </a:ext>
            </a:extLst>
          </p:cNvPr>
          <p:cNvSpPr/>
          <p:nvPr/>
        </p:nvSpPr>
        <p:spPr>
          <a:xfrm>
            <a:off x="8946818" y="4124899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3BC68D4C-136D-E800-97F6-562A2BCC423C}"/>
              </a:ext>
            </a:extLst>
          </p:cNvPr>
          <p:cNvSpPr/>
          <p:nvPr/>
        </p:nvSpPr>
        <p:spPr>
          <a:xfrm>
            <a:off x="8946818" y="477131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-1</a:t>
            </a:r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CB4AEF7B-E5F6-3D5D-4364-18AA4787B386}"/>
              </a:ext>
            </a:extLst>
          </p:cNvPr>
          <p:cNvSpPr/>
          <p:nvPr/>
        </p:nvSpPr>
        <p:spPr>
          <a:xfrm>
            <a:off x="8946818" y="5421531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F6DB8B92-D794-7C17-5442-466C54E34285}"/>
              </a:ext>
            </a:extLst>
          </p:cNvPr>
          <p:cNvSpPr/>
          <p:nvPr/>
        </p:nvSpPr>
        <p:spPr>
          <a:xfrm>
            <a:off x="9955281" y="3477248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8CFEB819-DE34-9454-C116-F5FFD9BE93AE}"/>
              </a:ext>
            </a:extLst>
          </p:cNvPr>
          <p:cNvSpPr/>
          <p:nvPr/>
        </p:nvSpPr>
        <p:spPr>
          <a:xfrm>
            <a:off x="9976937" y="4124899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EDF59BD1-D915-4353-502C-D924CDB1E25C}"/>
              </a:ext>
            </a:extLst>
          </p:cNvPr>
          <p:cNvSpPr/>
          <p:nvPr/>
        </p:nvSpPr>
        <p:spPr>
          <a:xfrm>
            <a:off x="9976937" y="477131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3F07FD84-6157-C19B-176D-B8DCD5663D49}"/>
              </a:ext>
            </a:extLst>
          </p:cNvPr>
          <p:cNvSpPr/>
          <p:nvPr/>
        </p:nvSpPr>
        <p:spPr>
          <a:xfrm>
            <a:off x="9976937" y="5421531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/>
              <p:nvPr/>
            </p:nvSpPr>
            <p:spPr>
              <a:xfrm>
                <a:off x="10985076" y="3477248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5076" y="3477248"/>
                <a:ext cx="715766" cy="576064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/>
              <p:nvPr/>
            </p:nvSpPr>
            <p:spPr>
              <a:xfrm>
                <a:off x="11006732" y="4124899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732" y="4124899"/>
                <a:ext cx="715766" cy="576064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/>
              <p:nvPr/>
            </p:nvSpPr>
            <p:spPr>
              <a:xfrm>
                <a:off x="11006732" y="4771314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732" y="4771314"/>
                <a:ext cx="715766" cy="576064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/>
              <p:nvPr/>
            </p:nvSpPr>
            <p:spPr>
              <a:xfrm>
                <a:off x="11006732" y="5421531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732" y="5421531"/>
                <a:ext cx="715766" cy="576064"/>
              </a:xfrm>
              <a:prstGeom prst="round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feld 26">
            <a:extLst>
              <a:ext uri="{FF2B5EF4-FFF2-40B4-BE49-F238E27FC236}">
                <a16:creationId xmlns:a16="http://schemas.microsoft.com/office/drawing/2014/main" id="{45C5924A-86CC-2878-7574-31C674771C56}"/>
              </a:ext>
            </a:extLst>
          </p:cNvPr>
          <p:cNvSpPr txBox="1"/>
          <p:nvPr/>
        </p:nvSpPr>
        <p:spPr>
          <a:xfrm>
            <a:off x="6519156" y="5369919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Singlett</a:t>
            </a:r>
            <a:endParaRPr lang="de-DE" sz="1600" dirty="0"/>
          </a:p>
          <a:p>
            <a:r>
              <a:rPr lang="de-DE" sz="1600" dirty="0"/>
              <a:t>(asym.)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9E8B90F1-3D2E-B448-D535-52263F1967BB}"/>
              </a:ext>
            </a:extLst>
          </p:cNvPr>
          <p:cNvSpPr txBox="1"/>
          <p:nvPr/>
        </p:nvSpPr>
        <p:spPr>
          <a:xfrm>
            <a:off x="6521480" y="4153987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Triplett</a:t>
            </a:r>
          </a:p>
          <a:p>
            <a:r>
              <a:rPr lang="de-DE" sz="1600" dirty="0"/>
              <a:t>(sym.)</a:t>
            </a:r>
          </a:p>
        </p:txBody>
      </p:sp>
      <p:pic>
        <p:nvPicPr>
          <p:cNvPr id="34" name="Grafik 33">
            <a:extLst>
              <a:ext uri="{FF2B5EF4-FFF2-40B4-BE49-F238E27FC236}">
                <a16:creationId xmlns:a16="http://schemas.microsoft.com/office/drawing/2014/main" id="{0CA6CC1D-86BF-221C-077C-5BCB871AD53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90325" y="5542161"/>
            <a:ext cx="1056652" cy="346320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E462E07A-F34D-5E08-DEEA-368AA2AF6B9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034252" y="4893227"/>
            <a:ext cx="346250" cy="304280"/>
          </a:xfrm>
          <a:prstGeom prst="rect">
            <a:avLst/>
          </a:prstGeom>
        </p:spPr>
      </p:pic>
      <p:cxnSp>
        <p:nvCxnSpPr>
          <p:cNvPr id="53" name="Verbinder: gekrümmt 52">
            <a:extLst>
              <a:ext uri="{FF2B5EF4-FFF2-40B4-BE49-F238E27FC236}">
                <a16:creationId xmlns:a16="http://schemas.microsoft.com/office/drawing/2014/main" id="{7649E568-323A-C401-CA30-370B8BE2BE77}"/>
              </a:ext>
            </a:extLst>
          </p:cNvPr>
          <p:cNvCxnSpPr>
            <a:cxnSpLocks/>
          </p:cNvCxnSpPr>
          <p:nvPr/>
        </p:nvCxnSpPr>
        <p:spPr>
          <a:xfrm flipV="1">
            <a:off x="8588529" y="476470"/>
            <a:ext cx="1431319" cy="807627"/>
          </a:xfrm>
          <a:prstGeom prst="curvedConnector3">
            <a:avLst>
              <a:gd name="adj1" fmla="val 556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Verbinder: gekrümmt 53">
            <a:extLst>
              <a:ext uri="{FF2B5EF4-FFF2-40B4-BE49-F238E27FC236}">
                <a16:creationId xmlns:a16="http://schemas.microsoft.com/office/drawing/2014/main" id="{27C4EB5D-5A2B-48DA-1A01-988F7744FEFB}"/>
              </a:ext>
            </a:extLst>
          </p:cNvPr>
          <p:cNvCxnSpPr>
            <a:cxnSpLocks/>
          </p:cNvCxnSpPr>
          <p:nvPr/>
        </p:nvCxnSpPr>
        <p:spPr>
          <a:xfrm rot="10800000">
            <a:off x="10019848" y="476472"/>
            <a:ext cx="1502298" cy="760188"/>
          </a:xfrm>
          <a:prstGeom prst="curvedConnector3">
            <a:avLst>
              <a:gd name="adj1" fmla="val 5179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Verbinder: gekrümmt 71">
            <a:extLst>
              <a:ext uri="{FF2B5EF4-FFF2-40B4-BE49-F238E27FC236}">
                <a16:creationId xmlns:a16="http://schemas.microsoft.com/office/drawing/2014/main" id="{495B834A-A44D-66D4-EA9E-DA77ADD1B5D7}"/>
              </a:ext>
            </a:extLst>
          </p:cNvPr>
          <p:cNvCxnSpPr>
            <a:cxnSpLocks/>
          </p:cNvCxnSpPr>
          <p:nvPr/>
        </p:nvCxnSpPr>
        <p:spPr>
          <a:xfrm flipV="1">
            <a:off x="6880383" y="412502"/>
            <a:ext cx="1431319" cy="807627"/>
          </a:xfrm>
          <a:prstGeom prst="curvedConnector3">
            <a:avLst>
              <a:gd name="adj1" fmla="val 556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Verbinder: gekrümmt 72">
            <a:extLst>
              <a:ext uri="{FF2B5EF4-FFF2-40B4-BE49-F238E27FC236}">
                <a16:creationId xmlns:a16="http://schemas.microsoft.com/office/drawing/2014/main" id="{E9C30A6D-071B-6D71-AC6E-F44F0325ED73}"/>
              </a:ext>
            </a:extLst>
          </p:cNvPr>
          <p:cNvCxnSpPr>
            <a:cxnSpLocks/>
          </p:cNvCxnSpPr>
          <p:nvPr/>
        </p:nvCxnSpPr>
        <p:spPr>
          <a:xfrm rot="10800000">
            <a:off x="8311702" y="412504"/>
            <a:ext cx="1502298" cy="760188"/>
          </a:xfrm>
          <a:prstGeom prst="curvedConnector3">
            <a:avLst>
              <a:gd name="adj1" fmla="val 5179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Grafik 32">
            <a:extLst>
              <a:ext uri="{FF2B5EF4-FFF2-40B4-BE49-F238E27FC236}">
                <a16:creationId xmlns:a16="http://schemas.microsoft.com/office/drawing/2014/main" id="{67A63513-9A38-773B-CBCE-D9D443716AC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11622" y="4006488"/>
            <a:ext cx="4494048" cy="528470"/>
          </a:xfrm>
          <a:prstGeom prst="rect">
            <a:avLst/>
          </a:prstGeom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5D5E90AE-EA24-798A-225A-31674B521AE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01730" y="4028798"/>
            <a:ext cx="4458744" cy="761752"/>
          </a:xfrm>
          <a:prstGeom prst="rect">
            <a:avLst/>
          </a:prstGeom>
        </p:spPr>
      </p:pic>
      <p:pic>
        <p:nvPicPr>
          <p:cNvPr id="35" name="Grafik 34">
            <a:extLst>
              <a:ext uri="{FF2B5EF4-FFF2-40B4-BE49-F238E27FC236}">
                <a16:creationId xmlns:a16="http://schemas.microsoft.com/office/drawing/2014/main" id="{56A2F4A8-95B3-5089-6A48-52E3505BCC78}"/>
              </a:ext>
            </a:extLst>
          </p:cNvPr>
          <p:cNvPicPr>
            <a:picLocks/>
          </p:cNvPicPr>
          <p:nvPr/>
        </p:nvPicPr>
        <p:blipFill rotWithShape="1">
          <a:blip r:embed="rId16"/>
          <a:srcRect l="-6" r="72127"/>
          <a:stretch/>
        </p:blipFill>
        <p:spPr>
          <a:xfrm>
            <a:off x="1159698" y="2905762"/>
            <a:ext cx="1944000" cy="582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39165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rafik 31">
            <a:extLst>
              <a:ext uri="{FF2B5EF4-FFF2-40B4-BE49-F238E27FC236}">
                <a16:creationId xmlns:a16="http://schemas.microsoft.com/office/drawing/2014/main" id="{F7B3BAB8-0B53-874E-19F3-22723ED01B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1986" y="4244465"/>
            <a:ext cx="1054740" cy="346594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5F9F579C-F23A-91E0-CE35-92276901CE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1236" y="3584537"/>
            <a:ext cx="506082" cy="36148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Heisenbergs Theorie des Ferromagnetismus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45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9216E1D-8A30-DB9F-C5D0-71C6AD3CEB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Heisenbergs Lösung</a:t>
            </a:r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/>
              <a:t>Ergebnis und Interpretation</a:t>
            </a:r>
          </a:p>
          <a:p>
            <a:pPr lvl="2"/>
            <a:endParaRPr lang="de-DE" dirty="0"/>
          </a:p>
          <a:p>
            <a:pPr lvl="3"/>
            <a:r>
              <a:rPr lang="de-DE" dirty="0" err="1"/>
              <a:t>tt</a:t>
            </a:r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Konstruktion eines „</a:t>
            </a:r>
            <a:r>
              <a:rPr lang="de-DE" u="sng" dirty="0">
                <a:uFill>
                  <a:solidFill>
                    <a:schemeClr val="accent1"/>
                  </a:solidFill>
                </a:uFill>
              </a:rPr>
              <a:t>effektiven </a:t>
            </a:r>
            <a:r>
              <a:rPr lang="de-DE" u="sng" dirty="0" err="1">
                <a:uFill>
                  <a:solidFill>
                    <a:schemeClr val="accent1"/>
                  </a:solidFill>
                </a:uFill>
              </a:rPr>
              <a:t>Hamiltonian</a:t>
            </a:r>
            <a:r>
              <a:rPr lang="de-DE" dirty="0"/>
              <a:t>“:</a:t>
            </a:r>
            <a:endParaRPr lang="de-DE" baseline="-25000" dirty="0"/>
          </a:p>
          <a:p>
            <a:pPr lvl="2"/>
            <a:endParaRPr lang="de-DE" dirty="0"/>
          </a:p>
          <a:p>
            <a:pPr lvl="2"/>
            <a:r>
              <a:rPr lang="de-DE" dirty="0"/>
              <a:t>                  4</a:t>
            </a:r>
          </a:p>
          <a:p>
            <a:pPr lvl="3"/>
            <a:endParaRPr lang="de-DE" dirty="0"/>
          </a:p>
          <a:p>
            <a:pPr lvl="3"/>
            <a:r>
              <a:rPr lang="de-DE" dirty="0"/>
              <a:t>Obacht mit dem  Vorzeichen und der 2</a:t>
            </a:r>
          </a:p>
          <a:p>
            <a:pPr lvl="3"/>
            <a:r>
              <a:rPr lang="de-DE" dirty="0"/>
              <a:t>Semiklassische Näherung</a:t>
            </a:r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 err="1"/>
              <a:t>Ttt</a:t>
            </a:r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t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endParaRPr lang="de-DE" dirty="0"/>
          </a:p>
        </p:txBody>
      </p:sp>
      <p:pic>
        <p:nvPicPr>
          <p:cNvPr id="39" name="Grafik 38">
            <a:extLst>
              <a:ext uri="{FF2B5EF4-FFF2-40B4-BE49-F238E27FC236}">
                <a16:creationId xmlns:a16="http://schemas.microsoft.com/office/drawing/2014/main" id="{5E4D37D2-4A34-F2AD-3259-4F004579CF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15860" y="2185135"/>
            <a:ext cx="500650" cy="479116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CA0DECDE-5335-A07D-7F39-3D32DDD09B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22585" y="828785"/>
            <a:ext cx="602274" cy="587090"/>
          </a:xfrm>
          <a:prstGeom prst="rect">
            <a:avLst/>
          </a:prstGeom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63CA4782-C7CD-3A0E-FC17-DE1A86C6BE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01986" y="578780"/>
            <a:ext cx="609716" cy="678046"/>
          </a:xfrm>
          <a:prstGeom prst="rect">
            <a:avLst/>
          </a:prstGeom>
        </p:spPr>
      </p:pic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677AB1B3-18DA-61BD-4BFF-4194353F7019}"/>
              </a:ext>
            </a:extLst>
          </p:cNvPr>
          <p:cNvCxnSpPr>
            <a:cxnSpLocks/>
          </p:cNvCxnSpPr>
          <p:nvPr/>
        </p:nvCxnSpPr>
        <p:spPr>
          <a:xfrm flipV="1">
            <a:off x="10124615" y="802959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75BC8AE5-926D-A792-09D0-1BCDC18F1063}"/>
              </a:ext>
            </a:extLst>
          </p:cNvPr>
          <p:cNvCxnSpPr>
            <a:cxnSpLocks/>
          </p:cNvCxnSpPr>
          <p:nvPr/>
        </p:nvCxnSpPr>
        <p:spPr>
          <a:xfrm flipV="1">
            <a:off x="8376076" y="694384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Ellipse 43">
            <a:extLst>
              <a:ext uri="{FF2B5EF4-FFF2-40B4-BE49-F238E27FC236}">
                <a16:creationId xmlns:a16="http://schemas.microsoft.com/office/drawing/2014/main" id="{66126197-DB30-1E07-382A-975FAD093C54}"/>
              </a:ext>
            </a:extLst>
          </p:cNvPr>
          <p:cNvSpPr/>
          <p:nvPr/>
        </p:nvSpPr>
        <p:spPr>
          <a:xfrm>
            <a:off x="9208237" y="1265838"/>
            <a:ext cx="360040" cy="3600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Ellipse 44">
            <a:extLst>
              <a:ext uri="{FF2B5EF4-FFF2-40B4-BE49-F238E27FC236}">
                <a16:creationId xmlns:a16="http://schemas.microsoft.com/office/drawing/2014/main" id="{F9B6F395-5780-ACCF-1658-F68482213B93}"/>
              </a:ext>
            </a:extLst>
          </p:cNvPr>
          <p:cNvSpPr/>
          <p:nvPr/>
        </p:nvSpPr>
        <p:spPr>
          <a:xfrm>
            <a:off x="8268064" y="905798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id="{BAF43514-5DC6-1A73-3640-4A1132B94493}"/>
              </a:ext>
            </a:extLst>
          </p:cNvPr>
          <p:cNvSpPr/>
          <p:nvPr/>
        </p:nvSpPr>
        <p:spPr>
          <a:xfrm>
            <a:off x="10016603" y="1013810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Geschweifte Klammer rechts 46">
            <a:extLst>
              <a:ext uri="{FF2B5EF4-FFF2-40B4-BE49-F238E27FC236}">
                <a16:creationId xmlns:a16="http://schemas.microsoft.com/office/drawing/2014/main" id="{56592ABA-E0A6-A8DF-AC61-3467BAA850AE}"/>
              </a:ext>
            </a:extLst>
          </p:cNvPr>
          <p:cNvSpPr/>
          <p:nvPr/>
        </p:nvSpPr>
        <p:spPr>
          <a:xfrm rot="5400000">
            <a:off x="9186169" y="941777"/>
            <a:ext cx="360033" cy="2196244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0625CC7A-B12E-8B59-780A-B03FEF8AC96C}"/>
              </a:ext>
            </a:extLst>
          </p:cNvPr>
          <p:cNvSpPr/>
          <p:nvPr/>
        </p:nvSpPr>
        <p:spPr>
          <a:xfrm>
            <a:off x="8925162" y="3045201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S</a:t>
            </a:r>
            <a:r>
              <a:rPr lang="de-DE" baseline="-25000" dirty="0" err="1"/>
              <a:t>z</a:t>
            </a:r>
            <a:endParaRPr lang="de-DE" baseline="-25000" dirty="0"/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CFB65834-6D36-7977-AEB1-F0809C99C936}"/>
              </a:ext>
            </a:extLst>
          </p:cNvPr>
          <p:cNvSpPr/>
          <p:nvPr/>
        </p:nvSpPr>
        <p:spPr>
          <a:xfrm>
            <a:off x="9955119" y="3045201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30000" dirty="0"/>
              <a:t>2</a:t>
            </a: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73EB1104-987D-7BA4-5E25-2406E8570952}"/>
              </a:ext>
            </a:extLst>
          </p:cNvPr>
          <p:cNvSpPr/>
          <p:nvPr/>
        </p:nvSpPr>
        <p:spPr>
          <a:xfrm>
            <a:off x="7670684" y="3477249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65C63F15-42B6-01FB-798B-924D46A05896}"/>
              </a:ext>
            </a:extLst>
          </p:cNvPr>
          <p:cNvSpPr/>
          <p:nvPr/>
        </p:nvSpPr>
        <p:spPr>
          <a:xfrm>
            <a:off x="10985077" y="3045201"/>
            <a:ext cx="715766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-25000" dirty="0"/>
              <a:t>1</a:t>
            </a:r>
            <a:r>
              <a:rPr lang="de-DE" dirty="0"/>
              <a:t>S</a:t>
            </a:r>
            <a:r>
              <a:rPr lang="de-DE" baseline="-25000" dirty="0"/>
              <a:t>2</a:t>
            </a: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2437B441-D52E-3564-8008-086D9FFF8607}"/>
              </a:ext>
            </a:extLst>
          </p:cNvPr>
          <p:cNvSpPr/>
          <p:nvPr/>
        </p:nvSpPr>
        <p:spPr>
          <a:xfrm>
            <a:off x="7670684" y="4125791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EF7B7931-4BE2-BF41-0187-55D4CF4901C1}"/>
              </a:ext>
            </a:extLst>
          </p:cNvPr>
          <p:cNvSpPr/>
          <p:nvPr/>
        </p:nvSpPr>
        <p:spPr>
          <a:xfrm>
            <a:off x="7670684" y="4771314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1D778AD2-8A61-BA3D-2ADB-0FD821F7CB9C}"/>
              </a:ext>
            </a:extLst>
          </p:cNvPr>
          <p:cNvSpPr/>
          <p:nvPr/>
        </p:nvSpPr>
        <p:spPr>
          <a:xfrm>
            <a:off x="7670684" y="5413818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Geschweifte Klammer rechts 13">
            <a:extLst>
              <a:ext uri="{FF2B5EF4-FFF2-40B4-BE49-F238E27FC236}">
                <a16:creationId xmlns:a16="http://schemas.microsoft.com/office/drawing/2014/main" id="{BE66882E-630E-A9A3-47DE-D6F051764635}"/>
              </a:ext>
            </a:extLst>
          </p:cNvPr>
          <p:cNvSpPr/>
          <p:nvPr/>
        </p:nvSpPr>
        <p:spPr>
          <a:xfrm rot="10800000">
            <a:off x="7270975" y="3472918"/>
            <a:ext cx="360033" cy="1870129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C3948F55-A7E2-81AE-CEE0-3ACF3FCF7487}"/>
              </a:ext>
            </a:extLst>
          </p:cNvPr>
          <p:cNvSpPr/>
          <p:nvPr/>
        </p:nvSpPr>
        <p:spPr>
          <a:xfrm>
            <a:off x="8925162" y="3477248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7237D91B-E790-C676-B666-85F24D6A891F}"/>
              </a:ext>
            </a:extLst>
          </p:cNvPr>
          <p:cNvSpPr/>
          <p:nvPr/>
        </p:nvSpPr>
        <p:spPr>
          <a:xfrm>
            <a:off x="8946818" y="4124899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3BC68D4C-136D-E800-97F6-562A2BCC423C}"/>
              </a:ext>
            </a:extLst>
          </p:cNvPr>
          <p:cNvSpPr/>
          <p:nvPr/>
        </p:nvSpPr>
        <p:spPr>
          <a:xfrm>
            <a:off x="8946818" y="477131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-1</a:t>
            </a:r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CB4AEF7B-E5F6-3D5D-4364-18AA4787B386}"/>
              </a:ext>
            </a:extLst>
          </p:cNvPr>
          <p:cNvSpPr/>
          <p:nvPr/>
        </p:nvSpPr>
        <p:spPr>
          <a:xfrm>
            <a:off x="8946818" y="5421531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F6DB8B92-D794-7C17-5442-466C54E34285}"/>
              </a:ext>
            </a:extLst>
          </p:cNvPr>
          <p:cNvSpPr/>
          <p:nvPr/>
        </p:nvSpPr>
        <p:spPr>
          <a:xfrm>
            <a:off x="9955281" y="3477248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8CFEB819-DE34-9454-C116-F5FFD9BE93AE}"/>
              </a:ext>
            </a:extLst>
          </p:cNvPr>
          <p:cNvSpPr/>
          <p:nvPr/>
        </p:nvSpPr>
        <p:spPr>
          <a:xfrm>
            <a:off x="9976937" y="4124899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EDF59BD1-D915-4353-502C-D924CDB1E25C}"/>
              </a:ext>
            </a:extLst>
          </p:cNvPr>
          <p:cNvSpPr/>
          <p:nvPr/>
        </p:nvSpPr>
        <p:spPr>
          <a:xfrm>
            <a:off x="9976937" y="477131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3F07FD84-6157-C19B-176D-B8DCD5663D49}"/>
              </a:ext>
            </a:extLst>
          </p:cNvPr>
          <p:cNvSpPr/>
          <p:nvPr/>
        </p:nvSpPr>
        <p:spPr>
          <a:xfrm>
            <a:off x="9976937" y="5421531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/>
              <p:nvPr/>
            </p:nvSpPr>
            <p:spPr>
              <a:xfrm>
                <a:off x="10985076" y="3477248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5076" y="3477248"/>
                <a:ext cx="715766" cy="576064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/>
              <p:nvPr/>
            </p:nvSpPr>
            <p:spPr>
              <a:xfrm>
                <a:off x="11006732" y="4124899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732" y="4124899"/>
                <a:ext cx="715766" cy="576064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/>
              <p:nvPr/>
            </p:nvSpPr>
            <p:spPr>
              <a:xfrm>
                <a:off x="11006732" y="4771314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732" y="4771314"/>
                <a:ext cx="715766" cy="576064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/>
              <p:nvPr/>
            </p:nvSpPr>
            <p:spPr>
              <a:xfrm>
                <a:off x="11006732" y="5421531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732" y="5421531"/>
                <a:ext cx="715766" cy="576064"/>
              </a:xfrm>
              <a:prstGeom prst="round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feld 26">
            <a:extLst>
              <a:ext uri="{FF2B5EF4-FFF2-40B4-BE49-F238E27FC236}">
                <a16:creationId xmlns:a16="http://schemas.microsoft.com/office/drawing/2014/main" id="{45C5924A-86CC-2878-7574-31C674771C56}"/>
              </a:ext>
            </a:extLst>
          </p:cNvPr>
          <p:cNvSpPr txBox="1"/>
          <p:nvPr/>
        </p:nvSpPr>
        <p:spPr>
          <a:xfrm>
            <a:off x="6519156" y="5369919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Singlett</a:t>
            </a:r>
            <a:endParaRPr lang="de-DE" sz="1600" dirty="0"/>
          </a:p>
          <a:p>
            <a:r>
              <a:rPr lang="de-DE" sz="1600" dirty="0"/>
              <a:t>(asym.)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9E8B90F1-3D2E-B448-D535-52263F1967BB}"/>
              </a:ext>
            </a:extLst>
          </p:cNvPr>
          <p:cNvSpPr txBox="1"/>
          <p:nvPr/>
        </p:nvSpPr>
        <p:spPr>
          <a:xfrm>
            <a:off x="6521480" y="4153987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Triplett</a:t>
            </a:r>
          </a:p>
          <a:p>
            <a:r>
              <a:rPr lang="de-DE" sz="1600" dirty="0"/>
              <a:t>(sym.)</a:t>
            </a:r>
          </a:p>
        </p:txBody>
      </p:sp>
      <p:pic>
        <p:nvPicPr>
          <p:cNvPr id="34" name="Grafik 33">
            <a:extLst>
              <a:ext uri="{FF2B5EF4-FFF2-40B4-BE49-F238E27FC236}">
                <a16:creationId xmlns:a16="http://schemas.microsoft.com/office/drawing/2014/main" id="{0CA6CC1D-86BF-221C-077C-5BCB871AD53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90325" y="5542161"/>
            <a:ext cx="1056652" cy="346320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E462E07A-F34D-5E08-DEEA-368AA2AF6B9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034252" y="4893227"/>
            <a:ext cx="346250" cy="304280"/>
          </a:xfrm>
          <a:prstGeom prst="rect">
            <a:avLst/>
          </a:prstGeom>
        </p:spPr>
      </p:pic>
      <p:pic>
        <p:nvPicPr>
          <p:cNvPr id="37" name="Grafik 36">
            <a:extLst>
              <a:ext uri="{FF2B5EF4-FFF2-40B4-BE49-F238E27FC236}">
                <a16:creationId xmlns:a16="http://schemas.microsoft.com/office/drawing/2014/main" id="{DCFFB1F8-19F6-2BB2-3E73-114E200B8C22}"/>
              </a:ext>
            </a:extLst>
          </p:cNvPr>
          <p:cNvPicPr>
            <a:picLocks/>
          </p:cNvPicPr>
          <p:nvPr/>
        </p:nvPicPr>
        <p:blipFill rotWithShape="1">
          <a:blip r:embed="rId14"/>
          <a:srcRect l="-6" r="72127"/>
          <a:stretch/>
        </p:blipFill>
        <p:spPr>
          <a:xfrm>
            <a:off x="1159698" y="2905762"/>
            <a:ext cx="1944000" cy="582966"/>
          </a:xfrm>
          <a:prstGeom prst="rect">
            <a:avLst/>
          </a:prstGeom>
        </p:spPr>
      </p:pic>
      <p:cxnSp>
        <p:nvCxnSpPr>
          <p:cNvPr id="53" name="Verbinder: gekrümmt 52">
            <a:extLst>
              <a:ext uri="{FF2B5EF4-FFF2-40B4-BE49-F238E27FC236}">
                <a16:creationId xmlns:a16="http://schemas.microsoft.com/office/drawing/2014/main" id="{7649E568-323A-C401-CA30-370B8BE2BE77}"/>
              </a:ext>
            </a:extLst>
          </p:cNvPr>
          <p:cNvCxnSpPr>
            <a:cxnSpLocks/>
          </p:cNvCxnSpPr>
          <p:nvPr/>
        </p:nvCxnSpPr>
        <p:spPr>
          <a:xfrm flipV="1">
            <a:off x="8588529" y="476470"/>
            <a:ext cx="1431319" cy="807627"/>
          </a:xfrm>
          <a:prstGeom prst="curvedConnector3">
            <a:avLst>
              <a:gd name="adj1" fmla="val 556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Verbinder: gekrümmt 53">
            <a:extLst>
              <a:ext uri="{FF2B5EF4-FFF2-40B4-BE49-F238E27FC236}">
                <a16:creationId xmlns:a16="http://schemas.microsoft.com/office/drawing/2014/main" id="{27C4EB5D-5A2B-48DA-1A01-988F7744FEFB}"/>
              </a:ext>
            </a:extLst>
          </p:cNvPr>
          <p:cNvCxnSpPr>
            <a:cxnSpLocks/>
          </p:cNvCxnSpPr>
          <p:nvPr/>
        </p:nvCxnSpPr>
        <p:spPr>
          <a:xfrm rot="10800000">
            <a:off x="10019848" y="476472"/>
            <a:ext cx="1502298" cy="760188"/>
          </a:xfrm>
          <a:prstGeom prst="curvedConnector3">
            <a:avLst>
              <a:gd name="adj1" fmla="val 5179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Verbinder: gekrümmt 71">
            <a:extLst>
              <a:ext uri="{FF2B5EF4-FFF2-40B4-BE49-F238E27FC236}">
                <a16:creationId xmlns:a16="http://schemas.microsoft.com/office/drawing/2014/main" id="{495B834A-A44D-66D4-EA9E-DA77ADD1B5D7}"/>
              </a:ext>
            </a:extLst>
          </p:cNvPr>
          <p:cNvCxnSpPr>
            <a:cxnSpLocks/>
          </p:cNvCxnSpPr>
          <p:nvPr/>
        </p:nvCxnSpPr>
        <p:spPr>
          <a:xfrm flipV="1">
            <a:off x="6880383" y="412502"/>
            <a:ext cx="1431319" cy="807627"/>
          </a:xfrm>
          <a:prstGeom prst="curvedConnector3">
            <a:avLst>
              <a:gd name="adj1" fmla="val 556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Verbinder: gekrümmt 72">
            <a:extLst>
              <a:ext uri="{FF2B5EF4-FFF2-40B4-BE49-F238E27FC236}">
                <a16:creationId xmlns:a16="http://schemas.microsoft.com/office/drawing/2014/main" id="{E9C30A6D-071B-6D71-AC6E-F44F0325ED73}"/>
              </a:ext>
            </a:extLst>
          </p:cNvPr>
          <p:cNvCxnSpPr>
            <a:cxnSpLocks/>
          </p:cNvCxnSpPr>
          <p:nvPr/>
        </p:nvCxnSpPr>
        <p:spPr>
          <a:xfrm rot="10800000">
            <a:off x="8311702" y="412504"/>
            <a:ext cx="1502298" cy="760188"/>
          </a:xfrm>
          <a:prstGeom prst="curvedConnector3">
            <a:avLst>
              <a:gd name="adj1" fmla="val 5179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Grafik 34">
            <a:extLst>
              <a:ext uri="{FF2B5EF4-FFF2-40B4-BE49-F238E27FC236}">
                <a16:creationId xmlns:a16="http://schemas.microsoft.com/office/drawing/2014/main" id="{66B4EE03-2B35-4E32-B2F0-2FC9569726F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54423" y="4077554"/>
            <a:ext cx="3458144" cy="494894"/>
          </a:xfrm>
          <a:prstGeom prst="rect">
            <a:avLst/>
          </a:prstGeom>
          <a:ln w="25400">
            <a:gradFill>
              <a:gsLst>
                <a:gs pos="0">
                  <a:schemeClr val="accent1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pic>
        <p:nvPicPr>
          <p:cNvPr id="48" name="Grafik 47">
            <a:extLst>
              <a:ext uri="{FF2B5EF4-FFF2-40B4-BE49-F238E27FC236}">
                <a16:creationId xmlns:a16="http://schemas.microsoft.com/office/drawing/2014/main" id="{3601D63B-E1BE-56D6-7CD9-46E0CF6ED09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87534" y="5457811"/>
            <a:ext cx="5029618" cy="746204"/>
          </a:xfrm>
          <a:prstGeom prst="rect">
            <a:avLst/>
          </a:prstGeom>
        </p:spPr>
      </p:pic>
      <p:sp>
        <p:nvSpPr>
          <p:cNvPr id="29" name="Rechteck 28">
            <a:extLst>
              <a:ext uri="{FF2B5EF4-FFF2-40B4-BE49-F238E27FC236}">
                <a16:creationId xmlns:a16="http://schemas.microsoft.com/office/drawing/2014/main" id="{206D37AA-AA73-57A8-061E-89D02E5EC71B}"/>
              </a:ext>
            </a:extLst>
          </p:cNvPr>
          <p:cNvSpPr/>
          <p:nvPr/>
        </p:nvSpPr>
        <p:spPr>
          <a:xfrm>
            <a:off x="2944095" y="5416740"/>
            <a:ext cx="2952328" cy="8000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6251407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rafik 31">
            <a:extLst>
              <a:ext uri="{FF2B5EF4-FFF2-40B4-BE49-F238E27FC236}">
                <a16:creationId xmlns:a16="http://schemas.microsoft.com/office/drawing/2014/main" id="{F7B3BAB8-0B53-874E-19F3-22723ED01B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57800" y="4196217"/>
            <a:ext cx="1054740" cy="346594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5F9F579C-F23A-91E0-CE35-92276901CE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57050" y="3536289"/>
            <a:ext cx="506082" cy="36148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Heisenbergs Theorie des Ferromagnetismus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46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9216E1D-8A30-DB9F-C5D0-71C6AD3CEB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Heisenbergs Erweiterung</a:t>
            </a:r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/>
              <a:t>Er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„Beweis durch Simulation“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endParaRPr lang="de-DE" dirty="0"/>
          </a:p>
        </p:txBody>
      </p:sp>
      <p:pic>
        <p:nvPicPr>
          <p:cNvPr id="39" name="Grafik 38">
            <a:extLst>
              <a:ext uri="{FF2B5EF4-FFF2-40B4-BE49-F238E27FC236}">
                <a16:creationId xmlns:a16="http://schemas.microsoft.com/office/drawing/2014/main" id="{5E4D37D2-4A34-F2AD-3259-4F004579CF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26026" y="1803730"/>
            <a:ext cx="500650" cy="479116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CA0DECDE-5335-A07D-7F39-3D32DDD09B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932751" y="447380"/>
            <a:ext cx="602274" cy="587090"/>
          </a:xfrm>
          <a:prstGeom prst="rect">
            <a:avLst/>
          </a:prstGeom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63CA4782-C7CD-3A0E-FC17-DE1A86C6BE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312152" y="197375"/>
            <a:ext cx="609716" cy="678046"/>
          </a:xfrm>
          <a:prstGeom prst="rect">
            <a:avLst/>
          </a:prstGeom>
        </p:spPr>
      </p:pic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677AB1B3-18DA-61BD-4BFF-4194353F7019}"/>
              </a:ext>
            </a:extLst>
          </p:cNvPr>
          <p:cNvCxnSpPr>
            <a:cxnSpLocks/>
          </p:cNvCxnSpPr>
          <p:nvPr/>
        </p:nvCxnSpPr>
        <p:spPr>
          <a:xfrm flipV="1">
            <a:off x="15734781" y="421554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75BC8AE5-926D-A792-09D0-1BCDC18F1063}"/>
              </a:ext>
            </a:extLst>
          </p:cNvPr>
          <p:cNvCxnSpPr>
            <a:cxnSpLocks/>
          </p:cNvCxnSpPr>
          <p:nvPr/>
        </p:nvCxnSpPr>
        <p:spPr>
          <a:xfrm flipV="1">
            <a:off x="13986242" y="312979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Ellipse 43">
            <a:extLst>
              <a:ext uri="{FF2B5EF4-FFF2-40B4-BE49-F238E27FC236}">
                <a16:creationId xmlns:a16="http://schemas.microsoft.com/office/drawing/2014/main" id="{66126197-DB30-1E07-382A-975FAD093C54}"/>
              </a:ext>
            </a:extLst>
          </p:cNvPr>
          <p:cNvSpPr/>
          <p:nvPr/>
        </p:nvSpPr>
        <p:spPr>
          <a:xfrm>
            <a:off x="14818403" y="884433"/>
            <a:ext cx="360040" cy="3600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Ellipse 44">
            <a:extLst>
              <a:ext uri="{FF2B5EF4-FFF2-40B4-BE49-F238E27FC236}">
                <a16:creationId xmlns:a16="http://schemas.microsoft.com/office/drawing/2014/main" id="{F9B6F395-5780-ACCF-1658-F68482213B93}"/>
              </a:ext>
            </a:extLst>
          </p:cNvPr>
          <p:cNvSpPr/>
          <p:nvPr/>
        </p:nvSpPr>
        <p:spPr>
          <a:xfrm>
            <a:off x="13878230" y="524393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id="{BAF43514-5DC6-1A73-3640-4A1132B94493}"/>
              </a:ext>
            </a:extLst>
          </p:cNvPr>
          <p:cNvSpPr/>
          <p:nvPr/>
        </p:nvSpPr>
        <p:spPr>
          <a:xfrm>
            <a:off x="15626769" y="632405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Geschweifte Klammer rechts 46">
            <a:extLst>
              <a:ext uri="{FF2B5EF4-FFF2-40B4-BE49-F238E27FC236}">
                <a16:creationId xmlns:a16="http://schemas.microsoft.com/office/drawing/2014/main" id="{56592ABA-E0A6-A8DF-AC61-3467BAA850AE}"/>
              </a:ext>
            </a:extLst>
          </p:cNvPr>
          <p:cNvSpPr/>
          <p:nvPr/>
        </p:nvSpPr>
        <p:spPr>
          <a:xfrm rot="5400000">
            <a:off x="14796335" y="560372"/>
            <a:ext cx="360033" cy="2196244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0625CC7A-B12E-8B59-780A-B03FEF8AC96C}"/>
              </a:ext>
            </a:extLst>
          </p:cNvPr>
          <p:cNvSpPr/>
          <p:nvPr/>
        </p:nvSpPr>
        <p:spPr>
          <a:xfrm>
            <a:off x="14880976" y="2996953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S</a:t>
            </a:r>
            <a:r>
              <a:rPr lang="de-DE" baseline="-25000" dirty="0" err="1"/>
              <a:t>z</a:t>
            </a:r>
            <a:endParaRPr lang="de-DE" baseline="-25000" dirty="0"/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CFB65834-6D36-7977-AEB1-F0809C99C936}"/>
              </a:ext>
            </a:extLst>
          </p:cNvPr>
          <p:cNvSpPr/>
          <p:nvPr/>
        </p:nvSpPr>
        <p:spPr>
          <a:xfrm>
            <a:off x="15910933" y="2996953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30000" dirty="0"/>
              <a:t>2</a:t>
            </a: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73EB1104-987D-7BA4-5E25-2406E8570952}"/>
              </a:ext>
            </a:extLst>
          </p:cNvPr>
          <p:cNvSpPr/>
          <p:nvPr/>
        </p:nvSpPr>
        <p:spPr>
          <a:xfrm>
            <a:off x="13626498" y="3429001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65C63F15-42B6-01FB-798B-924D46A05896}"/>
              </a:ext>
            </a:extLst>
          </p:cNvPr>
          <p:cNvSpPr/>
          <p:nvPr/>
        </p:nvSpPr>
        <p:spPr>
          <a:xfrm>
            <a:off x="16940891" y="2996953"/>
            <a:ext cx="715766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-25000" dirty="0"/>
              <a:t>1</a:t>
            </a:r>
            <a:r>
              <a:rPr lang="de-DE" dirty="0"/>
              <a:t>S</a:t>
            </a:r>
            <a:r>
              <a:rPr lang="de-DE" baseline="-25000" dirty="0"/>
              <a:t>2</a:t>
            </a: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2437B441-D52E-3564-8008-086D9FFF8607}"/>
              </a:ext>
            </a:extLst>
          </p:cNvPr>
          <p:cNvSpPr/>
          <p:nvPr/>
        </p:nvSpPr>
        <p:spPr>
          <a:xfrm>
            <a:off x="13626498" y="4077543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EF7B7931-4BE2-BF41-0187-55D4CF4901C1}"/>
              </a:ext>
            </a:extLst>
          </p:cNvPr>
          <p:cNvSpPr/>
          <p:nvPr/>
        </p:nvSpPr>
        <p:spPr>
          <a:xfrm>
            <a:off x="13626498" y="4723066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1D778AD2-8A61-BA3D-2ADB-0FD821F7CB9C}"/>
              </a:ext>
            </a:extLst>
          </p:cNvPr>
          <p:cNvSpPr/>
          <p:nvPr/>
        </p:nvSpPr>
        <p:spPr>
          <a:xfrm>
            <a:off x="13626498" y="5365570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Geschweifte Klammer rechts 13">
            <a:extLst>
              <a:ext uri="{FF2B5EF4-FFF2-40B4-BE49-F238E27FC236}">
                <a16:creationId xmlns:a16="http://schemas.microsoft.com/office/drawing/2014/main" id="{BE66882E-630E-A9A3-47DE-D6F051764635}"/>
              </a:ext>
            </a:extLst>
          </p:cNvPr>
          <p:cNvSpPr/>
          <p:nvPr/>
        </p:nvSpPr>
        <p:spPr>
          <a:xfrm rot="10800000">
            <a:off x="13226789" y="3424670"/>
            <a:ext cx="360033" cy="1870129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C3948F55-A7E2-81AE-CEE0-3ACF3FCF7487}"/>
              </a:ext>
            </a:extLst>
          </p:cNvPr>
          <p:cNvSpPr/>
          <p:nvPr/>
        </p:nvSpPr>
        <p:spPr>
          <a:xfrm>
            <a:off x="14880976" y="3429000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7237D91B-E790-C676-B666-85F24D6A891F}"/>
              </a:ext>
            </a:extLst>
          </p:cNvPr>
          <p:cNvSpPr/>
          <p:nvPr/>
        </p:nvSpPr>
        <p:spPr>
          <a:xfrm>
            <a:off x="14902632" y="4076651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3BC68D4C-136D-E800-97F6-562A2BCC423C}"/>
              </a:ext>
            </a:extLst>
          </p:cNvPr>
          <p:cNvSpPr/>
          <p:nvPr/>
        </p:nvSpPr>
        <p:spPr>
          <a:xfrm>
            <a:off x="14902632" y="4723066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-1</a:t>
            </a:r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CB4AEF7B-E5F6-3D5D-4364-18AA4787B386}"/>
              </a:ext>
            </a:extLst>
          </p:cNvPr>
          <p:cNvSpPr/>
          <p:nvPr/>
        </p:nvSpPr>
        <p:spPr>
          <a:xfrm>
            <a:off x="14902632" y="5373283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F6DB8B92-D794-7C17-5442-466C54E34285}"/>
              </a:ext>
            </a:extLst>
          </p:cNvPr>
          <p:cNvSpPr/>
          <p:nvPr/>
        </p:nvSpPr>
        <p:spPr>
          <a:xfrm>
            <a:off x="15911095" y="3429000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8CFEB819-DE34-9454-C116-F5FFD9BE93AE}"/>
              </a:ext>
            </a:extLst>
          </p:cNvPr>
          <p:cNvSpPr/>
          <p:nvPr/>
        </p:nvSpPr>
        <p:spPr>
          <a:xfrm>
            <a:off x="15932751" y="4076651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EDF59BD1-D915-4353-502C-D924CDB1E25C}"/>
              </a:ext>
            </a:extLst>
          </p:cNvPr>
          <p:cNvSpPr/>
          <p:nvPr/>
        </p:nvSpPr>
        <p:spPr>
          <a:xfrm>
            <a:off x="15932751" y="4723066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3F07FD84-6157-C19B-176D-B8DCD5663D49}"/>
              </a:ext>
            </a:extLst>
          </p:cNvPr>
          <p:cNvSpPr/>
          <p:nvPr/>
        </p:nvSpPr>
        <p:spPr>
          <a:xfrm>
            <a:off x="15932751" y="5373283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/>
              <p:nvPr/>
            </p:nvSpPr>
            <p:spPr>
              <a:xfrm>
                <a:off x="16940890" y="3429000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40890" y="3429000"/>
                <a:ext cx="715766" cy="576064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/>
              <p:nvPr/>
            </p:nvSpPr>
            <p:spPr>
              <a:xfrm>
                <a:off x="16962546" y="4076651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62546" y="4076651"/>
                <a:ext cx="715766" cy="576064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/>
              <p:nvPr/>
            </p:nvSpPr>
            <p:spPr>
              <a:xfrm>
                <a:off x="16962546" y="4723066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62546" y="4723066"/>
                <a:ext cx="715766" cy="576064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/>
              <p:nvPr/>
            </p:nvSpPr>
            <p:spPr>
              <a:xfrm>
                <a:off x="16962546" y="5373283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62546" y="5373283"/>
                <a:ext cx="715766" cy="576064"/>
              </a:xfrm>
              <a:prstGeom prst="round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feld 26">
            <a:extLst>
              <a:ext uri="{FF2B5EF4-FFF2-40B4-BE49-F238E27FC236}">
                <a16:creationId xmlns:a16="http://schemas.microsoft.com/office/drawing/2014/main" id="{45C5924A-86CC-2878-7574-31C674771C56}"/>
              </a:ext>
            </a:extLst>
          </p:cNvPr>
          <p:cNvSpPr txBox="1"/>
          <p:nvPr/>
        </p:nvSpPr>
        <p:spPr>
          <a:xfrm>
            <a:off x="12474970" y="5321671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Singlett</a:t>
            </a:r>
            <a:endParaRPr lang="de-DE" sz="1600" dirty="0"/>
          </a:p>
          <a:p>
            <a:r>
              <a:rPr lang="de-DE" sz="1600" dirty="0"/>
              <a:t>(asym.)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9E8B90F1-3D2E-B448-D535-52263F1967BB}"/>
              </a:ext>
            </a:extLst>
          </p:cNvPr>
          <p:cNvSpPr txBox="1"/>
          <p:nvPr/>
        </p:nvSpPr>
        <p:spPr>
          <a:xfrm>
            <a:off x="12477294" y="4105739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Triplett</a:t>
            </a:r>
          </a:p>
          <a:p>
            <a:r>
              <a:rPr lang="de-DE" sz="1600" dirty="0"/>
              <a:t>(sym.)</a:t>
            </a:r>
          </a:p>
        </p:txBody>
      </p:sp>
      <p:pic>
        <p:nvPicPr>
          <p:cNvPr id="34" name="Grafik 33">
            <a:extLst>
              <a:ext uri="{FF2B5EF4-FFF2-40B4-BE49-F238E27FC236}">
                <a16:creationId xmlns:a16="http://schemas.microsoft.com/office/drawing/2014/main" id="{0CA6CC1D-86BF-221C-077C-5BCB871AD53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646139" y="5493913"/>
            <a:ext cx="1056652" cy="346320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E462E07A-F34D-5E08-DEEA-368AA2AF6B9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990066" y="4844979"/>
            <a:ext cx="346250" cy="304280"/>
          </a:xfrm>
          <a:prstGeom prst="rect">
            <a:avLst/>
          </a:prstGeom>
        </p:spPr>
      </p:pic>
      <p:cxnSp>
        <p:nvCxnSpPr>
          <p:cNvPr id="53" name="Verbinder: gekrümmt 52">
            <a:extLst>
              <a:ext uri="{FF2B5EF4-FFF2-40B4-BE49-F238E27FC236}">
                <a16:creationId xmlns:a16="http://schemas.microsoft.com/office/drawing/2014/main" id="{7649E568-323A-C401-CA30-370B8BE2BE77}"/>
              </a:ext>
            </a:extLst>
          </p:cNvPr>
          <p:cNvCxnSpPr>
            <a:cxnSpLocks/>
          </p:cNvCxnSpPr>
          <p:nvPr/>
        </p:nvCxnSpPr>
        <p:spPr>
          <a:xfrm flipV="1">
            <a:off x="14198695" y="95065"/>
            <a:ext cx="1431319" cy="807627"/>
          </a:xfrm>
          <a:prstGeom prst="curvedConnector3">
            <a:avLst>
              <a:gd name="adj1" fmla="val 556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Verbinder: gekrümmt 53">
            <a:extLst>
              <a:ext uri="{FF2B5EF4-FFF2-40B4-BE49-F238E27FC236}">
                <a16:creationId xmlns:a16="http://schemas.microsoft.com/office/drawing/2014/main" id="{27C4EB5D-5A2B-48DA-1A01-988F7744FEFB}"/>
              </a:ext>
            </a:extLst>
          </p:cNvPr>
          <p:cNvCxnSpPr>
            <a:cxnSpLocks/>
          </p:cNvCxnSpPr>
          <p:nvPr/>
        </p:nvCxnSpPr>
        <p:spPr>
          <a:xfrm rot="10800000">
            <a:off x="15630014" y="95067"/>
            <a:ext cx="1502298" cy="760188"/>
          </a:xfrm>
          <a:prstGeom prst="curvedConnector3">
            <a:avLst>
              <a:gd name="adj1" fmla="val 5179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Verbinder: gekrümmt 71">
            <a:extLst>
              <a:ext uri="{FF2B5EF4-FFF2-40B4-BE49-F238E27FC236}">
                <a16:creationId xmlns:a16="http://schemas.microsoft.com/office/drawing/2014/main" id="{495B834A-A44D-66D4-EA9E-DA77ADD1B5D7}"/>
              </a:ext>
            </a:extLst>
          </p:cNvPr>
          <p:cNvCxnSpPr>
            <a:cxnSpLocks/>
          </p:cNvCxnSpPr>
          <p:nvPr/>
        </p:nvCxnSpPr>
        <p:spPr>
          <a:xfrm flipV="1">
            <a:off x="12490549" y="31097"/>
            <a:ext cx="1431319" cy="807627"/>
          </a:xfrm>
          <a:prstGeom prst="curvedConnector3">
            <a:avLst>
              <a:gd name="adj1" fmla="val 556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Verbinder: gekrümmt 72">
            <a:extLst>
              <a:ext uri="{FF2B5EF4-FFF2-40B4-BE49-F238E27FC236}">
                <a16:creationId xmlns:a16="http://schemas.microsoft.com/office/drawing/2014/main" id="{E9C30A6D-071B-6D71-AC6E-F44F0325ED73}"/>
              </a:ext>
            </a:extLst>
          </p:cNvPr>
          <p:cNvCxnSpPr>
            <a:cxnSpLocks/>
          </p:cNvCxnSpPr>
          <p:nvPr/>
        </p:nvCxnSpPr>
        <p:spPr>
          <a:xfrm rot="10800000">
            <a:off x="13921868" y="31099"/>
            <a:ext cx="1502298" cy="760188"/>
          </a:xfrm>
          <a:prstGeom prst="curvedConnector3">
            <a:avLst>
              <a:gd name="adj1" fmla="val 5179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Inhaltsplatzhalter 3">
            <a:extLst>
              <a:ext uri="{FF2B5EF4-FFF2-40B4-BE49-F238E27FC236}">
                <a16:creationId xmlns:a16="http://schemas.microsoft.com/office/drawing/2014/main" id="{211EEF10-0D16-C50E-76E6-39D6F01704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1251" y="1989139"/>
            <a:ext cx="5568949" cy="4103687"/>
          </a:xfrm>
        </p:spPr>
        <p:txBody>
          <a:bodyPr/>
          <a:lstStyle/>
          <a:p>
            <a:r>
              <a:rPr lang="de-DE" dirty="0"/>
              <a:t>Erfolge</a:t>
            </a:r>
          </a:p>
          <a:p>
            <a:endParaRPr lang="de-DE" dirty="0"/>
          </a:p>
          <a:p>
            <a:pPr lvl="2"/>
            <a:r>
              <a:rPr lang="de-DE" dirty="0"/>
              <a:t>Luis </a:t>
            </a:r>
            <a:r>
              <a:rPr lang="de-DE" dirty="0" err="1"/>
              <a:t>Neél</a:t>
            </a:r>
            <a:r>
              <a:rPr lang="de-DE" dirty="0"/>
              <a:t> verwendete das Heisenberg Modell zur Entdeckung/Beschreibung von </a:t>
            </a:r>
            <a:r>
              <a:rPr lang="de-DE" dirty="0" err="1"/>
              <a:t>Antiferro-und</a:t>
            </a:r>
            <a:r>
              <a:rPr lang="de-DE" dirty="0"/>
              <a:t> </a:t>
            </a:r>
            <a:r>
              <a:rPr lang="de-DE" dirty="0" err="1"/>
              <a:t>Ferrimagnetismus</a:t>
            </a:r>
            <a:r>
              <a:rPr lang="de-DE" dirty="0"/>
              <a:t>.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Simulationen/Berechnungen von </a:t>
            </a:r>
            <a:r>
              <a:rPr lang="de-DE" dirty="0" err="1"/>
              <a:t>Magnonen</a:t>
            </a:r>
            <a:r>
              <a:rPr lang="de-DE" dirty="0"/>
              <a:t>/Dispersionen</a:t>
            </a:r>
          </a:p>
          <a:p>
            <a:pPr lvl="3"/>
            <a:r>
              <a:rPr lang="de-DE" dirty="0"/>
              <a:t>Aktuelle Forschung zu (gequetschten) </a:t>
            </a:r>
            <a:r>
              <a:rPr lang="de-DE" dirty="0" err="1"/>
              <a:t>Magnonen</a:t>
            </a:r>
            <a:endParaRPr lang="de-DE" dirty="0"/>
          </a:p>
          <a:p>
            <a:pPr lvl="3"/>
            <a:r>
              <a:rPr lang="de-DE" dirty="0"/>
              <a:t>Forschungsgebiet der Spintronik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Nicht nur direkte Wechselwirkung</a:t>
            </a:r>
          </a:p>
          <a:p>
            <a:pPr lvl="2"/>
            <a:endParaRPr lang="de-DE" dirty="0"/>
          </a:p>
          <a:p>
            <a:pPr lvl="3"/>
            <a:endParaRPr lang="de-DE" dirty="0"/>
          </a:p>
          <a:p>
            <a:pPr lvl="3"/>
            <a:endParaRPr lang="de-DE" dirty="0"/>
          </a:p>
        </p:txBody>
      </p:sp>
      <p:pic>
        <p:nvPicPr>
          <p:cNvPr id="35" name="Grafik 34">
            <a:extLst>
              <a:ext uri="{FF2B5EF4-FFF2-40B4-BE49-F238E27FC236}">
                <a16:creationId xmlns:a16="http://schemas.microsoft.com/office/drawing/2014/main" id="{64D40634-932C-11B1-1C4A-3F2AB186799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706594" y="3395379"/>
            <a:ext cx="3886742" cy="609685"/>
          </a:xfrm>
          <a:prstGeom prst="rect">
            <a:avLst/>
          </a:prstGeom>
        </p:spPr>
      </p:pic>
      <p:pic>
        <p:nvPicPr>
          <p:cNvPr id="38" name="Grafik 37">
            <a:extLst>
              <a:ext uri="{FF2B5EF4-FFF2-40B4-BE49-F238E27FC236}">
                <a16:creationId xmlns:a16="http://schemas.microsoft.com/office/drawing/2014/main" id="{313E4110-F47A-6B03-A459-EB18015396C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71484" y="2407511"/>
            <a:ext cx="4088130" cy="765568"/>
          </a:xfrm>
          <a:prstGeom prst="rect">
            <a:avLst/>
          </a:prstGeom>
          <a:ln w="38100">
            <a:gradFill>
              <a:gsLst>
                <a:gs pos="0">
                  <a:schemeClr val="accent1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sp>
        <p:nvSpPr>
          <p:cNvPr id="31" name="Textfeld 30">
            <a:extLst>
              <a:ext uri="{FF2B5EF4-FFF2-40B4-BE49-F238E27FC236}">
                <a16:creationId xmlns:a16="http://schemas.microsoft.com/office/drawing/2014/main" id="{77B7C147-F133-690E-C0C6-AA4CD5151EF9}"/>
              </a:ext>
            </a:extLst>
          </p:cNvPr>
          <p:cNvSpPr txBox="1"/>
          <p:nvPr/>
        </p:nvSpPr>
        <p:spPr>
          <a:xfrm>
            <a:off x="2441619" y="3226094"/>
            <a:ext cx="27045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W.Heisenberg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000" dirty="0" err="1">
                <a:solidFill>
                  <a:schemeClr val="accent1">
                    <a:lumMod val="75000"/>
                  </a:schemeClr>
                </a:solidFill>
              </a:rPr>
              <a:t>Z.Physik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49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619-636, (1928)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B82B4907-9A06-E5B9-1748-6BD411060375}"/>
              </a:ext>
            </a:extLst>
          </p:cNvPr>
          <p:cNvSpPr txBox="1"/>
          <p:nvPr/>
        </p:nvSpPr>
        <p:spPr>
          <a:xfrm>
            <a:off x="9373693" y="3953540"/>
            <a:ext cx="251863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L. </a:t>
            </a:r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Néel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An. de phys.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137-198 (1948)</a:t>
            </a:r>
          </a:p>
        </p:txBody>
      </p:sp>
    </p:spTree>
    <p:extLst>
      <p:ext uri="{BB962C8B-B14F-4D97-AF65-F5344CB8AC3E}">
        <p14:creationId xmlns:p14="http://schemas.microsoft.com/office/powerpoint/2010/main" val="153469332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Weitere Arten von magnetischer Ordnung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47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9216E1D-8A30-DB9F-C5D0-71C6AD3CEB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2"/>
            <a:r>
              <a:rPr lang="de-DE" dirty="0" err="1"/>
              <a:t>Ferrimagnete</a:t>
            </a:r>
            <a:r>
              <a:rPr lang="de-DE" dirty="0"/>
              <a:t> (1930er)</a:t>
            </a:r>
          </a:p>
          <a:p>
            <a:pPr lvl="3"/>
            <a:r>
              <a:rPr lang="de-DE" dirty="0" err="1"/>
              <a:t>Antiferromagnete</a:t>
            </a:r>
            <a:r>
              <a:rPr lang="de-DE" dirty="0"/>
              <a:t> mit unterschiedlicher Magnetisierung für verschiedene Untergitter</a:t>
            </a:r>
          </a:p>
          <a:p>
            <a:pPr marL="450000" lvl="3" indent="0">
              <a:buNone/>
            </a:pPr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pPr lvl="2"/>
            <a:r>
              <a:rPr lang="de-DE" dirty="0" err="1"/>
              <a:t>Helimagnetismus</a:t>
            </a:r>
            <a:r>
              <a:rPr lang="de-DE" dirty="0"/>
              <a:t> (1959)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Spin Glässer(1973)</a:t>
            </a:r>
          </a:p>
          <a:p>
            <a:pPr lvl="3"/>
            <a:r>
              <a:rPr lang="de-DE" dirty="0"/>
              <a:t>Zufälliges aber kooperatives Einfrieren von Spins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Frustrierter Magnetismus (1950-77)</a:t>
            </a:r>
          </a:p>
          <a:p>
            <a:pPr lvl="3"/>
            <a:r>
              <a:rPr lang="de-DE" dirty="0"/>
              <a:t>Kollinear und Nicht-kollinear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161DE4B-0612-DC75-FED4-927489CAF7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70969" y="1124240"/>
            <a:ext cx="4495800" cy="1370087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C9C7A4C3-A2F4-BCDB-758E-1CE0F880830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" b="4548"/>
          <a:stretch/>
        </p:blipFill>
        <p:spPr>
          <a:xfrm>
            <a:off x="3730576" y="2879325"/>
            <a:ext cx="1410558" cy="792000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4B2A48C0-D769-608C-418B-E9E8BF2CD1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71881" y="2867630"/>
            <a:ext cx="1697542" cy="829740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97B0C58F-7280-916A-3B88-ED5C1B9D2292}"/>
              </a:ext>
            </a:extLst>
          </p:cNvPr>
          <p:cNvSpPr txBox="1"/>
          <p:nvPr/>
        </p:nvSpPr>
        <p:spPr>
          <a:xfrm>
            <a:off x="7069423" y="3439485"/>
            <a:ext cx="22445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N.Jiang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Nature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11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,1601 (2020)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CBBB0432-D7B7-93CC-9445-171B21F07F2D}"/>
              </a:ext>
            </a:extLst>
          </p:cNvPr>
          <p:cNvSpPr txBox="1"/>
          <p:nvPr/>
        </p:nvSpPr>
        <p:spPr>
          <a:xfrm>
            <a:off x="9816718" y="1989139"/>
            <a:ext cx="10166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Wikipedia.com</a:t>
            </a:r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E327C071-AC2F-299A-8C06-18F8D4C05E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81552" y="3920263"/>
            <a:ext cx="1782600" cy="1160272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83F8ACD5-27ED-53F1-32B8-081E182B547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13795" y="4976188"/>
            <a:ext cx="1257174" cy="1277582"/>
          </a:xfrm>
          <a:prstGeom prst="rect">
            <a:avLst/>
          </a:prstGeom>
        </p:spPr>
      </p:pic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205E2254-2159-60EC-495C-A7A01AB4B249}"/>
              </a:ext>
            </a:extLst>
          </p:cNvPr>
          <p:cNvGrpSpPr/>
          <p:nvPr/>
        </p:nvGrpSpPr>
        <p:grpSpPr>
          <a:xfrm>
            <a:off x="9743938" y="4237507"/>
            <a:ext cx="2016263" cy="2016263"/>
            <a:chOff x="1403609" y="2081213"/>
            <a:chExt cx="2016263" cy="2016263"/>
          </a:xfrm>
        </p:grpSpPr>
        <p:sp>
          <p:nvSpPr>
            <p:cNvPr id="25" name="Rechteck 24">
              <a:extLst>
                <a:ext uri="{FF2B5EF4-FFF2-40B4-BE49-F238E27FC236}">
                  <a16:creationId xmlns:a16="http://schemas.microsoft.com/office/drawing/2014/main" id="{E11AF158-2BF0-6753-64F5-C3CAD005FDEA}"/>
                </a:ext>
              </a:extLst>
            </p:cNvPr>
            <p:cNvSpPr/>
            <p:nvPr/>
          </p:nvSpPr>
          <p:spPr>
            <a:xfrm>
              <a:off x="1403609" y="2081213"/>
              <a:ext cx="2016263" cy="201626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90000" rIns="90000" bIns="90000" rtlCol="0" anchor="b"/>
            <a:lstStyle/>
            <a:p>
              <a:pPr>
                <a:lnSpc>
                  <a:spcPct val="110000"/>
                </a:lnSpc>
              </a:pPr>
              <a:r>
                <a:rPr lang="de-DE" sz="1200" b="1" dirty="0"/>
                <a:t>Obacht</a:t>
              </a:r>
            </a:p>
            <a:p>
              <a:pPr>
                <a:lnSpc>
                  <a:spcPct val="110000"/>
                </a:lnSpc>
              </a:pPr>
              <a:endParaRPr lang="de-DE" sz="1200" dirty="0"/>
            </a:p>
            <a:p>
              <a:pPr>
                <a:lnSpc>
                  <a:spcPct val="110000"/>
                </a:lnSpc>
              </a:pPr>
              <a:r>
                <a:rPr lang="de-DE" sz="1200" dirty="0"/>
                <a:t>Pfeildarstellung der Spins ist semi-klassisch. Stets beachten dass es sich um </a:t>
              </a:r>
              <a:r>
                <a:rPr lang="de-DE" sz="1200" dirty="0" err="1"/>
                <a:t>quantenmechansiche</a:t>
              </a:r>
              <a:r>
                <a:rPr lang="de-DE" sz="1200" dirty="0"/>
                <a:t> Magnetisierungsdichten handelt.</a:t>
              </a:r>
            </a:p>
          </p:txBody>
        </p:sp>
        <p:grpSp>
          <p:nvGrpSpPr>
            <p:cNvPr id="26" name="Gruppieren 25">
              <a:extLst>
                <a:ext uri="{FF2B5EF4-FFF2-40B4-BE49-F238E27FC236}">
                  <a16:creationId xmlns:a16="http://schemas.microsoft.com/office/drawing/2014/main" id="{4EB06E4F-8217-CDE6-A434-608690F51C6C}"/>
                </a:ext>
              </a:extLst>
            </p:cNvPr>
            <p:cNvGrpSpPr/>
            <p:nvPr/>
          </p:nvGrpSpPr>
          <p:grpSpPr>
            <a:xfrm>
              <a:off x="3186112" y="2120373"/>
              <a:ext cx="190323" cy="190323"/>
              <a:chOff x="323850" y="5157788"/>
              <a:chExt cx="935038" cy="935038"/>
            </a:xfrm>
          </p:grpSpPr>
          <p:cxnSp>
            <p:nvCxnSpPr>
              <p:cNvPr id="27" name="Gerade Verbindung 9">
                <a:extLst>
                  <a:ext uri="{FF2B5EF4-FFF2-40B4-BE49-F238E27FC236}">
                    <a16:creationId xmlns:a16="http://schemas.microsoft.com/office/drawing/2014/main" id="{798051BD-5744-71DC-BD0A-63D8B84044B1}"/>
                  </a:ext>
                </a:extLst>
              </p:cNvPr>
              <p:cNvCxnSpPr/>
              <p:nvPr/>
            </p:nvCxnSpPr>
            <p:spPr>
              <a:xfrm>
                <a:off x="323850" y="5157788"/>
                <a:ext cx="935038" cy="935038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Gerade Verbindung 12">
                <a:extLst>
                  <a:ext uri="{FF2B5EF4-FFF2-40B4-BE49-F238E27FC236}">
                    <a16:creationId xmlns:a16="http://schemas.microsoft.com/office/drawing/2014/main" id="{E40EC2E5-469C-002E-5516-086DF32B3827}"/>
                  </a:ext>
                </a:extLst>
              </p:cNvPr>
              <p:cNvCxnSpPr/>
              <p:nvPr/>
            </p:nvCxnSpPr>
            <p:spPr>
              <a:xfrm flipH="1">
                <a:off x="323850" y="5157788"/>
                <a:ext cx="935038" cy="935038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" name="Textfeld 2">
            <a:extLst>
              <a:ext uri="{FF2B5EF4-FFF2-40B4-BE49-F238E27FC236}">
                <a16:creationId xmlns:a16="http://schemas.microsoft.com/office/drawing/2014/main" id="{2264ED8D-4B38-F6EF-A396-9E4B301A8478}"/>
              </a:ext>
            </a:extLst>
          </p:cNvPr>
          <p:cNvSpPr txBox="1"/>
          <p:nvPr/>
        </p:nvSpPr>
        <p:spPr>
          <a:xfrm>
            <a:off x="6799864" y="4785602"/>
            <a:ext cx="10166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Wikipedia.com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9CCE6B81-5868-051D-EBD6-874D2956969E}"/>
              </a:ext>
            </a:extLst>
          </p:cNvPr>
          <p:cNvSpPr txBox="1"/>
          <p:nvPr/>
        </p:nvSpPr>
        <p:spPr>
          <a:xfrm>
            <a:off x="5551255" y="5984222"/>
            <a:ext cx="82266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Fkf.mpg.de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D72C0A80-1043-28F5-18EA-4B53E58FE72A}"/>
              </a:ext>
            </a:extLst>
          </p:cNvPr>
          <p:cNvSpPr txBox="1"/>
          <p:nvPr/>
        </p:nvSpPr>
        <p:spPr>
          <a:xfrm>
            <a:off x="782111" y="2737344"/>
            <a:ext cx="251863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L. </a:t>
            </a:r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Néel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An. de phys.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137-198 (1948)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F4ABAFB8-1CAB-5BD1-C67A-8C12C85B8769}"/>
              </a:ext>
            </a:extLst>
          </p:cNvPr>
          <p:cNvSpPr txBox="1"/>
          <p:nvPr/>
        </p:nvSpPr>
        <p:spPr>
          <a:xfrm>
            <a:off x="782111" y="3608659"/>
            <a:ext cx="30812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A. </a:t>
            </a:r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Yoshimori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J. Phys. </a:t>
            </a:r>
            <a:r>
              <a:rPr lang="de-DE" sz="1000" dirty="0" err="1">
                <a:solidFill>
                  <a:schemeClr val="accent1">
                    <a:lumMod val="75000"/>
                  </a:schemeClr>
                </a:solidFill>
              </a:rPr>
              <a:t>Soc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. </a:t>
            </a:r>
            <a:r>
              <a:rPr lang="de-DE" sz="1000" dirty="0" err="1">
                <a:solidFill>
                  <a:schemeClr val="accent1">
                    <a:lumMod val="75000"/>
                  </a:schemeClr>
                </a:solidFill>
              </a:rPr>
              <a:t>Jpn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.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14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807-821 (1959)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FBD81583-5C19-3B57-FAE8-AE00E5EF5337}"/>
              </a:ext>
            </a:extLst>
          </p:cNvPr>
          <p:cNvSpPr txBox="1"/>
          <p:nvPr/>
        </p:nvSpPr>
        <p:spPr>
          <a:xfrm>
            <a:off x="733604" y="4622659"/>
            <a:ext cx="23230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D.Sherrington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PRL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35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,26 (1975)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82A06BFE-C494-4144-B6F5-B86D518BA65A}"/>
              </a:ext>
            </a:extLst>
          </p:cNvPr>
          <p:cNvSpPr txBox="1"/>
          <p:nvPr/>
        </p:nvSpPr>
        <p:spPr>
          <a:xfrm>
            <a:off x="782111" y="5738001"/>
            <a:ext cx="268535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i="1" dirty="0">
                <a:solidFill>
                  <a:schemeClr val="accent1">
                    <a:lumMod val="75000"/>
                  </a:schemeClr>
                </a:solidFill>
              </a:rPr>
              <a:t>G. Toulouse</a:t>
            </a:r>
            <a:r>
              <a:rPr lang="fr-FR" sz="1000" dirty="0">
                <a:solidFill>
                  <a:schemeClr val="accent1">
                    <a:lumMod val="75000"/>
                  </a:schemeClr>
                </a:solidFill>
              </a:rPr>
              <a:t>, Commun. Phys. </a:t>
            </a:r>
            <a:r>
              <a:rPr lang="fr-FR" sz="1000" b="1" dirty="0">
                <a:solidFill>
                  <a:schemeClr val="accent1">
                    <a:lumMod val="75000"/>
                  </a:schemeClr>
                </a:solidFill>
              </a:rPr>
              <a:t>2</a:t>
            </a:r>
            <a:r>
              <a:rPr lang="fr-FR" sz="1000" dirty="0">
                <a:solidFill>
                  <a:schemeClr val="accent1">
                    <a:lumMod val="75000"/>
                  </a:schemeClr>
                </a:solidFill>
              </a:rPr>
              <a:t>, 115 (1977).</a:t>
            </a:r>
            <a:endParaRPr lang="de-DE" sz="10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3410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NEWSFLASH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48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grpSp>
        <p:nvGrpSpPr>
          <p:cNvPr id="60" name="Gruppieren 59">
            <a:extLst>
              <a:ext uri="{FF2B5EF4-FFF2-40B4-BE49-F238E27FC236}">
                <a16:creationId xmlns:a16="http://schemas.microsoft.com/office/drawing/2014/main" id="{8E3585F0-3BB9-28F9-FA54-2EDA205A8563}"/>
              </a:ext>
            </a:extLst>
          </p:cNvPr>
          <p:cNvGrpSpPr/>
          <p:nvPr/>
        </p:nvGrpSpPr>
        <p:grpSpPr>
          <a:xfrm>
            <a:off x="214387" y="1833659"/>
            <a:ext cx="6117208" cy="1123323"/>
            <a:chOff x="263352" y="1556792"/>
            <a:chExt cx="6552728" cy="1305618"/>
          </a:xfrm>
        </p:grpSpPr>
        <p:pic>
          <p:nvPicPr>
            <p:cNvPr id="35" name="Grafik 34" descr="Ein Bild, das Text, Schrift, Screenshot, weiß enthält.">
              <a:extLst>
                <a:ext uri="{FF2B5EF4-FFF2-40B4-BE49-F238E27FC236}">
                  <a16:creationId xmlns:a16="http://schemas.microsoft.com/office/drawing/2014/main" id="{CDD0155D-790A-8172-B98F-C05A639A5C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3352" y="1556792"/>
              <a:ext cx="6552728" cy="1305618"/>
            </a:xfrm>
            <a:prstGeom prst="rect">
              <a:avLst/>
            </a:prstGeom>
            <a:ln w="19050">
              <a:solidFill>
                <a:schemeClr val="accent1"/>
              </a:solidFill>
            </a:ln>
          </p:spPr>
        </p:pic>
        <p:pic>
          <p:nvPicPr>
            <p:cNvPr id="38" name="Grafik 37" descr="Ein Bild, das Grafiken, Schrift, Grafikdesign, Logo enthält.&#10;&#10;Automatisch generierte Beschreibung">
              <a:extLst>
                <a:ext uri="{FF2B5EF4-FFF2-40B4-BE49-F238E27FC236}">
                  <a16:creationId xmlns:a16="http://schemas.microsoft.com/office/drawing/2014/main" id="{D2DEA153-0B54-391F-047B-96A5714CA08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91944" y="2261725"/>
              <a:ext cx="1008112" cy="519178"/>
            </a:xfrm>
            <a:prstGeom prst="rect">
              <a:avLst/>
            </a:prstGeom>
          </p:spPr>
        </p:pic>
      </p:grpSp>
      <p:grpSp>
        <p:nvGrpSpPr>
          <p:cNvPr id="58" name="Gruppieren 57">
            <a:extLst>
              <a:ext uri="{FF2B5EF4-FFF2-40B4-BE49-F238E27FC236}">
                <a16:creationId xmlns:a16="http://schemas.microsoft.com/office/drawing/2014/main" id="{D4CCEF0D-3E14-D037-EEA2-6C9990653DB4}"/>
              </a:ext>
            </a:extLst>
          </p:cNvPr>
          <p:cNvGrpSpPr/>
          <p:nvPr/>
        </p:nvGrpSpPr>
        <p:grpSpPr>
          <a:xfrm>
            <a:off x="5303912" y="3191691"/>
            <a:ext cx="5506218" cy="866896"/>
            <a:chOff x="5735960" y="3607607"/>
            <a:chExt cx="5506218" cy="866896"/>
          </a:xfrm>
        </p:grpSpPr>
        <p:pic>
          <p:nvPicPr>
            <p:cNvPr id="49" name="Grafik 48" descr="Ein Bild, das Text, Schrift, Typografie, Grafiken enthält.&#10;&#10;Automatisch generierte Beschreibung">
              <a:extLst>
                <a:ext uri="{FF2B5EF4-FFF2-40B4-BE49-F238E27FC236}">
                  <a16:creationId xmlns:a16="http://schemas.microsoft.com/office/drawing/2014/main" id="{8EB68A1A-E5FA-3624-412B-9A13D9BB89D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5960" y="3607607"/>
              <a:ext cx="5506218" cy="866896"/>
            </a:xfrm>
            <a:prstGeom prst="rect">
              <a:avLst/>
            </a:prstGeom>
            <a:ln w="19050">
              <a:solidFill>
                <a:schemeClr val="accent1"/>
              </a:solidFill>
            </a:ln>
          </p:spPr>
        </p:pic>
        <p:pic>
          <p:nvPicPr>
            <p:cNvPr id="51" name="Grafik 50" descr="Ein Bild, das Schrift, Typografie, Text, Kalligrafie enthält.&#10;&#10;Automatisch generierte Beschreibung">
              <a:extLst>
                <a:ext uri="{FF2B5EF4-FFF2-40B4-BE49-F238E27FC236}">
                  <a16:creationId xmlns:a16="http://schemas.microsoft.com/office/drawing/2014/main" id="{0AAFF06E-477C-7A82-4C52-5622B952E98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61461" y="3607607"/>
              <a:ext cx="2448272" cy="352590"/>
            </a:xfrm>
            <a:prstGeom prst="rect">
              <a:avLst/>
            </a:prstGeom>
          </p:spPr>
        </p:pic>
      </p:grpSp>
      <p:grpSp>
        <p:nvGrpSpPr>
          <p:cNvPr id="59" name="Gruppieren 58">
            <a:extLst>
              <a:ext uri="{FF2B5EF4-FFF2-40B4-BE49-F238E27FC236}">
                <a16:creationId xmlns:a16="http://schemas.microsoft.com/office/drawing/2014/main" id="{C247B43D-4F0D-960E-3D39-5990A67E9972}"/>
              </a:ext>
            </a:extLst>
          </p:cNvPr>
          <p:cNvGrpSpPr/>
          <p:nvPr/>
        </p:nvGrpSpPr>
        <p:grpSpPr>
          <a:xfrm>
            <a:off x="551384" y="4358140"/>
            <a:ext cx="5239481" cy="1305107"/>
            <a:chOff x="325823" y="4483451"/>
            <a:chExt cx="5239481" cy="1305107"/>
          </a:xfrm>
        </p:grpSpPr>
        <p:pic>
          <p:nvPicPr>
            <p:cNvPr id="55" name="Grafik 54" descr="Ein Bild, das Text, Schrift, Grafiken, Typografie enthält.&#10;&#10;Automatisch generierte Beschreibung">
              <a:extLst>
                <a:ext uri="{FF2B5EF4-FFF2-40B4-BE49-F238E27FC236}">
                  <a16:creationId xmlns:a16="http://schemas.microsoft.com/office/drawing/2014/main" id="{6724C793-6E51-B1AE-6D35-E9AB11C921E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5823" y="4483451"/>
              <a:ext cx="5239481" cy="1305107"/>
            </a:xfrm>
            <a:prstGeom prst="rect">
              <a:avLst/>
            </a:prstGeom>
            <a:ln w="19050">
              <a:solidFill>
                <a:schemeClr val="accent1"/>
              </a:solidFill>
            </a:ln>
          </p:spPr>
        </p:pic>
        <p:pic>
          <p:nvPicPr>
            <p:cNvPr id="57" name="Grafik 56">
              <a:extLst>
                <a:ext uri="{FF2B5EF4-FFF2-40B4-BE49-F238E27FC236}">
                  <a16:creationId xmlns:a16="http://schemas.microsoft.com/office/drawing/2014/main" id="{B456B634-6F9B-3804-5A96-D9C90225DCB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215184" y="5301208"/>
              <a:ext cx="1340992" cy="456133"/>
            </a:xfrm>
            <a:prstGeom prst="rect">
              <a:avLst/>
            </a:prstGeom>
          </p:spPr>
        </p:pic>
      </p:grpSp>
      <p:grpSp>
        <p:nvGrpSpPr>
          <p:cNvPr id="65" name="Gruppieren 64">
            <a:extLst>
              <a:ext uri="{FF2B5EF4-FFF2-40B4-BE49-F238E27FC236}">
                <a16:creationId xmlns:a16="http://schemas.microsoft.com/office/drawing/2014/main" id="{83968821-9CC1-48BE-C8FD-FC8802DAE1C4}"/>
              </a:ext>
            </a:extLst>
          </p:cNvPr>
          <p:cNvGrpSpPr/>
          <p:nvPr/>
        </p:nvGrpSpPr>
        <p:grpSpPr>
          <a:xfrm>
            <a:off x="6030367" y="540515"/>
            <a:ext cx="5761805" cy="1123323"/>
            <a:chOff x="6030367" y="540515"/>
            <a:chExt cx="5761805" cy="1123323"/>
          </a:xfrm>
        </p:grpSpPr>
        <p:pic>
          <p:nvPicPr>
            <p:cNvPr id="62" name="Grafik 61" descr="Ein Bild, das Text, Schrift, weiß, Reihe enthält.&#10;&#10;Automatisch generierte Beschreibung">
              <a:extLst>
                <a:ext uri="{FF2B5EF4-FFF2-40B4-BE49-F238E27FC236}">
                  <a16:creationId xmlns:a16="http://schemas.microsoft.com/office/drawing/2014/main" id="{32BB81D3-0F97-FB8C-37EF-503B9F2342D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30367" y="540515"/>
              <a:ext cx="5761805" cy="1123323"/>
            </a:xfrm>
            <a:prstGeom prst="rect">
              <a:avLst/>
            </a:prstGeom>
            <a:ln w="19050">
              <a:solidFill>
                <a:schemeClr val="accent1"/>
              </a:solidFill>
            </a:ln>
          </p:spPr>
        </p:pic>
        <p:pic>
          <p:nvPicPr>
            <p:cNvPr id="64" name="Grafik 63">
              <a:extLst>
                <a:ext uri="{FF2B5EF4-FFF2-40B4-BE49-F238E27FC236}">
                  <a16:creationId xmlns:a16="http://schemas.microsoft.com/office/drawing/2014/main" id="{66AB6E0E-8828-74C1-D617-921869ADEC4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56240" y="571794"/>
              <a:ext cx="3383915" cy="274943"/>
            </a:xfrm>
            <a:prstGeom prst="rect">
              <a:avLst/>
            </a:prstGeom>
          </p:spPr>
        </p:pic>
      </p:grpSp>
      <p:sp>
        <p:nvSpPr>
          <p:cNvPr id="66" name="Textfeld 65">
            <a:extLst>
              <a:ext uri="{FF2B5EF4-FFF2-40B4-BE49-F238E27FC236}">
                <a16:creationId xmlns:a16="http://schemas.microsoft.com/office/drawing/2014/main" id="{C22EA564-AA84-E63C-C480-12ADF3444018}"/>
              </a:ext>
            </a:extLst>
          </p:cNvPr>
          <p:cNvSpPr txBox="1"/>
          <p:nvPr/>
        </p:nvSpPr>
        <p:spPr>
          <a:xfrm>
            <a:off x="10724180" y="1685525"/>
            <a:ext cx="1080120" cy="369332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/>
              <a:t>20.02.24</a:t>
            </a:r>
          </a:p>
        </p:txBody>
      </p:sp>
      <p:sp>
        <p:nvSpPr>
          <p:cNvPr id="67" name="Textfeld 66">
            <a:extLst>
              <a:ext uri="{FF2B5EF4-FFF2-40B4-BE49-F238E27FC236}">
                <a16:creationId xmlns:a16="http://schemas.microsoft.com/office/drawing/2014/main" id="{4ECD5BB9-7B90-B831-392A-74202245CFA5}"/>
              </a:ext>
            </a:extLst>
          </p:cNvPr>
          <p:cNvSpPr txBox="1"/>
          <p:nvPr/>
        </p:nvSpPr>
        <p:spPr>
          <a:xfrm>
            <a:off x="4712197" y="5672809"/>
            <a:ext cx="1080120" cy="369332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/>
              <a:t>22.02.24</a:t>
            </a:r>
          </a:p>
        </p:txBody>
      </p:sp>
      <p:sp>
        <p:nvSpPr>
          <p:cNvPr id="68" name="Textfeld 67">
            <a:extLst>
              <a:ext uri="{FF2B5EF4-FFF2-40B4-BE49-F238E27FC236}">
                <a16:creationId xmlns:a16="http://schemas.microsoft.com/office/drawing/2014/main" id="{9A18B9EF-6B37-E507-38B1-58E0B4934BA5}"/>
              </a:ext>
            </a:extLst>
          </p:cNvPr>
          <p:cNvSpPr txBox="1"/>
          <p:nvPr/>
        </p:nvSpPr>
        <p:spPr>
          <a:xfrm>
            <a:off x="9730010" y="4089003"/>
            <a:ext cx="1080120" cy="369332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/>
              <a:t>28.02.24</a:t>
            </a:r>
          </a:p>
        </p:txBody>
      </p:sp>
    </p:spTree>
    <p:extLst>
      <p:ext uri="{BB962C8B-B14F-4D97-AF65-F5344CB8AC3E}">
        <p14:creationId xmlns:p14="http://schemas.microsoft.com/office/powerpoint/2010/main" val="3545588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 animBg="1"/>
      <p:bldP spid="67" grpId="0" animBg="1"/>
      <p:bldP spid="68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13509" y="1269230"/>
            <a:ext cx="3733030" cy="4608042"/>
          </a:xfrm>
        </p:spPr>
        <p:txBody>
          <a:bodyPr/>
          <a:lstStyle/>
          <a:p>
            <a:r>
              <a:rPr lang="de-DE" dirty="0"/>
              <a:t>Hall Effekt mit B-Feld </a:t>
            </a:r>
          </a:p>
          <a:p>
            <a:endParaRPr lang="de-DE" dirty="0"/>
          </a:p>
          <a:p>
            <a:pPr lvl="2"/>
            <a:r>
              <a:rPr lang="de-DE" dirty="0"/>
              <a:t>Mit B-Feld bereits bekannt</a:t>
            </a:r>
          </a:p>
          <a:p>
            <a:pPr lvl="2"/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1" y="404664"/>
            <a:ext cx="8447617" cy="647859"/>
          </a:xfrm>
        </p:spPr>
        <p:txBody>
          <a:bodyPr/>
          <a:lstStyle/>
          <a:p>
            <a:r>
              <a:rPr lang="de-DE" dirty="0"/>
              <a:t>Woher kommt die Aufruhr?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49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grpSp>
        <p:nvGrpSpPr>
          <p:cNvPr id="75" name="Gruppieren 74">
            <a:extLst>
              <a:ext uri="{FF2B5EF4-FFF2-40B4-BE49-F238E27FC236}">
                <a16:creationId xmlns:a16="http://schemas.microsoft.com/office/drawing/2014/main" id="{DD89BE57-E347-441B-7033-FAC4CEA4EE15}"/>
              </a:ext>
            </a:extLst>
          </p:cNvPr>
          <p:cNvGrpSpPr/>
          <p:nvPr/>
        </p:nvGrpSpPr>
        <p:grpSpPr>
          <a:xfrm>
            <a:off x="3494391" y="1818979"/>
            <a:ext cx="4905865" cy="3220970"/>
            <a:chOff x="3494391" y="1818979"/>
            <a:chExt cx="4905865" cy="3220970"/>
          </a:xfrm>
        </p:grpSpPr>
        <p:cxnSp>
          <p:nvCxnSpPr>
            <p:cNvPr id="42" name="Gerade Verbindung mit Pfeil 41">
              <a:extLst>
                <a:ext uri="{FF2B5EF4-FFF2-40B4-BE49-F238E27FC236}">
                  <a16:creationId xmlns:a16="http://schemas.microsoft.com/office/drawing/2014/main" id="{B981E7D2-B009-185A-4143-93F02A11DCF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75163" y="2914598"/>
              <a:ext cx="15173" cy="1159978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Gruppieren 12">
              <a:extLst>
                <a:ext uri="{FF2B5EF4-FFF2-40B4-BE49-F238E27FC236}">
                  <a16:creationId xmlns:a16="http://schemas.microsoft.com/office/drawing/2014/main" id="{F31038C4-BFAD-F28E-FBE1-CB132AD7B687}"/>
                </a:ext>
              </a:extLst>
            </p:cNvPr>
            <p:cNvGrpSpPr/>
            <p:nvPr/>
          </p:nvGrpSpPr>
          <p:grpSpPr>
            <a:xfrm>
              <a:off x="3791744" y="2638884"/>
              <a:ext cx="3521789" cy="1078619"/>
              <a:chOff x="3791744" y="2638884"/>
              <a:chExt cx="3521789" cy="1078619"/>
            </a:xfrm>
          </p:grpSpPr>
          <p:sp>
            <p:nvSpPr>
              <p:cNvPr id="8" name="Parallelogramm 7">
                <a:extLst>
                  <a:ext uri="{FF2B5EF4-FFF2-40B4-BE49-F238E27FC236}">
                    <a16:creationId xmlns:a16="http://schemas.microsoft.com/office/drawing/2014/main" id="{8D1286E0-7C64-CA51-BC54-7EBCA979C695}"/>
                  </a:ext>
                </a:extLst>
              </p:cNvPr>
              <p:cNvSpPr/>
              <p:nvPr/>
            </p:nvSpPr>
            <p:spPr>
              <a:xfrm>
                <a:off x="3791744" y="2852937"/>
                <a:ext cx="3521789" cy="864566"/>
              </a:xfrm>
              <a:prstGeom prst="parallelogram">
                <a:avLst>
                  <a:gd name="adj" fmla="val 56491"/>
                </a:avLst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9" name="Rechteck 8">
                <a:extLst>
                  <a:ext uri="{FF2B5EF4-FFF2-40B4-BE49-F238E27FC236}">
                    <a16:creationId xmlns:a16="http://schemas.microsoft.com/office/drawing/2014/main" id="{54835E1B-0A4D-F4AC-136F-3FC0DA660516}"/>
                  </a:ext>
                </a:extLst>
              </p:cNvPr>
              <p:cNvSpPr/>
              <p:nvPr/>
            </p:nvSpPr>
            <p:spPr>
              <a:xfrm>
                <a:off x="3791744" y="3538971"/>
                <a:ext cx="144016" cy="178532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1" name="Rechteck 10">
                <a:extLst>
                  <a:ext uri="{FF2B5EF4-FFF2-40B4-BE49-F238E27FC236}">
                    <a16:creationId xmlns:a16="http://schemas.microsoft.com/office/drawing/2014/main" id="{F249F2BA-DB97-6666-7315-7010A478C803}"/>
                  </a:ext>
                </a:extLst>
              </p:cNvPr>
              <p:cNvSpPr/>
              <p:nvPr/>
            </p:nvSpPr>
            <p:spPr>
              <a:xfrm>
                <a:off x="7169517" y="2638884"/>
                <a:ext cx="144016" cy="214052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" name="Parallelogramm 3">
                <a:extLst>
                  <a:ext uri="{FF2B5EF4-FFF2-40B4-BE49-F238E27FC236}">
                    <a16:creationId xmlns:a16="http://schemas.microsoft.com/office/drawing/2014/main" id="{ECD4F5B5-7915-6F9B-A6A7-46F00D9CCE26}"/>
                  </a:ext>
                </a:extLst>
              </p:cNvPr>
              <p:cNvSpPr/>
              <p:nvPr/>
            </p:nvSpPr>
            <p:spPr>
              <a:xfrm>
                <a:off x="3791744" y="2638884"/>
                <a:ext cx="3521789" cy="900087"/>
              </a:xfrm>
              <a:prstGeom prst="parallelogram">
                <a:avLst>
                  <a:gd name="adj" fmla="val 56491"/>
                </a:avLst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DA317A5D-14AC-289A-8DBC-166C7E9F1B69}"/>
                </a:ext>
              </a:extLst>
            </p:cNvPr>
            <p:cNvSpPr/>
            <p:nvPr/>
          </p:nvSpPr>
          <p:spPr>
            <a:xfrm>
              <a:off x="7058962" y="3101404"/>
              <a:ext cx="72008" cy="7200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4F834599-6C0C-13B3-2423-88FF84F0F84A}"/>
                </a:ext>
              </a:extLst>
            </p:cNvPr>
            <p:cNvSpPr/>
            <p:nvPr/>
          </p:nvSpPr>
          <p:spPr>
            <a:xfrm>
              <a:off x="4007768" y="3065561"/>
              <a:ext cx="72008" cy="7200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7" name="Gerader Verbinder 16">
              <a:extLst>
                <a:ext uri="{FF2B5EF4-FFF2-40B4-BE49-F238E27FC236}">
                  <a16:creationId xmlns:a16="http://schemas.microsoft.com/office/drawing/2014/main" id="{A22477E0-FF7F-25CE-96A9-8C5FBCDAE8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03712" y="3101404"/>
              <a:ext cx="50405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r Verbinder 18">
              <a:extLst>
                <a:ext uri="{FF2B5EF4-FFF2-40B4-BE49-F238E27FC236}">
                  <a16:creationId xmlns:a16="http://schemas.microsoft.com/office/drawing/2014/main" id="{99500FBA-8F29-D9CE-530F-97862E4AEB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30970" y="3137408"/>
              <a:ext cx="20997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r Verbinder 19">
              <a:extLst>
                <a:ext uri="{FF2B5EF4-FFF2-40B4-BE49-F238E27FC236}">
                  <a16:creationId xmlns:a16="http://schemas.microsoft.com/office/drawing/2014/main" id="{39882896-A3D2-C5EE-8048-7B35F3C282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40947" y="3129470"/>
              <a:ext cx="0" cy="137965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r Verbinder 24">
              <a:extLst>
                <a:ext uri="{FF2B5EF4-FFF2-40B4-BE49-F238E27FC236}">
                  <a16:creationId xmlns:a16="http://schemas.microsoft.com/office/drawing/2014/main" id="{E7936146-0240-7086-DE7A-F8DF5181BC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94391" y="3095337"/>
              <a:ext cx="9321" cy="139932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Gerader Verbinder 25">
              <a:extLst>
                <a:ext uri="{FF2B5EF4-FFF2-40B4-BE49-F238E27FC236}">
                  <a16:creationId xmlns:a16="http://schemas.microsoft.com/office/drawing/2014/main" id="{CAE96A34-B363-1B2F-DA5B-4880ACBE20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94391" y="4494659"/>
              <a:ext cx="159349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Gerader Verbinder 28">
              <a:extLst>
                <a:ext uri="{FF2B5EF4-FFF2-40B4-BE49-F238E27FC236}">
                  <a16:creationId xmlns:a16="http://schemas.microsoft.com/office/drawing/2014/main" id="{9AAA0B67-352E-07DF-6F11-0B26546068DA}"/>
                </a:ext>
              </a:extLst>
            </p:cNvPr>
            <p:cNvCxnSpPr/>
            <p:nvPr/>
          </p:nvCxnSpPr>
          <p:spPr>
            <a:xfrm>
              <a:off x="5087888" y="4221088"/>
              <a:ext cx="0" cy="57606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r Verbinder 29">
              <a:extLst>
                <a:ext uri="{FF2B5EF4-FFF2-40B4-BE49-F238E27FC236}">
                  <a16:creationId xmlns:a16="http://schemas.microsoft.com/office/drawing/2014/main" id="{9A69DA9E-CAA4-1ABF-46BA-C6C3C68454C1}"/>
                </a:ext>
              </a:extLst>
            </p:cNvPr>
            <p:cNvCxnSpPr>
              <a:cxnSpLocks/>
            </p:cNvCxnSpPr>
            <p:nvPr/>
          </p:nvCxnSpPr>
          <p:spPr>
            <a:xfrm>
              <a:off x="5231904" y="4360912"/>
              <a:ext cx="0" cy="2964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Gerader Verbinder 31">
              <a:extLst>
                <a:ext uri="{FF2B5EF4-FFF2-40B4-BE49-F238E27FC236}">
                  <a16:creationId xmlns:a16="http://schemas.microsoft.com/office/drawing/2014/main" id="{958B11AE-97B2-A181-A992-411CE66DBB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31904" y="4499868"/>
              <a:ext cx="2109043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feld 34">
              <a:extLst>
                <a:ext uri="{FF2B5EF4-FFF2-40B4-BE49-F238E27FC236}">
                  <a16:creationId xmlns:a16="http://schemas.microsoft.com/office/drawing/2014/main" id="{CF77980B-A113-1F04-EE11-BAD77EBB1129}"/>
                </a:ext>
              </a:extLst>
            </p:cNvPr>
            <p:cNvSpPr txBox="1"/>
            <p:nvPr/>
          </p:nvSpPr>
          <p:spPr>
            <a:xfrm>
              <a:off x="5059404" y="4670617"/>
              <a:ext cx="3063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I</a:t>
              </a:r>
            </a:p>
          </p:txBody>
        </p:sp>
        <p:cxnSp>
          <p:nvCxnSpPr>
            <p:cNvPr id="37" name="Gerade Verbindung mit Pfeil 36">
              <a:extLst>
                <a:ext uri="{FF2B5EF4-FFF2-40B4-BE49-F238E27FC236}">
                  <a16:creationId xmlns:a16="http://schemas.microsoft.com/office/drawing/2014/main" id="{3FB944B2-A26C-83A2-99BA-0866A43E9046}"/>
                </a:ext>
              </a:extLst>
            </p:cNvPr>
            <p:cNvCxnSpPr>
              <a:cxnSpLocks/>
            </p:cNvCxnSpPr>
            <p:nvPr/>
          </p:nvCxnSpPr>
          <p:spPr>
            <a:xfrm>
              <a:off x="4973469" y="3088927"/>
              <a:ext cx="929500" cy="641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feld 43">
              <a:extLst>
                <a:ext uri="{FF2B5EF4-FFF2-40B4-BE49-F238E27FC236}">
                  <a16:creationId xmlns:a16="http://schemas.microsoft.com/office/drawing/2014/main" id="{73BE7FD1-BEF3-81F5-E848-09964E4FAC23}"/>
                </a:ext>
              </a:extLst>
            </p:cNvPr>
            <p:cNvSpPr txBox="1"/>
            <p:nvPr/>
          </p:nvSpPr>
          <p:spPr>
            <a:xfrm>
              <a:off x="5544837" y="3101404"/>
              <a:ext cx="3063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I</a:t>
              </a:r>
            </a:p>
          </p:txBody>
        </p:sp>
        <p:sp>
          <p:nvSpPr>
            <p:cNvPr id="46" name="Textfeld 45">
              <a:extLst>
                <a:ext uri="{FF2B5EF4-FFF2-40B4-BE49-F238E27FC236}">
                  <a16:creationId xmlns:a16="http://schemas.microsoft.com/office/drawing/2014/main" id="{7D3C5A48-56FB-5832-E999-EECF1EAC0465}"/>
                </a:ext>
              </a:extLst>
            </p:cNvPr>
            <p:cNvSpPr txBox="1"/>
            <p:nvPr/>
          </p:nvSpPr>
          <p:spPr>
            <a:xfrm>
              <a:off x="5366223" y="1818979"/>
              <a:ext cx="2887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>
                  <a:solidFill>
                    <a:srgbClr val="00B050"/>
                  </a:solidFill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B</a:t>
              </a:r>
            </a:p>
          </p:txBody>
        </p:sp>
        <p:sp>
          <p:nvSpPr>
            <p:cNvPr id="47" name="Ellipse 46">
              <a:extLst>
                <a:ext uri="{FF2B5EF4-FFF2-40B4-BE49-F238E27FC236}">
                  <a16:creationId xmlns:a16="http://schemas.microsoft.com/office/drawing/2014/main" id="{A7B98202-405D-518F-0E0A-FF7A888F0D9A}"/>
                </a:ext>
              </a:extLst>
            </p:cNvPr>
            <p:cNvSpPr/>
            <p:nvPr/>
          </p:nvSpPr>
          <p:spPr>
            <a:xfrm>
              <a:off x="5090666" y="3500983"/>
              <a:ext cx="72008" cy="7200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8" name="Ellipse 47">
              <a:extLst>
                <a:ext uri="{FF2B5EF4-FFF2-40B4-BE49-F238E27FC236}">
                  <a16:creationId xmlns:a16="http://schemas.microsoft.com/office/drawing/2014/main" id="{E0C228CC-79A3-A5D9-BC10-2FD9A83F6D41}"/>
                </a:ext>
              </a:extLst>
            </p:cNvPr>
            <p:cNvSpPr/>
            <p:nvPr/>
          </p:nvSpPr>
          <p:spPr>
            <a:xfrm>
              <a:off x="5613947" y="2577599"/>
              <a:ext cx="72008" cy="7200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50" name="Gerade Verbindung mit Pfeil 49">
              <a:extLst>
                <a:ext uri="{FF2B5EF4-FFF2-40B4-BE49-F238E27FC236}">
                  <a16:creationId xmlns:a16="http://schemas.microsoft.com/office/drawing/2014/main" id="{CF288E06-7CED-CD41-8E6C-466A50F8C3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75055" y="2678228"/>
              <a:ext cx="430561" cy="760274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Gerade Verbindung mit Pfeil 39">
              <a:extLst>
                <a:ext uri="{FF2B5EF4-FFF2-40B4-BE49-F238E27FC236}">
                  <a16:creationId xmlns:a16="http://schemas.microsoft.com/office/drawing/2014/main" id="{3E29757C-74EB-82B9-4AAB-C7BE4141366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82750" y="1914287"/>
              <a:ext cx="15173" cy="1159978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Gerader Verbinder 51">
              <a:extLst>
                <a:ext uri="{FF2B5EF4-FFF2-40B4-BE49-F238E27FC236}">
                  <a16:creationId xmlns:a16="http://schemas.microsoft.com/office/drawing/2014/main" id="{3C679C8B-AC23-342E-5BC5-64F92B0BEE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50427" y="3548799"/>
              <a:ext cx="255011" cy="475688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Gerader Verbinder 56">
              <a:extLst>
                <a:ext uri="{FF2B5EF4-FFF2-40B4-BE49-F238E27FC236}">
                  <a16:creationId xmlns:a16="http://schemas.microsoft.com/office/drawing/2014/main" id="{C789DCD0-B099-8B44-C58F-5967C381DE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55351" y="2100134"/>
              <a:ext cx="255011" cy="475688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Gerader Verbinder 58">
              <a:extLst>
                <a:ext uri="{FF2B5EF4-FFF2-40B4-BE49-F238E27FC236}">
                  <a16:creationId xmlns:a16="http://schemas.microsoft.com/office/drawing/2014/main" id="{59EC9258-2AFB-9A85-20E8-B540833E3DD7}"/>
                </a:ext>
              </a:extLst>
            </p:cNvPr>
            <p:cNvCxnSpPr/>
            <p:nvPr/>
          </p:nvCxnSpPr>
          <p:spPr>
            <a:xfrm>
              <a:off x="5910362" y="2100134"/>
              <a:ext cx="2489894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Gerader Verbinder 59">
              <a:extLst>
                <a:ext uri="{FF2B5EF4-FFF2-40B4-BE49-F238E27FC236}">
                  <a16:creationId xmlns:a16="http://schemas.microsoft.com/office/drawing/2014/main" id="{0A2E875B-EBD3-8852-5091-9717C7F451C2}"/>
                </a:ext>
              </a:extLst>
            </p:cNvPr>
            <p:cNvCxnSpPr/>
            <p:nvPr/>
          </p:nvCxnSpPr>
          <p:spPr>
            <a:xfrm>
              <a:off x="4851053" y="4016421"/>
              <a:ext cx="2489894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Gerader Verbinder 63">
              <a:extLst>
                <a:ext uri="{FF2B5EF4-FFF2-40B4-BE49-F238E27FC236}">
                  <a16:creationId xmlns:a16="http://schemas.microsoft.com/office/drawing/2014/main" id="{5E8B8133-26F7-90EA-F68A-2BA57F66D1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27500" y="2085424"/>
              <a:ext cx="1052378" cy="1930997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Ellipse 72">
              <a:extLst>
                <a:ext uri="{FF2B5EF4-FFF2-40B4-BE49-F238E27FC236}">
                  <a16:creationId xmlns:a16="http://schemas.microsoft.com/office/drawing/2014/main" id="{A735BC30-4841-F061-175A-E583ED4B5C11}"/>
                </a:ext>
              </a:extLst>
            </p:cNvPr>
            <p:cNvSpPr/>
            <p:nvPr/>
          </p:nvSpPr>
          <p:spPr>
            <a:xfrm>
              <a:off x="7548507" y="2745910"/>
              <a:ext cx="619866" cy="576063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4" name="Textfeld 73">
              <a:extLst>
                <a:ext uri="{FF2B5EF4-FFF2-40B4-BE49-F238E27FC236}">
                  <a16:creationId xmlns:a16="http://schemas.microsoft.com/office/drawing/2014/main" id="{A5B66B2E-1279-F300-D6D6-635D0FEBA2D3}"/>
                </a:ext>
              </a:extLst>
            </p:cNvPr>
            <p:cNvSpPr txBox="1"/>
            <p:nvPr/>
          </p:nvSpPr>
          <p:spPr>
            <a:xfrm>
              <a:off x="7556227" y="2849275"/>
              <a:ext cx="7090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 err="1"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U</a:t>
              </a:r>
              <a:r>
                <a:rPr lang="de-DE" baseline="-25000" dirty="0" err="1">
                  <a:ea typeface="Amiri" panose="00000500000000000000" pitchFamily="2" charset="-78"/>
                  <a:cs typeface="Amiri" panose="00000500000000000000" pitchFamily="2" charset="-78"/>
                </a:rPr>
                <a:t>Hall</a:t>
              </a:r>
              <a:endParaRPr lang="de-DE" baseline="-25000" dirty="0">
                <a:ea typeface="Amiri" panose="00000500000000000000" pitchFamily="2" charset="-78"/>
                <a:cs typeface="Amiri" panose="00000500000000000000" pitchFamily="2" charset="-78"/>
              </a:endParaRPr>
            </a:p>
          </p:txBody>
        </p:sp>
      </p:grpSp>
      <p:sp>
        <p:nvSpPr>
          <p:cNvPr id="18" name="Ungleich 17">
            <a:extLst>
              <a:ext uri="{FF2B5EF4-FFF2-40B4-BE49-F238E27FC236}">
                <a16:creationId xmlns:a16="http://schemas.microsoft.com/office/drawing/2014/main" id="{9C5DC540-6876-FD96-EDAA-3A083A01ECCE}"/>
              </a:ext>
            </a:extLst>
          </p:cNvPr>
          <p:cNvSpPr/>
          <p:nvPr/>
        </p:nvSpPr>
        <p:spPr>
          <a:xfrm>
            <a:off x="8187800" y="2914598"/>
            <a:ext cx="281726" cy="216024"/>
          </a:xfrm>
          <a:prstGeom prst="mathNotEqual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300E7519-B2F0-2BFC-D778-0AF1AB6393D4}"/>
              </a:ext>
            </a:extLst>
          </p:cNvPr>
          <p:cNvSpPr txBox="1"/>
          <p:nvPr/>
        </p:nvSpPr>
        <p:spPr>
          <a:xfrm>
            <a:off x="8427863" y="283794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3522620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AD112D-DEF5-99B8-99F3-145752A5EF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FAA66C-2064-FDA2-BDC4-E870F5D44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Heisenberg Hamiltonian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D17CA09-E66A-BD7B-2843-3FF7405D5DF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Ferromagnetic </a:t>
            </a:r>
            <a:r>
              <a:rPr lang="en-US" dirty="0" err="1"/>
              <a:t>groundstate</a:t>
            </a:r>
            <a:endParaRPr lang="en-US" dirty="0"/>
          </a:p>
          <a:p>
            <a:endParaRPr lang="en-US" dirty="0"/>
          </a:p>
          <a:p>
            <a:pPr lvl="1"/>
            <a:r>
              <a:rPr lang="en-US" dirty="0"/>
              <a:t>In this talk we will focus on the deviation of magnons for ferromagnets -&gt; positive J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Concepts can be applied to antiferromagnets(not part of this talk)</a:t>
            </a:r>
          </a:p>
          <a:p>
            <a:pPr lvl="1"/>
            <a:r>
              <a:rPr lang="en-US" dirty="0"/>
              <a:t> and </a:t>
            </a:r>
            <a:r>
              <a:rPr lang="en-US" dirty="0" err="1"/>
              <a:t>altermagnets</a:t>
            </a:r>
            <a:r>
              <a:rPr lang="en-US" dirty="0"/>
              <a:t> (at the end of this talk)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Here we remember the </a:t>
            </a:r>
            <a:r>
              <a:rPr lang="en-US" dirty="0" err="1"/>
              <a:t>groundstate</a:t>
            </a:r>
            <a:r>
              <a:rPr lang="en-US" dirty="0"/>
              <a:t> as being </a:t>
            </a:r>
          </a:p>
          <a:p>
            <a:pPr lvl="1"/>
            <a:r>
              <a:rPr lang="en-US" dirty="0"/>
              <a:t>|0&gt; = |S,S,S,…,S&gt;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Which we can quickly check is an eigenstate of H, with the eigenenergy E_0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99EC34D-8295-5270-F62B-8A05146B83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1251" y="3501777"/>
            <a:ext cx="5568949" cy="4103687"/>
          </a:xfrm>
        </p:spPr>
        <p:txBody>
          <a:bodyPr/>
          <a:lstStyle/>
          <a:p>
            <a:r>
              <a:rPr lang="en-US" dirty="0"/>
              <a:t>Eigenvalues and maybe matrix calculation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18BD7CA-358F-86E5-D343-D58E551E3C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97361CA-3865-DDC7-3E8E-F75C603CC7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5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58EA1669-1374-F55E-F5CF-8BC0E3F6B4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D8977E5D-57E2-A0B6-CD1C-EBC6A3B14F70}"/>
              </a:ext>
            </a:extLst>
          </p:cNvPr>
          <p:cNvSpPr txBox="1"/>
          <p:nvPr/>
        </p:nvSpPr>
        <p:spPr>
          <a:xfrm>
            <a:off x="6239672" y="3945830"/>
            <a:ext cx="475867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dont</a:t>
            </a:r>
            <a:r>
              <a:rPr lang="de-DE" dirty="0"/>
              <a:t> </a:t>
            </a:r>
            <a:r>
              <a:rPr lang="de-DE" dirty="0" err="1"/>
              <a:t>know</a:t>
            </a:r>
            <a:r>
              <a:rPr lang="de-DE" dirty="0"/>
              <a:t> </a:t>
            </a:r>
            <a:r>
              <a:rPr lang="de-DE" dirty="0" err="1"/>
              <a:t>what</a:t>
            </a:r>
            <a:r>
              <a:rPr lang="de-DE" dirty="0"/>
              <a:t> a </a:t>
            </a:r>
            <a:r>
              <a:rPr lang="de-DE" dirty="0" err="1"/>
              <a:t>magnon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at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point</a:t>
            </a:r>
            <a:endParaRPr lang="de-DE" dirty="0"/>
          </a:p>
          <a:p>
            <a:r>
              <a:rPr lang="de-DE" dirty="0"/>
              <a:t>But </a:t>
            </a:r>
            <a:r>
              <a:rPr lang="de-DE" dirty="0" err="1"/>
              <a:t>we</a:t>
            </a:r>
            <a:r>
              <a:rPr lang="de-DE" dirty="0"/>
              <a:t> will </a:t>
            </a:r>
            <a:r>
              <a:rPr lang="de-DE" dirty="0" err="1"/>
              <a:t>learn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them</a:t>
            </a:r>
            <a:r>
              <a:rPr lang="de-DE" dirty="0"/>
              <a:t> and </a:t>
            </a:r>
            <a:r>
              <a:rPr lang="de-DE" dirty="0" err="1"/>
              <a:t>thier</a:t>
            </a:r>
            <a:endParaRPr lang="de-DE" dirty="0"/>
          </a:p>
          <a:p>
            <a:r>
              <a:rPr lang="de-DE" dirty="0"/>
              <a:t>Properties </a:t>
            </a:r>
            <a:r>
              <a:rPr lang="de-DE" dirty="0" err="1"/>
              <a:t>through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following</a:t>
            </a:r>
            <a:r>
              <a:rPr lang="de-DE" dirty="0"/>
              <a:t> </a:t>
            </a:r>
            <a:r>
              <a:rPr lang="de-DE" dirty="0" err="1"/>
              <a:t>calculations</a:t>
            </a:r>
            <a:endParaRPr lang="de-DE" dirty="0"/>
          </a:p>
        </p:txBody>
      </p:sp>
      <p:pic>
        <p:nvPicPr>
          <p:cNvPr id="21" name="Grafik 20">
            <a:extLst>
              <a:ext uri="{FF2B5EF4-FFF2-40B4-BE49-F238E27FC236}">
                <a16:creationId xmlns:a16="http://schemas.microsoft.com/office/drawing/2014/main" id="{321A836E-C698-28EF-B27D-40C99C5D710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466" y="1232883"/>
            <a:ext cx="2412195" cy="585537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DFA0C992-1A8D-F0F6-37EE-94A34865F46A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921" y="4869160"/>
            <a:ext cx="1734705" cy="203581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B8507664-D18D-24E4-6D56-5EC0D752AC3B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9099" y="1182610"/>
            <a:ext cx="7422847" cy="1470817"/>
          </a:xfrm>
          <a:prstGeom prst="rect">
            <a:avLst/>
          </a:prstGeom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806F8F8D-46B4-4921-1F41-25551FB70941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4083" y="5083478"/>
            <a:ext cx="5635585" cy="1120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92777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13509" y="1269230"/>
            <a:ext cx="3733030" cy="4608042"/>
          </a:xfrm>
        </p:spPr>
        <p:txBody>
          <a:bodyPr/>
          <a:lstStyle/>
          <a:p>
            <a:r>
              <a:rPr lang="de-DE" dirty="0"/>
              <a:t>Hall Effekt mit B-Feld </a:t>
            </a:r>
          </a:p>
          <a:p>
            <a:endParaRPr lang="de-DE" dirty="0"/>
          </a:p>
          <a:p>
            <a:pPr lvl="2"/>
            <a:r>
              <a:rPr lang="de-DE" dirty="0"/>
              <a:t>Mit B-Feld bereits bekannt</a:t>
            </a:r>
          </a:p>
          <a:p>
            <a:pPr lvl="2"/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1" y="404664"/>
            <a:ext cx="8447617" cy="647859"/>
          </a:xfrm>
        </p:spPr>
        <p:txBody>
          <a:bodyPr/>
          <a:lstStyle/>
          <a:p>
            <a:r>
              <a:rPr lang="de-DE" dirty="0"/>
              <a:t>Woher kommt die Aufruhr?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50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grpSp>
        <p:nvGrpSpPr>
          <p:cNvPr id="75" name="Gruppieren 74">
            <a:extLst>
              <a:ext uri="{FF2B5EF4-FFF2-40B4-BE49-F238E27FC236}">
                <a16:creationId xmlns:a16="http://schemas.microsoft.com/office/drawing/2014/main" id="{DD89BE57-E347-441B-7033-FAC4CEA4EE15}"/>
              </a:ext>
            </a:extLst>
          </p:cNvPr>
          <p:cNvGrpSpPr/>
          <p:nvPr/>
        </p:nvGrpSpPr>
        <p:grpSpPr>
          <a:xfrm>
            <a:off x="3494391" y="2085424"/>
            <a:ext cx="4905865" cy="2954525"/>
            <a:chOff x="3494391" y="2085424"/>
            <a:chExt cx="4905865" cy="2954525"/>
          </a:xfrm>
        </p:grpSpPr>
        <p:grpSp>
          <p:nvGrpSpPr>
            <p:cNvPr id="13" name="Gruppieren 12">
              <a:extLst>
                <a:ext uri="{FF2B5EF4-FFF2-40B4-BE49-F238E27FC236}">
                  <a16:creationId xmlns:a16="http://schemas.microsoft.com/office/drawing/2014/main" id="{F31038C4-BFAD-F28E-FBE1-CB132AD7B687}"/>
                </a:ext>
              </a:extLst>
            </p:cNvPr>
            <p:cNvGrpSpPr/>
            <p:nvPr/>
          </p:nvGrpSpPr>
          <p:grpSpPr>
            <a:xfrm>
              <a:off x="3791744" y="2638884"/>
              <a:ext cx="3521789" cy="1078619"/>
              <a:chOff x="3791744" y="2638884"/>
              <a:chExt cx="3521789" cy="1078619"/>
            </a:xfrm>
          </p:grpSpPr>
          <p:sp>
            <p:nvSpPr>
              <p:cNvPr id="8" name="Parallelogramm 7">
                <a:extLst>
                  <a:ext uri="{FF2B5EF4-FFF2-40B4-BE49-F238E27FC236}">
                    <a16:creationId xmlns:a16="http://schemas.microsoft.com/office/drawing/2014/main" id="{8D1286E0-7C64-CA51-BC54-7EBCA979C695}"/>
                  </a:ext>
                </a:extLst>
              </p:cNvPr>
              <p:cNvSpPr/>
              <p:nvPr/>
            </p:nvSpPr>
            <p:spPr>
              <a:xfrm>
                <a:off x="3791744" y="2852937"/>
                <a:ext cx="3521789" cy="864566"/>
              </a:xfrm>
              <a:prstGeom prst="parallelogram">
                <a:avLst>
                  <a:gd name="adj" fmla="val 56491"/>
                </a:avLst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9" name="Rechteck 8">
                <a:extLst>
                  <a:ext uri="{FF2B5EF4-FFF2-40B4-BE49-F238E27FC236}">
                    <a16:creationId xmlns:a16="http://schemas.microsoft.com/office/drawing/2014/main" id="{54835E1B-0A4D-F4AC-136F-3FC0DA660516}"/>
                  </a:ext>
                </a:extLst>
              </p:cNvPr>
              <p:cNvSpPr/>
              <p:nvPr/>
            </p:nvSpPr>
            <p:spPr>
              <a:xfrm>
                <a:off x="3791744" y="3538971"/>
                <a:ext cx="144016" cy="178532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1" name="Rechteck 10">
                <a:extLst>
                  <a:ext uri="{FF2B5EF4-FFF2-40B4-BE49-F238E27FC236}">
                    <a16:creationId xmlns:a16="http://schemas.microsoft.com/office/drawing/2014/main" id="{F249F2BA-DB97-6666-7315-7010A478C803}"/>
                  </a:ext>
                </a:extLst>
              </p:cNvPr>
              <p:cNvSpPr/>
              <p:nvPr/>
            </p:nvSpPr>
            <p:spPr>
              <a:xfrm>
                <a:off x="7169517" y="2638884"/>
                <a:ext cx="144016" cy="214052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" name="Parallelogramm 3">
                <a:extLst>
                  <a:ext uri="{FF2B5EF4-FFF2-40B4-BE49-F238E27FC236}">
                    <a16:creationId xmlns:a16="http://schemas.microsoft.com/office/drawing/2014/main" id="{ECD4F5B5-7915-6F9B-A6A7-46F00D9CCE26}"/>
                  </a:ext>
                </a:extLst>
              </p:cNvPr>
              <p:cNvSpPr/>
              <p:nvPr/>
            </p:nvSpPr>
            <p:spPr>
              <a:xfrm>
                <a:off x="3791744" y="2638884"/>
                <a:ext cx="3521789" cy="900087"/>
              </a:xfrm>
              <a:prstGeom prst="parallelogram">
                <a:avLst>
                  <a:gd name="adj" fmla="val 56491"/>
                </a:avLst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DA317A5D-14AC-289A-8DBC-166C7E9F1B69}"/>
                </a:ext>
              </a:extLst>
            </p:cNvPr>
            <p:cNvSpPr/>
            <p:nvPr/>
          </p:nvSpPr>
          <p:spPr>
            <a:xfrm>
              <a:off x="7058962" y="3101404"/>
              <a:ext cx="72008" cy="7200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4F834599-6C0C-13B3-2423-88FF84F0F84A}"/>
                </a:ext>
              </a:extLst>
            </p:cNvPr>
            <p:cNvSpPr/>
            <p:nvPr/>
          </p:nvSpPr>
          <p:spPr>
            <a:xfrm>
              <a:off x="4007768" y="3065561"/>
              <a:ext cx="72008" cy="7200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7" name="Gerader Verbinder 16">
              <a:extLst>
                <a:ext uri="{FF2B5EF4-FFF2-40B4-BE49-F238E27FC236}">
                  <a16:creationId xmlns:a16="http://schemas.microsoft.com/office/drawing/2014/main" id="{A22477E0-FF7F-25CE-96A9-8C5FBCDAE8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03712" y="3101404"/>
              <a:ext cx="50405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r Verbinder 18">
              <a:extLst>
                <a:ext uri="{FF2B5EF4-FFF2-40B4-BE49-F238E27FC236}">
                  <a16:creationId xmlns:a16="http://schemas.microsoft.com/office/drawing/2014/main" id="{99500FBA-8F29-D9CE-530F-97862E4AEB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30970" y="3137408"/>
              <a:ext cx="20997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r Verbinder 19">
              <a:extLst>
                <a:ext uri="{FF2B5EF4-FFF2-40B4-BE49-F238E27FC236}">
                  <a16:creationId xmlns:a16="http://schemas.microsoft.com/office/drawing/2014/main" id="{39882896-A3D2-C5EE-8048-7B35F3C282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40947" y="3129470"/>
              <a:ext cx="0" cy="137965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r Verbinder 24">
              <a:extLst>
                <a:ext uri="{FF2B5EF4-FFF2-40B4-BE49-F238E27FC236}">
                  <a16:creationId xmlns:a16="http://schemas.microsoft.com/office/drawing/2014/main" id="{E7936146-0240-7086-DE7A-F8DF5181BC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94391" y="3095337"/>
              <a:ext cx="9321" cy="139932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Gerader Verbinder 25">
              <a:extLst>
                <a:ext uri="{FF2B5EF4-FFF2-40B4-BE49-F238E27FC236}">
                  <a16:creationId xmlns:a16="http://schemas.microsoft.com/office/drawing/2014/main" id="{CAE96A34-B363-1B2F-DA5B-4880ACBE20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94391" y="4494659"/>
              <a:ext cx="159349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Gerader Verbinder 28">
              <a:extLst>
                <a:ext uri="{FF2B5EF4-FFF2-40B4-BE49-F238E27FC236}">
                  <a16:creationId xmlns:a16="http://schemas.microsoft.com/office/drawing/2014/main" id="{9AAA0B67-352E-07DF-6F11-0B26546068DA}"/>
                </a:ext>
              </a:extLst>
            </p:cNvPr>
            <p:cNvCxnSpPr/>
            <p:nvPr/>
          </p:nvCxnSpPr>
          <p:spPr>
            <a:xfrm>
              <a:off x="5087888" y="4221088"/>
              <a:ext cx="0" cy="57606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r Verbinder 29">
              <a:extLst>
                <a:ext uri="{FF2B5EF4-FFF2-40B4-BE49-F238E27FC236}">
                  <a16:creationId xmlns:a16="http://schemas.microsoft.com/office/drawing/2014/main" id="{9A69DA9E-CAA4-1ABF-46BA-C6C3C68454C1}"/>
                </a:ext>
              </a:extLst>
            </p:cNvPr>
            <p:cNvCxnSpPr>
              <a:cxnSpLocks/>
            </p:cNvCxnSpPr>
            <p:nvPr/>
          </p:nvCxnSpPr>
          <p:spPr>
            <a:xfrm>
              <a:off x="5231904" y="4360912"/>
              <a:ext cx="0" cy="2964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Gerader Verbinder 31">
              <a:extLst>
                <a:ext uri="{FF2B5EF4-FFF2-40B4-BE49-F238E27FC236}">
                  <a16:creationId xmlns:a16="http://schemas.microsoft.com/office/drawing/2014/main" id="{958B11AE-97B2-A181-A992-411CE66DBB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31904" y="4499868"/>
              <a:ext cx="2109043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feld 34">
              <a:extLst>
                <a:ext uri="{FF2B5EF4-FFF2-40B4-BE49-F238E27FC236}">
                  <a16:creationId xmlns:a16="http://schemas.microsoft.com/office/drawing/2014/main" id="{CF77980B-A113-1F04-EE11-BAD77EBB1129}"/>
                </a:ext>
              </a:extLst>
            </p:cNvPr>
            <p:cNvSpPr txBox="1"/>
            <p:nvPr/>
          </p:nvSpPr>
          <p:spPr>
            <a:xfrm>
              <a:off x="5059404" y="4670617"/>
              <a:ext cx="3063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I</a:t>
              </a:r>
            </a:p>
          </p:txBody>
        </p:sp>
        <p:cxnSp>
          <p:nvCxnSpPr>
            <p:cNvPr id="37" name="Gerade Verbindung mit Pfeil 36">
              <a:extLst>
                <a:ext uri="{FF2B5EF4-FFF2-40B4-BE49-F238E27FC236}">
                  <a16:creationId xmlns:a16="http://schemas.microsoft.com/office/drawing/2014/main" id="{3FB944B2-A26C-83A2-99BA-0866A43E9046}"/>
                </a:ext>
              </a:extLst>
            </p:cNvPr>
            <p:cNvCxnSpPr>
              <a:cxnSpLocks/>
            </p:cNvCxnSpPr>
            <p:nvPr/>
          </p:nvCxnSpPr>
          <p:spPr>
            <a:xfrm>
              <a:off x="4973469" y="3088927"/>
              <a:ext cx="929500" cy="641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feld 43">
              <a:extLst>
                <a:ext uri="{FF2B5EF4-FFF2-40B4-BE49-F238E27FC236}">
                  <a16:creationId xmlns:a16="http://schemas.microsoft.com/office/drawing/2014/main" id="{73BE7FD1-BEF3-81F5-E848-09964E4FAC23}"/>
                </a:ext>
              </a:extLst>
            </p:cNvPr>
            <p:cNvSpPr txBox="1"/>
            <p:nvPr/>
          </p:nvSpPr>
          <p:spPr>
            <a:xfrm>
              <a:off x="5544837" y="3101404"/>
              <a:ext cx="3063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I</a:t>
              </a:r>
            </a:p>
          </p:txBody>
        </p:sp>
        <p:sp>
          <p:nvSpPr>
            <p:cNvPr id="47" name="Ellipse 46">
              <a:extLst>
                <a:ext uri="{FF2B5EF4-FFF2-40B4-BE49-F238E27FC236}">
                  <a16:creationId xmlns:a16="http://schemas.microsoft.com/office/drawing/2014/main" id="{A7B98202-405D-518F-0E0A-FF7A888F0D9A}"/>
                </a:ext>
              </a:extLst>
            </p:cNvPr>
            <p:cNvSpPr/>
            <p:nvPr/>
          </p:nvSpPr>
          <p:spPr>
            <a:xfrm>
              <a:off x="5090666" y="3500983"/>
              <a:ext cx="72008" cy="7200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8" name="Ellipse 47">
              <a:extLst>
                <a:ext uri="{FF2B5EF4-FFF2-40B4-BE49-F238E27FC236}">
                  <a16:creationId xmlns:a16="http://schemas.microsoft.com/office/drawing/2014/main" id="{E0C228CC-79A3-A5D9-BC10-2FD9A83F6D41}"/>
                </a:ext>
              </a:extLst>
            </p:cNvPr>
            <p:cNvSpPr/>
            <p:nvPr/>
          </p:nvSpPr>
          <p:spPr>
            <a:xfrm>
              <a:off x="5613947" y="2577599"/>
              <a:ext cx="72008" cy="7200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50" name="Gerade Verbindung mit Pfeil 49">
              <a:extLst>
                <a:ext uri="{FF2B5EF4-FFF2-40B4-BE49-F238E27FC236}">
                  <a16:creationId xmlns:a16="http://schemas.microsoft.com/office/drawing/2014/main" id="{CF288E06-7CED-CD41-8E6C-466A50F8C3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75055" y="2678228"/>
              <a:ext cx="430561" cy="760274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Gerader Verbinder 51">
              <a:extLst>
                <a:ext uri="{FF2B5EF4-FFF2-40B4-BE49-F238E27FC236}">
                  <a16:creationId xmlns:a16="http://schemas.microsoft.com/office/drawing/2014/main" id="{3C679C8B-AC23-342E-5BC5-64F92B0BEE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50427" y="3548799"/>
              <a:ext cx="255011" cy="475688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Gerader Verbinder 56">
              <a:extLst>
                <a:ext uri="{FF2B5EF4-FFF2-40B4-BE49-F238E27FC236}">
                  <a16:creationId xmlns:a16="http://schemas.microsoft.com/office/drawing/2014/main" id="{C789DCD0-B099-8B44-C58F-5967C381DE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55351" y="2100134"/>
              <a:ext cx="255011" cy="475688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Gerader Verbinder 58">
              <a:extLst>
                <a:ext uri="{FF2B5EF4-FFF2-40B4-BE49-F238E27FC236}">
                  <a16:creationId xmlns:a16="http://schemas.microsoft.com/office/drawing/2014/main" id="{59EC9258-2AFB-9A85-20E8-B540833E3DD7}"/>
                </a:ext>
              </a:extLst>
            </p:cNvPr>
            <p:cNvCxnSpPr/>
            <p:nvPr/>
          </p:nvCxnSpPr>
          <p:spPr>
            <a:xfrm>
              <a:off x="5910362" y="2100134"/>
              <a:ext cx="2489894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Gerader Verbinder 59">
              <a:extLst>
                <a:ext uri="{FF2B5EF4-FFF2-40B4-BE49-F238E27FC236}">
                  <a16:creationId xmlns:a16="http://schemas.microsoft.com/office/drawing/2014/main" id="{0A2E875B-EBD3-8852-5091-9717C7F451C2}"/>
                </a:ext>
              </a:extLst>
            </p:cNvPr>
            <p:cNvCxnSpPr/>
            <p:nvPr/>
          </p:nvCxnSpPr>
          <p:spPr>
            <a:xfrm>
              <a:off x="4851053" y="4016421"/>
              <a:ext cx="2489894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Gerader Verbinder 63">
              <a:extLst>
                <a:ext uri="{FF2B5EF4-FFF2-40B4-BE49-F238E27FC236}">
                  <a16:creationId xmlns:a16="http://schemas.microsoft.com/office/drawing/2014/main" id="{5E8B8133-26F7-90EA-F68A-2BA57F66D1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27500" y="2085424"/>
              <a:ext cx="1052378" cy="1930997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Ellipse 72">
              <a:extLst>
                <a:ext uri="{FF2B5EF4-FFF2-40B4-BE49-F238E27FC236}">
                  <a16:creationId xmlns:a16="http://schemas.microsoft.com/office/drawing/2014/main" id="{A735BC30-4841-F061-175A-E583ED4B5C11}"/>
                </a:ext>
              </a:extLst>
            </p:cNvPr>
            <p:cNvSpPr/>
            <p:nvPr/>
          </p:nvSpPr>
          <p:spPr>
            <a:xfrm>
              <a:off x="7548507" y="2745910"/>
              <a:ext cx="619866" cy="576063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4" name="Textfeld 73">
              <a:extLst>
                <a:ext uri="{FF2B5EF4-FFF2-40B4-BE49-F238E27FC236}">
                  <a16:creationId xmlns:a16="http://schemas.microsoft.com/office/drawing/2014/main" id="{A5B66B2E-1279-F300-D6D6-635D0FEBA2D3}"/>
                </a:ext>
              </a:extLst>
            </p:cNvPr>
            <p:cNvSpPr txBox="1"/>
            <p:nvPr/>
          </p:nvSpPr>
          <p:spPr>
            <a:xfrm>
              <a:off x="7556227" y="2849275"/>
              <a:ext cx="7090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 err="1"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U</a:t>
              </a:r>
              <a:r>
                <a:rPr lang="de-DE" baseline="-25000" dirty="0" err="1">
                  <a:ea typeface="Amiri" panose="00000500000000000000" pitchFamily="2" charset="-78"/>
                  <a:cs typeface="Amiri" panose="00000500000000000000" pitchFamily="2" charset="-78"/>
                </a:rPr>
                <a:t>Hall</a:t>
              </a:r>
              <a:endParaRPr lang="de-DE" baseline="-25000" dirty="0">
                <a:ea typeface="Amiri" panose="00000500000000000000" pitchFamily="2" charset="-78"/>
                <a:cs typeface="Amiri" panose="00000500000000000000" pitchFamily="2" charset="-78"/>
              </a:endParaRPr>
            </a:p>
          </p:txBody>
        </p:sp>
      </p:grpSp>
      <p:sp>
        <p:nvSpPr>
          <p:cNvPr id="14" name="Textfeld 13">
            <a:extLst>
              <a:ext uri="{FF2B5EF4-FFF2-40B4-BE49-F238E27FC236}">
                <a16:creationId xmlns:a16="http://schemas.microsoft.com/office/drawing/2014/main" id="{EBB65BDD-BC5E-AC82-23BB-29F008B3C8CB}"/>
              </a:ext>
            </a:extLst>
          </p:cNvPr>
          <p:cNvSpPr txBox="1"/>
          <p:nvPr/>
        </p:nvSpPr>
        <p:spPr>
          <a:xfrm>
            <a:off x="8427863" y="283794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0</a:t>
            </a:r>
          </a:p>
        </p:txBody>
      </p:sp>
      <p:sp>
        <p:nvSpPr>
          <p:cNvPr id="16" name="Gleich 15">
            <a:extLst>
              <a:ext uri="{FF2B5EF4-FFF2-40B4-BE49-F238E27FC236}">
                <a16:creationId xmlns:a16="http://schemas.microsoft.com/office/drawing/2014/main" id="{46A559D1-CDEC-36D3-54E3-0C1D4AFF815E}"/>
              </a:ext>
            </a:extLst>
          </p:cNvPr>
          <p:cNvSpPr/>
          <p:nvPr/>
        </p:nvSpPr>
        <p:spPr>
          <a:xfrm>
            <a:off x="8187799" y="2921510"/>
            <a:ext cx="281727" cy="202200"/>
          </a:xfrm>
          <a:prstGeom prst="mathEqual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238839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13509" y="1269230"/>
            <a:ext cx="3733030" cy="4608042"/>
          </a:xfrm>
        </p:spPr>
        <p:txBody>
          <a:bodyPr/>
          <a:lstStyle/>
          <a:p>
            <a:r>
              <a:rPr lang="de-DE" dirty="0"/>
              <a:t>Hall Effekt mit B-Feld </a:t>
            </a:r>
          </a:p>
          <a:p>
            <a:endParaRPr lang="de-DE" dirty="0"/>
          </a:p>
          <a:p>
            <a:pPr lvl="2"/>
            <a:r>
              <a:rPr lang="de-DE" dirty="0"/>
              <a:t>Mit B-Feld bereits bekannt</a:t>
            </a:r>
          </a:p>
          <a:p>
            <a:pPr lvl="2"/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1" y="404664"/>
            <a:ext cx="8447617" cy="647859"/>
          </a:xfrm>
        </p:spPr>
        <p:txBody>
          <a:bodyPr/>
          <a:lstStyle/>
          <a:p>
            <a:r>
              <a:rPr lang="de-DE" dirty="0"/>
              <a:t>Woher kommt die Aufruhr?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51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grpSp>
        <p:nvGrpSpPr>
          <p:cNvPr id="75" name="Gruppieren 74">
            <a:extLst>
              <a:ext uri="{FF2B5EF4-FFF2-40B4-BE49-F238E27FC236}">
                <a16:creationId xmlns:a16="http://schemas.microsoft.com/office/drawing/2014/main" id="{DD89BE57-E347-441B-7033-FAC4CEA4EE15}"/>
              </a:ext>
            </a:extLst>
          </p:cNvPr>
          <p:cNvGrpSpPr/>
          <p:nvPr/>
        </p:nvGrpSpPr>
        <p:grpSpPr>
          <a:xfrm>
            <a:off x="3494391" y="1818979"/>
            <a:ext cx="4905865" cy="3220970"/>
            <a:chOff x="3494391" y="1818979"/>
            <a:chExt cx="4905865" cy="3220970"/>
          </a:xfrm>
        </p:grpSpPr>
        <p:cxnSp>
          <p:nvCxnSpPr>
            <p:cNvPr id="42" name="Gerade Verbindung mit Pfeil 41">
              <a:extLst>
                <a:ext uri="{FF2B5EF4-FFF2-40B4-BE49-F238E27FC236}">
                  <a16:creationId xmlns:a16="http://schemas.microsoft.com/office/drawing/2014/main" id="{B981E7D2-B009-185A-4143-93F02A11DCF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75163" y="2914598"/>
              <a:ext cx="15173" cy="1159978"/>
            </a:xfrm>
            <a:prstGeom prst="straightConnector1">
              <a:avLst/>
            </a:prstGeom>
            <a:ln w="28575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Gruppieren 12">
              <a:extLst>
                <a:ext uri="{FF2B5EF4-FFF2-40B4-BE49-F238E27FC236}">
                  <a16:creationId xmlns:a16="http://schemas.microsoft.com/office/drawing/2014/main" id="{F31038C4-BFAD-F28E-FBE1-CB132AD7B687}"/>
                </a:ext>
              </a:extLst>
            </p:cNvPr>
            <p:cNvGrpSpPr/>
            <p:nvPr/>
          </p:nvGrpSpPr>
          <p:grpSpPr>
            <a:xfrm>
              <a:off x="3791744" y="2638884"/>
              <a:ext cx="3521789" cy="1078619"/>
              <a:chOff x="3791744" y="2638884"/>
              <a:chExt cx="3521789" cy="1078619"/>
            </a:xfrm>
          </p:grpSpPr>
          <p:sp>
            <p:nvSpPr>
              <p:cNvPr id="8" name="Parallelogramm 7">
                <a:extLst>
                  <a:ext uri="{FF2B5EF4-FFF2-40B4-BE49-F238E27FC236}">
                    <a16:creationId xmlns:a16="http://schemas.microsoft.com/office/drawing/2014/main" id="{8D1286E0-7C64-CA51-BC54-7EBCA979C695}"/>
                  </a:ext>
                </a:extLst>
              </p:cNvPr>
              <p:cNvSpPr/>
              <p:nvPr/>
            </p:nvSpPr>
            <p:spPr>
              <a:xfrm>
                <a:off x="3791744" y="2852937"/>
                <a:ext cx="3521789" cy="864566"/>
              </a:xfrm>
              <a:prstGeom prst="parallelogram">
                <a:avLst>
                  <a:gd name="adj" fmla="val 56491"/>
                </a:avLst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9" name="Rechteck 8">
                <a:extLst>
                  <a:ext uri="{FF2B5EF4-FFF2-40B4-BE49-F238E27FC236}">
                    <a16:creationId xmlns:a16="http://schemas.microsoft.com/office/drawing/2014/main" id="{54835E1B-0A4D-F4AC-136F-3FC0DA660516}"/>
                  </a:ext>
                </a:extLst>
              </p:cNvPr>
              <p:cNvSpPr/>
              <p:nvPr/>
            </p:nvSpPr>
            <p:spPr>
              <a:xfrm>
                <a:off x="3791744" y="3538971"/>
                <a:ext cx="144016" cy="178532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1" name="Rechteck 10">
                <a:extLst>
                  <a:ext uri="{FF2B5EF4-FFF2-40B4-BE49-F238E27FC236}">
                    <a16:creationId xmlns:a16="http://schemas.microsoft.com/office/drawing/2014/main" id="{F249F2BA-DB97-6666-7315-7010A478C803}"/>
                  </a:ext>
                </a:extLst>
              </p:cNvPr>
              <p:cNvSpPr/>
              <p:nvPr/>
            </p:nvSpPr>
            <p:spPr>
              <a:xfrm>
                <a:off x="7169517" y="2638884"/>
                <a:ext cx="144016" cy="214052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" name="Parallelogramm 3">
                <a:extLst>
                  <a:ext uri="{FF2B5EF4-FFF2-40B4-BE49-F238E27FC236}">
                    <a16:creationId xmlns:a16="http://schemas.microsoft.com/office/drawing/2014/main" id="{ECD4F5B5-7915-6F9B-A6A7-46F00D9CCE26}"/>
                  </a:ext>
                </a:extLst>
              </p:cNvPr>
              <p:cNvSpPr/>
              <p:nvPr/>
            </p:nvSpPr>
            <p:spPr>
              <a:xfrm>
                <a:off x="3791744" y="2638884"/>
                <a:ext cx="3521789" cy="900087"/>
              </a:xfrm>
              <a:prstGeom prst="parallelogram">
                <a:avLst>
                  <a:gd name="adj" fmla="val 56491"/>
                </a:avLst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DA317A5D-14AC-289A-8DBC-166C7E9F1B69}"/>
                </a:ext>
              </a:extLst>
            </p:cNvPr>
            <p:cNvSpPr/>
            <p:nvPr/>
          </p:nvSpPr>
          <p:spPr>
            <a:xfrm>
              <a:off x="7058962" y="3101404"/>
              <a:ext cx="72008" cy="7200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4F834599-6C0C-13B3-2423-88FF84F0F84A}"/>
                </a:ext>
              </a:extLst>
            </p:cNvPr>
            <p:cNvSpPr/>
            <p:nvPr/>
          </p:nvSpPr>
          <p:spPr>
            <a:xfrm>
              <a:off x="4007768" y="3065561"/>
              <a:ext cx="72008" cy="7200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7" name="Gerader Verbinder 16">
              <a:extLst>
                <a:ext uri="{FF2B5EF4-FFF2-40B4-BE49-F238E27FC236}">
                  <a16:creationId xmlns:a16="http://schemas.microsoft.com/office/drawing/2014/main" id="{A22477E0-FF7F-25CE-96A9-8C5FBCDAE8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03712" y="3101404"/>
              <a:ext cx="50405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r Verbinder 18">
              <a:extLst>
                <a:ext uri="{FF2B5EF4-FFF2-40B4-BE49-F238E27FC236}">
                  <a16:creationId xmlns:a16="http://schemas.microsoft.com/office/drawing/2014/main" id="{99500FBA-8F29-D9CE-530F-97862E4AEB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30970" y="3137408"/>
              <a:ext cx="20997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r Verbinder 19">
              <a:extLst>
                <a:ext uri="{FF2B5EF4-FFF2-40B4-BE49-F238E27FC236}">
                  <a16:creationId xmlns:a16="http://schemas.microsoft.com/office/drawing/2014/main" id="{39882896-A3D2-C5EE-8048-7B35F3C282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40947" y="3129470"/>
              <a:ext cx="0" cy="137965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r Verbinder 24">
              <a:extLst>
                <a:ext uri="{FF2B5EF4-FFF2-40B4-BE49-F238E27FC236}">
                  <a16:creationId xmlns:a16="http://schemas.microsoft.com/office/drawing/2014/main" id="{E7936146-0240-7086-DE7A-F8DF5181BC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94391" y="3095337"/>
              <a:ext cx="9321" cy="139932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Gerader Verbinder 25">
              <a:extLst>
                <a:ext uri="{FF2B5EF4-FFF2-40B4-BE49-F238E27FC236}">
                  <a16:creationId xmlns:a16="http://schemas.microsoft.com/office/drawing/2014/main" id="{CAE96A34-B363-1B2F-DA5B-4880ACBE20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94391" y="4494659"/>
              <a:ext cx="159349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Gerader Verbinder 28">
              <a:extLst>
                <a:ext uri="{FF2B5EF4-FFF2-40B4-BE49-F238E27FC236}">
                  <a16:creationId xmlns:a16="http://schemas.microsoft.com/office/drawing/2014/main" id="{9AAA0B67-352E-07DF-6F11-0B26546068DA}"/>
                </a:ext>
              </a:extLst>
            </p:cNvPr>
            <p:cNvCxnSpPr/>
            <p:nvPr/>
          </p:nvCxnSpPr>
          <p:spPr>
            <a:xfrm>
              <a:off x="5087888" y="4221088"/>
              <a:ext cx="0" cy="57606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r Verbinder 29">
              <a:extLst>
                <a:ext uri="{FF2B5EF4-FFF2-40B4-BE49-F238E27FC236}">
                  <a16:creationId xmlns:a16="http://schemas.microsoft.com/office/drawing/2014/main" id="{9A69DA9E-CAA4-1ABF-46BA-C6C3C68454C1}"/>
                </a:ext>
              </a:extLst>
            </p:cNvPr>
            <p:cNvCxnSpPr>
              <a:cxnSpLocks/>
            </p:cNvCxnSpPr>
            <p:nvPr/>
          </p:nvCxnSpPr>
          <p:spPr>
            <a:xfrm>
              <a:off x="5231904" y="4360912"/>
              <a:ext cx="0" cy="2964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Gerader Verbinder 31">
              <a:extLst>
                <a:ext uri="{FF2B5EF4-FFF2-40B4-BE49-F238E27FC236}">
                  <a16:creationId xmlns:a16="http://schemas.microsoft.com/office/drawing/2014/main" id="{958B11AE-97B2-A181-A992-411CE66DBB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31904" y="4499868"/>
              <a:ext cx="2109043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feld 34">
              <a:extLst>
                <a:ext uri="{FF2B5EF4-FFF2-40B4-BE49-F238E27FC236}">
                  <a16:creationId xmlns:a16="http://schemas.microsoft.com/office/drawing/2014/main" id="{CF77980B-A113-1F04-EE11-BAD77EBB1129}"/>
                </a:ext>
              </a:extLst>
            </p:cNvPr>
            <p:cNvSpPr txBox="1"/>
            <p:nvPr/>
          </p:nvSpPr>
          <p:spPr>
            <a:xfrm>
              <a:off x="5059404" y="4670617"/>
              <a:ext cx="3063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I</a:t>
              </a:r>
            </a:p>
          </p:txBody>
        </p:sp>
        <p:cxnSp>
          <p:nvCxnSpPr>
            <p:cNvPr id="37" name="Gerade Verbindung mit Pfeil 36">
              <a:extLst>
                <a:ext uri="{FF2B5EF4-FFF2-40B4-BE49-F238E27FC236}">
                  <a16:creationId xmlns:a16="http://schemas.microsoft.com/office/drawing/2014/main" id="{3FB944B2-A26C-83A2-99BA-0866A43E9046}"/>
                </a:ext>
              </a:extLst>
            </p:cNvPr>
            <p:cNvCxnSpPr>
              <a:cxnSpLocks/>
            </p:cNvCxnSpPr>
            <p:nvPr/>
          </p:nvCxnSpPr>
          <p:spPr>
            <a:xfrm>
              <a:off x="4973469" y="3088927"/>
              <a:ext cx="929500" cy="641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feld 43">
              <a:extLst>
                <a:ext uri="{FF2B5EF4-FFF2-40B4-BE49-F238E27FC236}">
                  <a16:creationId xmlns:a16="http://schemas.microsoft.com/office/drawing/2014/main" id="{73BE7FD1-BEF3-81F5-E848-09964E4FAC23}"/>
                </a:ext>
              </a:extLst>
            </p:cNvPr>
            <p:cNvSpPr txBox="1"/>
            <p:nvPr/>
          </p:nvSpPr>
          <p:spPr>
            <a:xfrm>
              <a:off x="5544837" y="3101404"/>
              <a:ext cx="3063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I</a:t>
              </a:r>
            </a:p>
          </p:txBody>
        </p:sp>
        <p:sp>
          <p:nvSpPr>
            <p:cNvPr id="46" name="Textfeld 45">
              <a:extLst>
                <a:ext uri="{FF2B5EF4-FFF2-40B4-BE49-F238E27FC236}">
                  <a16:creationId xmlns:a16="http://schemas.microsoft.com/office/drawing/2014/main" id="{7D3C5A48-56FB-5832-E999-EECF1EAC0465}"/>
                </a:ext>
              </a:extLst>
            </p:cNvPr>
            <p:cNvSpPr txBox="1"/>
            <p:nvPr/>
          </p:nvSpPr>
          <p:spPr>
            <a:xfrm>
              <a:off x="5366223" y="1818979"/>
              <a:ext cx="2887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>
                  <a:solidFill>
                    <a:srgbClr val="FFFF00"/>
                  </a:solidFill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M</a:t>
              </a:r>
            </a:p>
          </p:txBody>
        </p:sp>
        <p:sp>
          <p:nvSpPr>
            <p:cNvPr id="47" name="Ellipse 46">
              <a:extLst>
                <a:ext uri="{FF2B5EF4-FFF2-40B4-BE49-F238E27FC236}">
                  <a16:creationId xmlns:a16="http://schemas.microsoft.com/office/drawing/2014/main" id="{A7B98202-405D-518F-0E0A-FF7A888F0D9A}"/>
                </a:ext>
              </a:extLst>
            </p:cNvPr>
            <p:cNvSpPr/>
            <p:nvPr/>
          </p:nvSpPr>
          <p:spPr>
            <a:xfrm>
              <a:off x="5090666" y="3500983"/>
              <a:ext cx="72008" cy="7200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8" name="Ellipse 47">
              <a:extLst>
                <a:ext uri="{FF2B5EF4-FFF2-40B4-BE49-F238E27FC236}">
                  <a16:creationId xmlns:a16="http://schemas.microsoft.com/office/drawing/2014/main" id="{E0C228CC-79A3-A5D9-BC10-2FD9A83F6D41}"/>
                </a:ext>
              </a:extLst>
            </p:cNvPr>
            <p:cNvSpPr/>
            <p:nvPr/>
          </p:nvSpPr>
          <p:spPr>
            <a:xfrm>
              <a:off x="5613947" y="2577599"/>
              <a:ext cx="72008" cy="7200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50" name="Gerade Verbindung mit Pfeil 49">
              <a:extLst>
                <a:ext uri="{FF2B5EF4-FFF2-40B4-BE49-F238E27FC236}">
                  <a16:creationId xmlns:a16="http://schemas.microsoft.com/office/drawing/2014/main" id="{CF288E06-7CED-CD41-8E6C-466A50F8C3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75055" y="2678228"/>
              <a:ext cx="430561" cy="760274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Gerade Verbindung mit Pfeil 39">
              <a:extLst>
                <a:ext uri="{FF2B5EF4-FFF2-40B4-BE49-F238E27FC236}">
                  <a16:creationId xmlns:a16="http://schemas.microsoft.com/office/drawing/2014/main" id="{3E29757C-74EB-82B9-4AAB-C7BE4141366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82750" y="1914287"/>
              <a:ext cx="15173" cy="1159978"/>
            </a:xfrm>
            <a:prstGeom prst="straightConnector1">
              <a:avLst/>
            </a:prstGeom>
            <a:ln w="28575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Gerader Verbinder 51">
              <a:extLst>
                <a:ext uri="{FF2B5EF4-FFF2-40B4-BE49-F238E27FC236}">
                  <a16:creationId xmlns:a16="http://schemas.microsoft.com/office/drawing/2014/main" id="{3C679C8B-AC23-342E-5BC5-64F92B0BEE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50427" y="3548799"/>
              <a:ext cx="255011" cy="475688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Gerader Verbinder 56">
              <a:extLst>
                <a:ext uri="{FF2B5EF4-FFF2-40B4-BE49-F238E27FC236}">
                  <a16:creationId xmlns:a16="http://schemas.microsoft.com/office/drawing/2014/main" id="{C789DCD0-B099-8B44-C58F-5967C381DE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55351" y="2100134"/>
              <a:ext cx="255011" cy="475688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Gerader Verbinder 58">
              <a:extLst>
                <a:ext uri="{FF2B5EF4-FFF2-40B4-BE49-F238E27FC236}">
                  <a16:creationId xmlns:a16="http://schemas.microsoft.com/office/drawing/2014/main" id="{59EC9258-2AFB-9A85-20E8-B540833E3DD7}"/>
                </a:ext>
              </a:extLst>
            </p:cNvPr>
            <p:cNvCxnSpPr/>
            <p:nvPr/>
          </p:nvCxnSpPr>
          <p:spPr>
            <a:xfrm>
              <a:off x="5910362" y="2100134"/>
              <a:ext cx="2489894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Gerader Verbinder 59">
              <a:extLst>
                <a:ext uri="{FF2B5EF4-FFF2-40B4-BE49-F238E27FC236}">
                  <a16:creationId xmlns:a16="http://schemas.microsoft.com/office/drawing/2014/main" id="{0A2E875B-EBD3-8852-5091-9717C7F451C2}"/>
                </a:ext>
              </a:extLst>
            </p:cNvPr>
            <p:cNvCxnSpPr/>
            <p:nvPr/>
          </p:nvCxnSpPr>
          <p:spPr>
            <a:xfrm>
              <a:off x="4851053" y="4016421"/>
              <a:ext cx="2489894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Gerader Verbinder 63">
              <a:extLst>
                <a:ext uri="{FF2B5EF4-FFF2-40B4-BE49-F238E27FC236}">
                  <a16:creationId xmlns:a16="http://schemas.microsoft.com/office/drawing/2014/main" id="{5E8B8133-26F7-90EA-F68A-2BA57F66D1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27500" y="2085424"/>
              <a:ext cx="1052378" cy="1930997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Ellipse 72">
              <a:extLst>
                <a:ext uri="{FF2B5EF4-FFF2-40B4-BE49-F238E27FC236}">
                  <a16:creationId xmlns:a16="http://schemas.microsoft.com/office/drawing/2014/main" id="{A735BC30-4841-F061-175A-E583ED4B5C11}"/>
                </a:ext>
              </a:extLst>
            </p:cNvPr>
            <p:cNvSpPr/>
            <p:nvPr/>
          </p:nvSpPr>
          <p:spPr>
            <a:xfrm>
              <a:off x="7548507" y="2745910"/>
              <a:ext cx="619866" cy="576063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4" name="Textfeld 73">
              <a:extLst>
                <a:ext uri="{FF2B5EF4-FFF2-40B4-BE49-F238E27FC236}">
                  <a16:creationId xmlns:a16="http://schemas.microsoft.com/office/drawing/2014/main" id="{A5B66B2E-1279-F300-D6D6-635D0FEBA2D3}"/>
                </a:ext>
              </a:extLst>
            </p:cNvPr>
            <p:cNvSpPr txBox="1"/>
            <p:nvPr/>
          </p:nvSpPr>
          <p:spPr>
            <a:xfrm>
              <a:off x="7556227" y="2849275"/>
              <a:ext cx="7090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 err="1"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U</a:t>
              </a:r>
              <a:r>
                <a:rPr lang="de-DE" baseline="-25000" dirty="0" err="1">
                  <a:ea typeface="Amiri" panose="00000500000000000000" pitchFamily="2" charset="-78"/>
                  <a:cs typeface="Amiri" panose="00000500000000000000" pitchFamily="2" charset="-78"/>
                </a:rPr>
                <a:t>Hall</a:t>
              </a:r>
              <a:endParaRPr lang="de-DE" baseline="-25000" dirty="0">
                <a:ea typeface="Amiri" panose="00000500000000000000" pitchFamily="2" charset="-78"/>
                <a:cs typeface="Amiri" panose="00000500000000000000" pitchFamily="2" charset="-78"/>
              </a:endParaRPr>
            </a:p>
          </p:txBody>
        </p:sp>
      </p:grp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22B9470D-5810-C56D-C12D-7CD7E18B5A83}"/>
              </a:ext>
            </a:extLst>
          </p:cNvPr>
          <p:cNvSpPr txBox="1">
            <a:spLocks/>
          </p:cNvSpPr>
          <p:nvPr/>
        </p:nvSpPr>
        <p:spPr>
          <a:xfrm>
            <a:off x="8976321" y="1340768"/>
            <a:ext cx="2880320" cy="460804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Anormaler Hall Effekt </a:t>
            </a:r>
          </a:p>
          <a:p>
            <a:endParaRPr lang="de-DE" dirty="0"/>
          </a:p>
          <a:p>
            <a:pPr lvl="1"/>
            <a:r>
              <a:rPr lang="de-DE" dirty="0"/>
              <a:t>Kein externes Feld B = 0</a:t>
            </a:r>
          </a:p>
          <a:p>
            <a:endParaRPr lang="de-DE" dirty="0"/>
          </a:p>
          <a:p>
            <a:pPr lvl="2"/>
            <a:r>
              <a:rPr lang="de-DE" dirty="0"/>
              <a:t>FM: </a:t>
            </a:r>
          </a:p>
          <a:p>
            <a:pPr lvl="2"/>
            <a:endParaRPr lang="de-DE" dirty="0"/>
          </a:p>
          <a:p>
            <a:pPr lvl="3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pPr lvl="2"/>
            <a:endParaRPr lang="de-DE" dirty="0"/>
          </a:p>
          <a:p>
            <a:pPr marL="0" lvl="2" indent="0">
              <a:buNone/>
            </a:pPr>
            <a:endParaRPr lang="de-DE" dirty="0"/>
          </a:p>
          <a:p>
            <a:pPr lvl="2"/>
            <a:endParaRPr lang="de-DE" dirty="0"/>
          </a:p>
          <a:p>
            <a:endParaRPr lang="de-DE" dirty="0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CEB9BE5C-39B9-D1C4-5045-4807F0A59B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8792" y="2369542"/>
            <a:ext cx="1921736" cy="327840"/>
          </a:xfrm>
          <a:prstGeom prst="rect">
            <a:avLst/>
          </a:prstGeo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768AB231-1930-4398-BBD8-04B34CDA9B59}"/>
              </a:ext>
            </a:extLst>
          </p:cNvPr>
          <p:cNvSpPr txBox="1"/>
          <p:nvPr/>
        </p:nvSpPr>
        <p:spPr>
          <a:xfrm>
            <a:off x="6265812" y="3239177"/>
            <a:ext cx="591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FM</a:t>
            </a:r>
          </a:p>
        </p:txBody>
      </p:sp>
      <p:sp>
        <p:nvSpPr>
          <p:cNvPr id="18" name="Ungleich 17">
            <a:extLst>
              <a:ext uri="{FF2B5EF4-FFF2-40B4-BE49-F238E27FC236}">
                <a16:creationId xmlns:a16="http://schemas.microsoft.com/office/drawing/2014/main" id="{89D64477-3CC3-8644-D681-07A17A2F9DC1}"/>
              </a:ext>
            </a:extLst>
          </p:cNvPr>
          <p:cNvSpPr/>
          <p:nvPr/>
        </p:nvSpPr>
        <p:spPr>
          <a:xfrm>
            <a:off x="8187800" y="2914598"/>
            <a:ext cx="281726" cy="216024"/>
          </a:xfrm>
          <a:prstGeom prst="mathNotEqual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5875094F-27D1-F71C-987B-F97C8950AF34}"/>
              </a:ext>
            </a:extLst>
          </p:cNvPr>
          <p:cNvSpPr txBox="1"/>
          <p:nvPr/>
        </p:nvSpPr>
        <p:spPr>
          <a:xfrm>
            <a:off x="8427863" y="283794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363417052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13509" y="1269230"/>
            <a:ext cx="3733030" cy="4608042"/>
          </a:xfrm>
        </p:spPr>
        <p:txBody>
          <a:bodyPr/>
          <a:lstStyle/>
          <a:p>
            <a:r>
              <a:rPr lang="de-DE" dirty="0"/>
              <a:t>Hall Effekt mit B-Feld </a:t>
            </a:r>
          </a:p>
          <a:p>
            <a:endParaRPr lang="de-DE" dirty="0"/>
          </a:p>
          <a:p>
            <a:pPr lvl="2"/>
            <a:r>
              <a:rPr lang="de-DE" dirty="0"/>
              <a:t>Mit B-Feld bereits bekannt</a:t>
            </a:r>
          </a:p>
          <a:p>
            <a:pPr lvl="2"/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1" y="404664"/>
            <a:ext cx="8447617" cy="647859"/>
          </a:xfrm>
        </p:spPr>
        <p:txBody>
          <a:bodyPr/>
          <a:lstStyle/>
          <a:p>
            <a:r>
              <a:rPr lang="de-DE" dirty="0"/>
              <a:t>Woher kommt die Aufruhr?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52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grpSp>
        <p:nvGrpSpPr>
          <p:cNvPr id="75" name="Gruppieren 74">
            <a:extLst>
              <a:ext uri="{FF2B5EF4-FFF2-40B4-BE49-F238E27FC236}">
                <a16:creationId xmlns:a16="http://schemas.microsoft.com/office/drawing/2014/main" id="{DD89BE57-E347-441B-7033-FAC4CEA4EE15}"/>
              </a:ext>
            </a:extLst>
          </p:cNvPr>
          <p:cNvGrpSpPr/>
          <p:nvPr/>
        </p:nvGrpSpPr>
        <p:grpSpPr>
          <a:xfrm>
            <a:off x="3494391" y="1818979"/>
            <a:ext cx="4905865" cy="3220970"/>
            <a:chOff x="3494391" y="1818979"/>
            <a:chExt cx="4905865" cy="3220970"/>
          </a:xfrm>
        </p:grpSpPr>
        <p:grpSp>
          <p:nvGrpSpPr>
            <p:cNvPr id="13" name="Gruppieren 12">
              <a:extLst>
                <a:ext uri="{FF2B5EF4-FFF2-40B4-BE49-F238E27FC236}">
                  <a16:creationId xmlns:a16="http://schemas.microsoft.com/office/drawing/2014/main" id="{F31038C4-BFAD-F28E-FBE1-CB132AD7B687}"/>
                </a:ext>
              </a:extLst>
            </p:cNvPr>
            <p:cNvGrpSpPr/>
            <p:nvPr/>
          </p:nvGrpSpPr>
          <p:grpSpPr>
            <a:xfrm>
              <a:off x="3791744" y="2638884"/>
              <a:ext cx="3521789" cy="1078619"/>
              <a:chOff x="3791744" y="2638884"/>
              <a:chExt cx="3521789" cy="1078619"/>
            </a:xfrm>
          </p:grpSpPr>
          <p:sp>
            <p:nvSpPr>
              <p:cNvPr id="8" name="Parallelogramm 7">
                <a:extLst>
                  <a:ext uri="{FF2B5EF4-FFF2-40B4-BE49-F238E27FC236}">
                    <a16:creationId xmlns:a16="http://schemas.microsoft.com/office/drawing/2014/main" id="{8D1286E0-7C64-CA51-BC54-7EBCA979C695}"/>
                  </a:ext>
                </a:extLst>
              </p:cNvPr>
              <p:cNvSpPr/>
              <p:nvPr/>
            </p:nvSpPr>
            <p:spPr>
              <a:xfrm>
                <a:off x="3791744" y="2852937"/>
                <a:ext cx="3521789" cy="864566"/>
              </a:xfrm>
              <a:prstGeom prst="parallelogram">
                <a:avLst>
                  <a:gd name="adj" fmla="val 56491"/>
                </a:avLst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9" name="Rechteck 8">
                <a:extLst>
                  <a:ext uri="{FF2B5EF4-FFF2-40B4-BE49-F238E27FC236}">
                    <a16:creationId xmlns:a16="http://schemas.microsoft.com/office/drawing/2014/main" id="{54835E1B-0A4D-F4AC-136F-3FC0DA660516}"/>
                  </a:ext>
                </a:extLst>
              </p:cNvPr>
              <p:cNvSpPr/>
              <p:nvPr/>
            </p:nvSpPr>
            <p:spPr>
              <a:xfrm>
                <a:off x="3791744" y="3538971"/>
                <a:ext cx="144016" cy="178532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1" name="Rechteck 10">
                <a:extLst>
                  <a:ext uri="{FF2B5EF4-FFF2-40B4-BE49-F238E27FC236}">
                    <a16:creationId xmlns:a16="http://schemas.microsoft.com/office/drawing/2014/main" id="{F249F2BA-DB97-6666-7315-7010A478C803}"/>
                  </a:ext>
                </a:extLst>
              </p:cNvPr>
              <p:cNvSpPr/>
              <p:nvPr/>
            </p:nvSpPr>
            <p:spPr>
              <a:xfrm>
                <a:off x="7169517" y="2638884"/>
                <a:ext cx="144016" cy="214052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" name="Parallelogramm 3">
                <a:extLst>
                  <a:ext uri="{FF2B5EF4-FFF2-40B4-BE49-F238E27FC236}">
                    <a16:creationId xmlns:a16="http://schemas.microsoft.com/office/drawing/2014/main" id="{ECD4F5B5-7915-6F9B-A6A7-46F00D9CCE26}"/>
                  </a:ext>
                </a:extLst>
              </p:cNvPr>
              <p:cNvSpPr/>
              <p:nvPr/>
            </p:nvSpPr>
            <p:spPr>
              <a:xfrm>
                <a:off x="3791744" y="2638884"/>
                <a:ext cx="3521789" cy="900087"/>
              </a:xfrm>
              <a:prstGeom prst="parallelogram">
                <a:avLst>
                  <a:gd name="adj" fmla="val 56491"/>
                </a:avLst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DA317A5D-14AC-289A-8DBC-166C7E9F1B69}"/>
                </a:ext>
              </a:extLst>
            </p:cNvPr>
            <p:cNvSpPr/>
            <p:nvPr/>
          </p:nvSpPr>
          <p:spPr>
            <a:xfrm>
              <a:off x="7058962" y="3101404"/>
              <a:ext cx="72008" cy="7200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4F834599-6C0C-13B3-2423-88FF84F0F84A}"/>
                </a:ext>
              </a:extLst>
            </p:cNvPr>
            <p:cNvSpPr/>
            <p:nvPr/>
          </p:nvSpPr>
          <p:spPr>
            <a:xfrm>
              <a:off x="4007768" y="3065561"/>
              <a:ext cx="72008" cy="7200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7" name="Gerader Verbinder 16">
              <a:extLst>
                <a:ext uri="{FF2B5EF4-FFF2-40B4-BE49-F238E27FC236}">
                  <a16:creationId xmlns:a16="http://schemas.microsoft.com/office/drawing/2014/main" id="{A22477E0-FF7F-25CE-96A9-8C5FBCDAE8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03712" y="3101404"/>
              <a:ext cx="50405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r Verbinder 18">
              <a:extLst>
                <a:ext uri="{FF2B5EF4-FFF2-40B4-BE49-F238E27FC236}">
                  <a16:creationId xmlns:a16="http://schemas.microsoft.com/office/drawing/2014/main" id="{99500FBA-8F29-D9CE-530F-97862E4AEB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30970" y="3137408"/>
              <a:ext cx="20997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r Verbinder 19">
              <a:extLst>
                <a:ext uri="{FF2B5EF4-FFF2-40B4-BE49-F238E27FC236}">
                  <a16:creationId xmlns:a16="http://schemas.microsoft.com/office/drawing/2014/main" id="{39882896-A3D2-C5EE-8048-7B35F3C282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40947" y="3129470"/>
              <a:ext cx="0" cy="137965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r Verbinder 24">
              <a:extLst>
                <a:ext uri="{FF2B5EF4-FFF2-40B4-BE49-F238E27FC236}">
                  <a16:creationId xmlns:a16="http://schemas.microsoft.com/office/drawing/2014/main" id="{E7936146-0240-7086-DE7A-F8DF5181BC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94391" y="3095337"/>
              <a:ext cx="9321" cy="139932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Gerader Verbinder 25">
              <a:extLst>
                <a:ext uri="{FF2B5EF4-FFF2-40B4-BE49-F238E27FC236}">
                  <a16:creationId xmlns:a16="http://schemas.microsoft.com/office/drawing/2014/main" id="{CAE96A34-B363-1B2F-DA5B-4880ACBE20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94391" y="4494659"/>
              <a:ext cx="159349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Gerader Verbinder 28">
              <a:extLst>
                <a:ext uri="{FF2B5EF4-FFF2-40B4-BE49-F238E27FC236}">
                  <a16:creationId xmlns:a16="http://schemas.microsoft.com/office/drawing/2014/main" id="{9AAA0B67-352E-07DF-6F11-0B26546068DA}"/>
                </a:ext>
              </a:extLst>
            </p:cNvPr>
            <p:cNvCxnSpPr/>
            <p:nvPr/>
          </p:nvCxnSpPr>
          <p:spPr>
            <a:xfrm>
              <a:off x="5087888" y="4221088"/>
              <a:ext cx="0" cy="57606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r Verbinder 29">
              <a:extLst>
                <a:ext uri="{FF2B5EF4-FFF2-40B4-BE49-F238E27FC236}">
                  <a16:creationId xmlns:a16="http://schemas.microsoft.com/office/drawing/2014/main" id="{9A69DA9E-CAA4-1ABF-46BA-C6C3C68454C1}"/>
                </a:ext>
              </a:extLst>
            </p:cNvPr>
            <p:cNvCxnSpPr>
              <a:cxnSpLocks/>
            </p:cNvCxnSpPr>
            <p:nvPr/>
          </p:nvCxnSpPr>
          <p:spPr>
            <a:xfrm>
              <a:off x="5231904" y="4360912"/>
              <a:ext cx="0" cy="2964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Gerader Verbinder 31">
              <a:extLst>
                <a:ext uri="{FF2B5EF4-FFF2-40B4-BE49-F238E27FC236}">
                  <a16:creationId xmlns:a16="http://schemas.microsoft.com/office/drawing/2014/main" id="{958B11AE-97B2-A181-A992-411CE66DBB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31904" y="4499868"/>
              <a:ext cx="2109043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feld 34">
              <a:extLst>
                <a:ext uri="{FF2B5EF4-FFF2-40B4-BE49-F238E27FC236}">
                  <a16:creationId xmlns:a16="http://schemas.microsoft.com/office/drawing/2014/main" id="{CF77980B-A113-1F04-EE11-BAD77EBB1129}"/>
                </a:ext>
              </a:extLst>
            </p:cNvPr>
            <p:cNvSpPr txBox="1"/>
            <p:nvPr/>
          </p:nvSpPr>
          <p:spPr>
            <a:xfrm>
              <a:off x="5059404" y="4670617"/>
              <a:ext cx="3063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I</a:t>
              </a:r>
            </a:p>
          </p:txBody>
        </p:sp>
        <p:cxnSp>
          <p:nvCxnSpPr>
            <p:cNvPr id="37" name="Gerade Verbindung mit Pfeil 36">
              <a:extLst>
                <a:ext uri="{FF2B5EF4-FFF2-40B4-BE49-F238E27FC236}">
                  <a16:creationId xmlns:a16="http://schemas.microsoft.com/office/drawing/2014/main" id="{3FB944B2-A26C-83A2-99BA-0866A43E9046}"/>
                </a:ext>
              </a:extLst>
            </p:cNvPr>
            <p:cNvCxnSpPr>
              <a:cxnSpLocks/>
            </p:cNvCxnSpPr>
            <p:nvPr/>
          </p:nvCxnSpPr>
          <p:spPr>
            <a:xfrm>
              <a:off x="4973469" y="3088927"/>
              <a:ext cx="929500" cy="641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feld 43">
              <a:extLst>
                <a:ext uri="{FF2B5EF4-FFF2-40B4-BE49-F238E27FC236}">
                  <a16:creationId xmlns:a16="http://schemas.microsoft.com/office/drawing/2014/main" id="{73BE7FD1-BEF3-81F5-E848-09964E4FAC23}"/>
                </a:ext>
              </a:extLst>
            </p:cNvPr>
            <p:cNvSpPr txBox="1"/>
            <p:nvPr/>
          </p:nvSpPr>
          <p:spPr>
            <a:xfrm>
              <a:off x="5544837" y="3101404"/>
              <a:ext cx="3063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I</a:t>
              </a:r>
            </a:p>
          </p:txBody>
        </p:sp>
        <p:sp>
          <p:nvSpPr>
            <p:cNvPr id="46" name="Textfeld 45">
              <a:extLst>
                <a:ext uri="{FF2B5EF4-FFF2-40B4-BE49-F238E27FC236}">
                  <a16:creationId xmlns:a16="http://schemas.microsoft.com/office/drawing/2014/main" id="{7D3C5A48-56FB-5832-E999-EECF1EAC0465}"/>
                </a:ext>
              </a:extLst>
            </p:cNvPr>
            <p:cNvSpPr txBox="1"/>
            <p:nvPr/>
          </p:nvSpPr>
          <p:spPr>
            <a:xfrm>
              <a:off x="5366223" y="1818979"/>
              <a:ext cx="2887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de-DE" b="1" dirty="0">
                <a:solidFill>
                  <a:srgbClr val="FFFF00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endParaRPr>
            </a:p>
          </p:txBody>
        </p:sp>
        <p:sp>
          <p:nvSpPr>
            <p:cNvPr id="47" name="Ellipse 46">
              <a:extLst>
                <a:ext uri="{FF2B5EF4-FFF2-40B4-BE49-F238E27FC236}">
                  <a16:creationId xmlns:a16="http://schemas.microsoft.com/office/drawing/2014/main" id="{A7B98202-405D-518F-0E0A-FF7A888F0D9A}"/>
                </a:ext>
              </a:extLst>
            </p:cNvPr>
            <p:cNvSpPr/>
            <p:nvPr/>
          </p:nvSpPr>
          <p:spPr>
            <a:xfrm>
              <a:off x="5090666" y="3500983"/>
              <a:ext cx="72008" cy="7200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8" name="Ellipse 47">
              <a:extLst>
                <a:ext uri="{FF2B5EF4-FFF2-40B4-BE49-F238E27FC236}">
                  <a16:creationId xmlns:a16="http://schemas.microsoft.com/office/drawing/2014/main" id="{E0C228CC-79A3-A5D9-BC10-2FD9A83F6D41}"/>
                </a:ext>
              </a:extLst>
            </p:cNvPr>
            <p:cNvSpPr/>
            <p:nvPr/>
          </p:nvSpPr>
          <p:spPr>
            <a:xfrm>
              <a:off x="5613947" y="2577599"/>
              <a:ext cx="72008" cy="7200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50" name="Gerade Verbindung mit Pfeil 49">
              <a:extLst>
                <a:ext uri="{FF2B5EF4-FFF2-40B4-BE49-F238E27FC236}">
                  <a16:creationId xmlns:a16="http://schemas.microsoft.com/office/drawing/2014/main" id="{CF288E06-7CED-CD41-8E6C-466A50F8C3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75055" y="2678228"/>
              <a:ext cx="430561" cy="760274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Gerader Verbinder 51">
              <a:extLst>
                <a:ext uri="{FF2B5EF4-FFF2-40B4-BE49-F238E27FC236}">
                  <a16:creationId xmlns:a16="http://schemas.microsoft.com/office/drawing/2014/main" id="{3C679C8B-AC23-342E-5BC5-64F92B0BEE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50427" y="3548799"/>
              <a:ext cx="255011" cy="475688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Gerader Verbinder 56">
              <a:extLst>
                <a:ext uri="{FF2B5EF4-FFF2-40B4-BE49-F238E27FC236}">
                  <a16:creationId xmlns:a16="http://schemas.microsoft.com/office/drawing/2014/main" id="{C789DCD0-B099-8B44-C58F-5967C381DE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55351" y="2100134"/>
              <a:ext cx="255011" cy="475688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Gerader Verbinder 58">
              <a:extLst>
                <a:ext uri="{FF2B5EF4-FFF2-40B4-BE49-F238E27FC236}">
                  <a16:creationId xmlns:a16="http://schemas.microsoft.com/office/drawing/2014/main" id="{59EC9258-2AFB-9A85-20E8-B540833E3DD7}"/>
                </a:ext>
              </a:extLst>
            </p:cNvPr>
            <p:cNvCxnSpPr/>
            <p:nvPr/>
          </p:nvCxnSpPr>
          <p:spPr>
            <a:xfrm>
              <a:off x="5910362" y="2100134"/>
              <a:ext cx="2489894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Gerader Verbinder 59">
              <a:extLst>
                <a:ext uri="{FF2B5EF4-FFF2-40B4-BE49-F238E27FC236}">
                  <a16:creationId xmlns:a16="http://schemas.microsoft.com/office/drawing/2014/main" id="{0A2E875B-EBD3-8852-5091-9717C7F451C2}"/>
                </a:ext>
              </a:extLst>
            </p:cNvPr>
            <p:cNvCxnSpPr/>
            <p:nvPr/>
          </p:nvCxnSpPr>
          <p:spPr>
            <a:xfrm>
              <a:off x="4851053" y="4016421"/>
              <a:ext cx="2489894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Gerader Verbinder 63">
              <a:extLst>
                <a:ext uri="{FF2B5EF4-FFF2-40B4-BE49-F238E27FC236}">
                  <a16:creationId xmlns:a16="http://schemas.microsoft.com/office/drawing/2014/main" id="{5E8B8133-26F7-90EA-F68A-2BA57F66D1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27500" y="2085424"/>
              <a:ext cx="1052378" cy="1930997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Ellipse 72">
              <a:extLst>
                <a:ext uri="{FF2B5EF4-FFF2-40B4-BE49-F238E27FC236}">
                  <a16:creationId xmlns:a16="http://schemas.microsoft.com/office/drawing/2014/main" id="{A735BC30-4841-F061-175A-E583ED4B5C11}"/>
                </a:ext>
              </a:extLst>
            </p:cNvPr>
            <p:cNvSpPr/>
            <p:nvPr/>
          </p:nvSpPr>
          <p:spPr>
            <a:xfrm>
              <a:off x="7548507" y="2745910"/>
              <a:ext cx="619866" cy="576063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4" name="Textfeld 73">
              <a:extLst>
                <a:ext uri="{FF2B5EF4-FFF2-40B4-BE49-F238E27FC236}">
                  <a16:creationId xmlns:a16="http://schemas.microsoft.com/office/drawing/2014/main" id="{A5B66B2E-1279-F300-D6D6-635D0FEBA2D3}"/>
                </a:ext>
              </a:extLst>
            </p:cNvPr>
            <p:cNvSpPr txBox="1"/>
            <p:nvPr/>
          </p:nvSpPr>
          <p:spPr>
            <a:xfrm>
              <a:off x="7556227" y="2849275"/>
              <a:ext cx="7090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 err="1"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U</a:t>
              </a:r>
              <a:r>
                <a:rPr lang="de-DE" baseline="-25000" dirty="0" err="1">
                  <a:ea typeface="Amiri" panose="00000500000000000000" pitchFamily="2" charset="-78"/>
                  <a:cs typeface="Amiri" panose="00000500000000000000" pitchFamily="2" charset="-78"/>
                </a:rPr>
                <a:t>Hall</a:t>
              </a:r>
              <a:endParaRPr lang="de-DE" baseline="-25000" dirty="0">
                <a:ea typeface="Amiri" panose="00000500000000000000" pitchFamily="2" charset="-78"/>
                <a:cs typeface="Amiri" panose="00000500000000000000" pitchFamily="2" charset="-78"/>
              </a:endParaRPr>
            </a:p>
          </p:txBody>
        </p:sp>
      </p:grp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28074E25-9683-6116-A962-6BECE92550B3}"/>
              </a:ext>
            </a:extLst>
          </p:cNvPr>
          <p:cNvSpPr txBox="1">
            <a:spLocks/>
          </p:cNvSpPr>
          <p:nvPr/>
        </p:nvSpPr>
        <p:spPr>
          <a:xfrm>
            <a:off x="8976321" y="1340768"/>
            <a:ext cx="2880320" cy="460804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Anormaler Hall Effekt </a:t>
            </a:r>
          </a:p>
          <a:p>
            <a:endParaRPr lang="de-DE" dirty="0"/>
          </a:p>
          <a:p>
            <a:pPr lvl="1"/>
            <a:r>
              <a:rPr lang="de-DE" dirty="0"/>
              <a:t>Kein externes Feld B = 0</a:t>
            </a:r>
          </a:p>
          <a:p>
            <a:endParaRPr lang="de-DE" dirty="0"/>
          </a:p>
          <a:p>
            <a:pPr lvl="2"/>
            <a:r>
              <a:rPr lang="de-DE" dirty="0"/>
              <a:t>FM: 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AFM:</a:t>
            </a:r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pPr lvl="2"/>
            <a:endParaRPr lang="de-DE" dirty="0"/>
          </a:p>
          <a:p>
            <a:pPr marL="0" lvl="2" indent="0">
              <a:buNone/>
            </a:pPr>
            <a:endParaRPr lang="de-DE" dirty="0"/>
          </a:p>
          <a:p>
            <a:pPr lvl="2"/>
            <a:endParaRPr lang="de-DE" dirty="0"/>
          </a:p>
          <a:p>
            <a:endParaRPr lang="de-DE" dirty="0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D77DBD13-7BED-CAD0-A50A-47ED3552F0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8792" y="2369542"/>
            <a:ext cx="1921736" cy="327840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DCE71909-F27E-B52C-1287-5517794B98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0861" y="2964552"/>
            <a:ext cx="2015780" cy="261570"/>
          </a:xfrm>
          <a:prstGeom prst="rect">
            <a:avLst/>
          </a:prstGeom>
        </p:spPr>
      </p:pic>
      <p:sp>
        <p:nvSpPr>
          <p:cNvPr id="21" name="Textfeld 20">
            <a:extLst>
              <a:ext uri="{FF2B5EF4-FFF2-40B4-BE49-F238E27FC236}">
                <a16:creationId xmlns:a16="http://schemas.microsoft.com/office/drawing/2014/main" id="{9FC7BA9D-5F16-2122-3CB6-385AA8B08D46}"/>
              </a:ext>
            </a:extLst>
          </p:cNvPr>
          <p:cNvSpPr txBox="1"/>
          <p:nvPr/>
        </p:nvSpPr>
        <p:spPr>
          <a:xfrm>
            <a:off x="6149758" y="3204260"/>
            <a:ext cx="713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AFM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ED7D70A4-5C95-301D-F76B-BE3428EC0A00}"/>
              </a:ext>
            </a:extLst>
          </p:cNvPr>
          <p:cNvSpPr txBox="1"/>
          <p:nvPr/>
        </p:nvSpPr>
        <p:spPr>
          <a:xfrm>
            <a:off x="8427863" y="283794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0</a:t>
            </a:r>
          </a:p>
        </p:txBody>
      </p:sp>
      <p:sp>
        <p:nvSpPr>
          <p:cNvPr id="27" name="Gleich 26">
            <a:extLst>
              <a:ext uri="{FF2B5EF4-FFF2-40B4-BE49-F238E27FC236}">
                <a16:creationId xmlns:a16="http://schemas.microsoft.com/office/drawing/2014/main" id="{54C79FBA-8E67-5402-9ED1-F472AB6B07E0}"/>
              </a:ext>
            </a:extLst>
          </p:cNvPr>
          <p:cNvSpPr/>
          <p:nvPr/>
        </p:nvSpPr>
        <p:spPr>
          <a:xfrm>
            <a:off x="8187799" y="2921510"/>
            <a:ext cx="281727" cy="202200"/>
          </a:xfrm>
          <a:prstGeom prst="mathEqual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085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13509" y="1269230"/>
            <a:ext cx="3733030" cy="4608042"/>
          </a:xfrm>
        </p:spPr>
        <p:txBody>
          <a:bodyPr/>
          <a:lstStyle/>
          <a:p>
            <a:r>
              <a:rPr lang="de-DE" dirty="0"/>
              <a:t>Hall Effekt mit B-Feld </a:t>
            </a:r>
          </a:p>
          <a:p>
            <a:endParaRPr lang="de-DE" dirty="0"/>
          </a:p>
          <a:p>
            <a:pPr lvl="2"/>
            <a:r>
              <a:rPr lang="de-DE" dirty="0"/>
              <a:t>Mit B-Feld bereits bekannt</a:t>
            </a:r>
          </a:p>
          <a:p>
            <a:pPr lvl="2"/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1" y="404664"/>
            <a:ext cx="8447617" cy="647859"/>
          </a:xfrm>
        </p:spPr>
        <p:txBody>
          <a:bodyPr/>
          <a:lstStyle/>
          <a:p>
            <a:r>
              <a:rPr lang="de-DE" dirty="0"/>
              <a:t>Woher kommt die Aufruhr?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53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grpSp>
        <p:nvGrpSpPr>
          <p:cNvPr id="75" name="Gruppieren 74">
            <a:extLst>
              <a:ext uri="{FF2B5EF4-FFF2-40B4-BE49-F238E27FC236}">
                <a16:creationId xmlns:a16="http://schemas.microsoft.com/office/drawing/2014/main" id="{DD89BE57-E347-441B-7033-FAC4CEA4EE15}"/>
              </a:ext>
            </a:extLst>
          </p:cNvPr>
          <p:cNvGrpSpPr/>
          <p:nvPr/>
        </p:nvGrpSpPr>
        <p:grpSpPr>
          <a:xfrm>
            <a:off x="3494391" y="1818979"/>
            <a:ext cx="4905865" cy="3220970"/>
            <a:chOff x="3494391" y="1818979"/>
            <a:chExt cx="4905865" cy="3220970"/>
          </a:xfrm>
        </p:grpSpPr>
        <p:grpSp>
          <p:nvGrpSpPr>
            <p:cNvPr id="13" name="Gruppieren 12">
              <a:extLst>
                <a:ext uri="{FF2B5EF4-FFF2-40B4-BE49-F238E27FC236}">
                  <a16:creationId xmlns:a16="http://schemas.microsoft.com/office/drawing/2014/main" id="{F31038C4-BFAD-F28E-FBE1-CB132AD7B687}"/>
                </a:ext>
              </a:extLst>
            </p:cNvPr>
            <p:cNvGrpSpPr/>
            <p:nvPr/>
          </p:nvGrpSpPr>
          <p:grpSpPr>
            <a:xfrm>
              <a:off x="3791744" y="2638884"/>
              <a:ext cx="3521789" cy="1078619"/>
              <a:chOff x="3791744" y="2638884"/>
              <a:chExt cx="3521789" cy="1078619"/>
            </a:xfrm>
          </p:grpSpPr>
          <p:sp>
            <p:nvSpPr>
              <p:cNvPr id="8" name="Parallelogramm 7">
                <a:extLst>
                  <a:ext uri="{FF2B5EF4-FFF2-40B4-BE49-F238E27FC236}">
                    <a16:creationId xmlns:a16="http://schemas.microsoft.com/office/drawing/2014/main" id="{8D1286E0-7C64-CA51-BC54-7EBCA979C695}"/>
                  </a:ext>
                </a:extLst>
              </p:cNvPr>
              <p:cNvSpPr/>
              <p:nvPr/>
            </p:nvSpPr>
            <p:spPr>
              <a:xfrm>
                <a:off x="3791744" y="2852937"/>
                <a:ext cx="3521789" cy="864566"/>
              </a:xfrm>
              <a:prstGeom prst="parallelogram">
                <a:avLst>
                  <a:gd name="adj" fmla="val 56491"/>
                </a:avLst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9" name="Rechteck 8">
                <a:extLst>
                  <a:ext uri="{FF2B5EF4-FFF2-40B4-BE49-F238E27FC236}">
                    <a16:creationId xmlns:a16="http://schemas.microsoft.com/office/drawing/2014/main" id="{54835E1B-0A4D-F4AC-136F-3FC0DA660516}"/>
                  </a:ext>
                </a:extLst>
              </p:cNvPr>
              <p:cNvSpPr/>
              <p:nvPr/>
            </p:nvSpPr>
            <p:spPr>
              <a:xfrm>
                <a:off x="3791744" y="3538971"/>
                <a:ext cx="144016" cy="178532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1" name="Rechteck 10">
                <a:extLst>
                  <a:ext uri="{FF2B5EF4-FFF2-40B4-BE49-F238E27FC236}">
                    <a16:creationId xmlns:a16="http://schemas.microsoft.com/office/drawing/2014/main" id="{F249F2BA-DB97-6666-7315-7010A478C803}"/>
                  </a:ext>
                </a:extLst>
              </p:cNvPr>
              <p:cNvSpPr/>
              <p:nvPr/>
            </p:nvSpPr>
            <p:spPr>
              <a:xfrm>
                <a:off x="7169517" y="2638884"/>
                <a:ext cx="144016" cy="214052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" name="Parallelogramm 3">
                <a:extLst>
                  <a:ext uri="{FF2B5EF4-FFF2-40B4-BE49-F238E27FC236}">
                    <a16:creationId xmlns:a16="http://schemas.microsoft.com/office/drawing/2014/main" id="{ECD4F5B5-7915-6F9B-A6A7-46F00D9CCE26}"/>
                  </a:ext>
                </a:extLst>
              </p:cNvPr>
              <p:cNvSpPr/>
              <p:nvPr/>
            </p:nvSpPr>
            <p:spPr>
              <a:xfrm>
                <a:off x="3791744" y="2638884"/>
                <a:ext cx="3521789" cy="900087"/>
              </a:xfrm>
              <a:prstGeom prst="parallelogram">
                <a:avLst>
                  <a:gd name="adj" fmla="val 56491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DA317A5D-14AC-289A-8DBC-166C7E9F1B69}"/>
                </a:ext>
              </a:extLst>
            </p:cNvPr>
            <p:cNvSpPr/>
            <p:nvPr/>
          </p:nvSpPr>
          <p:spPr>
            <a:xfrm>
              <a:off x="7058962" y="3101404"/>
              <a:ext cx="72008" cy="7200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4F834599-6C0C-13B3-2423-88FF84F0F84A}"/>
                </a:ext>
              </a:extLst>
            </p:cNvPr>
            <p:cNvSpPr/>
            <p:nvPr/>
          </p:nvSpPr>
          <p:spPr>
            <a:xfrm>
              <a:off x="4007768" y="3065561"/>
              <a:ext cx="72008" cy="7200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7" name="Gerader Verbinder 16">
              <a:extLst>
                <a:ext uri="{FF2B5EF4-FFF2-40B4-BE49-F238E27FC236}">
                  <a16:creationId xmlns:a16="http://schemas.microsoft.com/office/drawing/2014/main" id="{A22477E0-FF7F-25CE-96A9-8C5FBCDAE8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03712" y="3101404"/>
              <a:ext cx="50405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r Verbinder 18">
              <a:extLst>
                <a:ext uri="{FF2B5EF4-FFF2-40B4-BE49-F238E27FC236}">
                  <a16:creationId xmlns:a16="http://schemas.microsoft.com/office/drawing/2014/main" id="{99500FBA-8F29-D9CE-530F-97862E4AEB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30970" y="3137408"/>
              <a:ext cx="20997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r Verbinder 19">
              <a:extLst>
                <a:ext uri="{FF2B5EF4-FFF2-40B4-BE49-F238E27FC236}">
                  <a16:creationId xmlns:a16="http://schemas.microsoft.com/office/drawing/2014/main" id="{39882896-A3D2-C5EE-8048-7B35F3C282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40947" y="3129470"/>
              <a:ext cx="0" cy="137965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r Verbinder 24">
              <a:extLst>
                <a:ext uri="{FF2B5EF4-FFF2-40B4-BE49-F238E27FC236}">
                  <a16:creationId xmlns:a16="http://schemas.microsoft.com/office/drawing/2014/main" id="{E7936146-0240-7086-DE7A-F8DF5181BC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94391" y="3095337"/>
              <a:ext cx="9321" cy="139932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Gerader Verbinder 25">
              <a:extLst>
                <a:ext uri="{FF2B5EF4-FFF2-40B4-BE49-F238E27FC236}">
                  <a16:creationId xmlns:a16="http://schemas.microsoft.com/office/drawing/2014/main" id="{CAE96A34-B363-1B2F-DA5B-4880ACBE20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94391" y="4494659"/>
              <a:ext cx="159349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Gerader Verbinder 28">
              <a:extLst>
                <a:ext uri="{FF2B5EF4-FFF2-40B4-BE49-F238E27FC236}">
                  <a16:creationId xmlns:a16="http://schemas.microsoft.com/office/drawing/2014/main" id="{9AAA0B67-352E-07DF-6F11-0B26546068DA}"/>
                </a:ext>
              </a:extLst>
            </p:cNvPr>
            <p:cNvCxnSpPr/>
            <p:nvPr/>
          </p:nvCxnSpPr>
          <p:spPr>
            <a:xfrm>
              <a:off x="5087888" y="4221088"/>
              <a:ext cx="0" cy="57606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r Verbinder 29">
              <a:extLst>
                <a:ext uri="{FF2B5EF4-FFF2-40B4-BE49-F238E27FC236}">
                  <a16:creationId xmlns:a16="http://schemas.microsoft.com/office/drawing/2014/main" id="{9A69DA9E-CAA4-1ABF-46BA-C6C3C68454C1}"/>
                </a:ext>
              </a:extLst>
            </p:cNvPr>
            <p:cNvCxnSpPr>
              <a:cxnSpLocks/>
            </p:cNvCxnSpPr>
            <p:nvPr/>
          </p:nvCxnSpPr>
          <p:spPr>
            <a:xfrm>
              <a:off x="5231904" y="4360912"/>
              <a:ext cx="0" cy="2964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Gerader Verbinder 31">
              <a:extLst>
                <a:ext uri="{FF2B5EF4-FFF2-40B4-BE49-F238E27FC236}">
                  <a16:creationId xmlns:a16="http://schemas.microsoft.com/office/drawing/2014/main" id="{958B11AE-97B2-A181-A992-411CE66DBB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31904" y="4499868"/>
              <a:ext cx="2109043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feld 34">
              <a:extLst>
                <a:ext uri="{FF2B5EF4-FFF2-40B4-BE49-F238E27FC236}">
                  <a16:creationId xmlns:a16="http://schemas.microsoft.com/office/drawing/2014/main" id="{CF77980B-A113-1F04-EE11-BAD77EBB1129}"/>
                </a:ext>
              </a:extLst>
            </p:cNvPr>
            <p:cNvSpPr txBox="1"/>
            <p:nvPr/>
          </p:nvSpPr>
          <p:spPr>
            <a:xfrm>
              <a:off x="5059404" y="4670617"/>
              <a:ext cx="3063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I</a:t>
              </a:r>
            </a:p>
          </p:txBody>
        </p:sp>
        <p:cxnSp>
          <p:nvCxnSpPr>
            <p:cNvPr id="37" name="Gerade Verbindung mit Pfeil 36">
              <a:extLst>
                <a:ext uri="{FF2B5EF4-FFF2-40B4-BE49-F238E27FC236}">
                  <a16:creationId xmlns:a16="http://schemas.microsoft.com/office/drawing/2014/main" id="{3FB944B2-A26C-83A2-99BA-0866A43E9046}"/>
                </a:ext>
              </a:extLst>
            </p:cNvPr>
            <p:cNvCxnSpPr>
              <a:cxnSpLocks/>
            </p:cNvCxnSpPr>
            <p:nvPr/>
          </p:nvCxnSpPr>
          <p:spPr>
            <a:xfrm>
              <a:off x="4973469" y="3088927"/>
              <a:ext cx="929500" cy="641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feld 43">
              <a:extLst>
                <a:ext uri="{FF2B5EF4-FFF2-40B4-BE49-F238E27FC236}">
                  <a16:creationId xmlns:a16="http://schemas.microsoft.com/office/drawing/2014/main" id="{73BE7FD1-BEF3-81F5-E848-09964E4FAC23}"/>
                </a:ext>
              </a:extLst>
            </p:cNvPr>
            <p:cNvSpPr txBox="1"/>
            <p:nvPr/>
          </p:nvSpPr>
          <p:spPr>
            <a:xfrm>
              <a:off x="5544837" y="3101404"/>
              <a:ext cx="3063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I</a:t>
              </a:r>
            </a:p>
          </p:txBody>
        </p:sp>
        <p:sp>
          <p:nvSpPr>
            <p:cNvPr id="46" name="Textfeld 45">
              <a:extLst>
                <a:ext uri="{FF2B5EF4-FFF2-40B4-BE49-F238E27FC236}">
                  <a16:creationId xmlns:a16="http://schemas.microsoft.com/office/drawing/2014/main" id="{7D3C5A48-56FB-5832-E999-EECF1EAC0465}"/>
                </a:ext>
              </a:extLst>
            </p:cNvPr>
            <p:cNvSpPr txBox="1"/>
            <p:nvPr/>
          </p:nvSpPr>
          <p:spPr>
            <a:xfrm>
              <a:off x="5366223" y="1818979"/>
              <a:ext cx="2887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de-DE" b="1" dirty="0">
                <a:solidFill>
                  <a:srgbClr val="FFFF00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endParaRPr>
            </a:p>
          </p:txBody>
        </p:sp>
        <p:sp>
          <p:nvSpPr>
            <p:cNvPr id="47" name="Ellipse 46">
              <a:extLst>
                <a:ext uri="{FF2B5EF4-FFF2-40B4-BE49-F238E27FC236}">
                  <a16:creationId xmlns:a16="http://schemas.microsoft.com/office/drawing/2014/main" id="{A7B98202-405D-518F-0E0A-FF7A888F0D9A}"/>
                </a:ext>
              </a:extLst>
            </p:cNvPr>
            <p:cNvSpPr/>
            <p:nvPr/>
          </p:nvSpPr>
          <p:spPr>
            <a:xfrm>
              <a:off x="5090666" y="3500983"/>
              <a:ext cx="72008" cy="7200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8" name="Ellipse 47">
              <a:extLst>
                <a:ext uri="{FF2B5EF4-FFF2-40B4-BE49-F238E27FC236}">
                  <a16:creationId xmlns:a16="http://schemas.microsoft.com/office/drawing/2014/main" id="{E0C228CC-79A3-A5D9-BC10-2FD9A83F6D41}"/>
                </a:ext>
              </a:extLst>
            </p:cNvPr>
            <p:cNvSpPr/>
            <p:nvPr/>
          </p:nvSpPr>
          <p:spPr>
            <a:xfrm>
              <a:off x="5613947" y="2577599"/>
              <a:ext cx="72008" cy="7200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50" name="Gerade Verbindung mit Pfeil 49">
              <a:extLst>
                <a:ext uri="{FF2B5EF4-FFF2-40B4-BE49-F238E27FC236}">
                  <a16:creationId xmlns:a16="http://schemas.microsoft.com/office/drawing/2014/main" id="{CF288E06-7CED-CD41-8E6C-466A50F8C3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75055" y="2678228"/>
              <a:ext cx="430561" cy="760274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Gerader Verbinder 51">
              <a:extLst>
                <a:ext uri="{FF2B5EF4-FFF2-40B4-BE49-F238E27FC236}">
                  <a16:creationId xmlns:a16="http://schemas.microsoft.com/office/drawing/2014/main" id="{3C679C8B-AC23-342E-5BC5-64F92B0BEE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50427" y="3548799"/>
              <a:ext cx="255011" cy="475688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Gerader Verbinder 56">
              <a:extLst>
                <a:ext uri="{FF2B5EF4-FFF2-40B4-BE49-F238E27FC236}">
                  <a16:creationId xmlns:a16="http://schemas.microsoft.com/office/drawing/2014/main" id="{C789DCD0-B099-8B44-C58F-5967C381DE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55351" y="2100134"/>
              <a:ext cx="255011" cy="475688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Gerader Verbinder 58">
              <a:extLst>
                <a:ext uri="{FF2B5EF4-FFF2-40B4-BE49-F238E27FC236}">
                  <a16:creationId xmlns:a16="http://schemas.microsoft.com/office/drawing/2014/main" id="{59EC9258-2AFB-9A85-20E8-B540833E3DD7}"/>
                </a:ext>
              </a:extLst>
            </p:cNvPr>
            <p:cNvCxnSpPr/>
            <p:nvPr/>
          </p:nvCxnSpPr>
          <p:spPr>
            <a:xfrm>
              <a:off x="5910362" y="2100134"/>
              <a:ext cx="2489894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Gerader Verbinder 59">
              <a:extLst>
                <a:ext uri="{FF2B5EF4-FFF2-40B4-BE49-F238E27FC236}">
                  <a16:creationId xmlns:a16="http://schemas.microsoft.com/office/drawing/2014/main" id="{0A2E875B-EBD3-8852-5091-9717C7F451C2}"/>
                </a:ext>
              </a:extLst>
            </p:cNvPr>
            <p:cNvCxnSpPr/>
            <p:nvPr/>
          </p:nvCxnSpPr>
          <p:spPr>
            <a:xfrm>
              <a:off x="4851053" y="4016421"/>
              <a:ext cx="2489894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Gerader Verbinder 63">
              <a:extLst>
                <a:ext uri="{FF2B5EF4-FFF2-40B4-BE49-F238E27FC236}">
                  <a16:creationId xmlns:a16="http://schemas.microsoft.com/office/drawing/2014/main" id="{5E8B8133-26F7-90EA-F68A-2BA57F66D1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27500" y="2085424"/>
              <a:ext cx="1052378" cy="1930997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Ellipse 72">
              <a:extLst>
                <a:ext uri="{FF2B5EF4-FFF2-40B4-BE49-F238E27FC236}">
                  <a16:creationId xmlns:a16="http://schemas.microsoft.com/office/drawing/2014/main" id="{A735BC30-4841-F061-175A-E583ED4B5C11}"/>
                </a:ext>
              </a:extLst>
            </p:cNvPr>
            <p:cNvSpPr/>
            <p:nvPr/>
          </p:nvSpPr>
          <p:spPr>
            <a:xfrm>
              <a:off x="7548507" y="2745910"/>
              <a:ext cx="619866" cy="576063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4" name="Textfeld 73">
              <a:extLst>
                <a:ext uri="{FF2B5EF4-FFF2-40B4-BE49-F238E27FC236}">
                  <a16:creationId xmlns:a16="http://schemas.microsoft.com/office/drawing/2014/main" id="{A5B66B2E-1279-F300-D6D6-635D0FEBA2D3}"/>
                </a:ext>
              </a:extLst>
            </p:cNvPr>
            <p:cNvSpPr txBox="1"/>
            <p:nvPr/>
          </p:nvSpPr>
          <p:spPr>
            <a:xfrm>
              <a:off x="7556227" y="2849275"/>
              <a:ext cx="7090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 err="1"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U</a:t>
              </a:r>
              <a:r>
                <a:rPr lang="de-DE" baseline="-25000" dirty="0" err="1">
                  <a:ea typeface="Amiri" panose="00000500000000000000" pitchFamily="2" charset="-78"/>
                  <a:cs typeface="Amiri" panose="00000500000000000000" pitchFamily="2" charset="-78"/>
                </a:rPr>
                <a:t>Hall</a:t>
              </a:r>
              <a:endParaRPr lang="de-DE" baseline="-25000" dirty="0">
                <a:ea typeface="Amiri" panose="00000500000000000000" pitchFamily="2" charset="-78"/>
                <a:cs typeface="Amiri" panose="00000500000000000000" pitchFamily="2" charset="-78"/>
              </a:endParaRPr>
            </a:p>
          </p:txBody>
        </p:sp>
      </p:grp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28074E25-9683-6116-A962-6BECE92550B3}"/>
              </a:ext>
            </a:extLst>
          </p:cNvPr>
          <p:cNvSpPr txBox="1">
            <a:spLocks/>
          </p:cNvSpPr>
          <p:nvPr/>
        </p:nvSpPr>
        <p:spPr>
          <a:xfrm>
            <a:off x="8976321" y="1340768"/>
            <a:ext cx="2880320" cy="460804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Anormaler Hall Effekt </a:t>
            </a:r>
          </a:p>
          <a:p>
            <a:endParaRPr lang="de-DE" dirty="0"/>
          </a:p>
          <a:p>
            <a:pPr lvl="1"/>
            <a:r>
              <a:rPr lang="de-DE" dirty="0"/>
              <a:t>Kein externes Feld B = 0</a:t>
            </a:r>
          </a:p>
          <a:p>
            <a:endParaRPr lang="de-DE" dirty="0"/>
          </a:p>
          <a:p>
            <a:pPr lvl="2"/>
            <a:r>
              <a:rPr lang="de-DE" dirty="0"/>
              <a:t>FM: 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AFM: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??:  </a:t>
            </a:r>
          </a:p>
          <a:p>
            <a:pPr lvl="3"/>
            <a:r>
              <a:rPr lang="de-DE" dirty="0"/>
              <a:t>(in manchen Richtungen)</a:t>
            </a:r>
          </a:p>
          <a:p>
            <a:pPr marL="450000" lvl="3" indent="0">
              <a:buNone/>
            </a:pPr>
            <a:endParaRPr lang="de-DE" dirty="0"/>
          </a:p>
          <a:p>
            <a:pPr lvl="2"/>
            <a:endParaRPr lang="de-DE" dirty="0"/>
          </a:p>
          <a:p>
            <a:pPr marL="0" lvl="2" indent="0">
              <a:buNone/>
            </a:pPr>
            <a:endParaRPr lang="de-DE" dirty="0"/>
          </a:p>
          <a:p>
            <a:pPr lvl="2"/>
            <a:endParaRPr lang="de-DE" dirty="0"/>
          </a:p>
          <a:p>
            <a:endParaRPr lang="de-DE" dirty="0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D77DBD13-7BED-CAD0-A50A-47ED3552F0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8792" y="2369542"/>
            <a:ext cx="1921736" cy="327840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DCE71909-F27E-B52C-1287-5517794B98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0861" y="2964552"/>
            <a:ext cx="2015780" cy="261570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57C494BA-06FF-F938-C1D0-14FE12BE63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14180" y="3507386"/>
            <a:ext cx="2069142" cy="287612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E548807F-0344-B0A0-EC07-4C1FCCE136F0}"/>
              </a:ext>
            </a:extLst>
          </p:cNvPr>
          <p:cNvSpPr txBox="1"/>
          <p:nvPr/>
        </p:nvSpPr>
        <p:spPr>
          <a:xfrm>
            <a:off x="6302017" y="3230924"/>
            <a:ext cx="457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??</a:t>
            </a:r>
          </a:p>
        </p:txBody>
      </p:sp>
      <p:sp>
        <p:nvSpPr>
          <p:cNvPr id="21" name="Ungleich 20">
            <a:extLst>
              <a:ext uri="{FF2B5EF4-FFF2-40B4-BE49-F238E27FC236}">
                <a16:creationId xmlns:a16="http://schemas.microsoft.com/office/drawing/2014/main" id="{BFF86CC7-2A10-49C1-C36E-EBE0AB993368}"/>
              </a:ext>
            </a:extLst>
          </p:cNvPr>
          <p:cNvSpPr/>
          <p:nvPr/>
        </p:nvSpPr>
        <p:spPr>
          <a:xfrm>
            <a:off x="8187800" y="2914598"/>
            <a:ext cx="281726" cy="216024"/>
          </a:xfrm>
          <a:prstGeom prst="mathNotEqual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D53DC845-55D1-2F22-C2EE-CC08FF42F2B5}"/>
              </a:ext>
            </a:extLst>
          </p:cNvPr>
          <p:cNvSpPr txBox="1"/>
          <p:nvPr/>
        </p:nvSpPr>
        <p:spPr>
          <a:xfrm>
            <a:off x="8427863" y="283794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0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75D9C06C-DFFB-7D49-BB9E-78B049862654}"/>
              </a:ext>
            </a:extLst>
          </p:cNvPr>
          <p:cNvSpPr txBox="1"/>
          <p:nvPr/>
        </p:nvSpPr>
        <p:spPr>
          <a:xfrm>
            <a:off x="9544669" y="4281863"/>
            <a:ext cx="22525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H. </a:t>
            </a:r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Reichlova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et al. arXiv:2012.15651</a:t>
            </a:r>
          </a:p>
        </p:txBody>
      </p:sp>
    </p:spTree>
    <p:extLst>
      <p:ext uri="{BB962C8B-B14F-4D97-AF65-F5344CB8AC3E}">
        <p14:creationId xmlns:p14="http://schemas.microsoft.com/office/powerpoint/2010/main" val="393429160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31799" y="1484785"/>
            <a:ext cx="4944121" cy="4608042"/>
          </a:xfrm>
        </p:spPr>
        <p:txBody>
          <a:bodyPr/>
          <a:lstStyle/>
          <a:p>
            <a:r>
              <a:rPr lang="de-DE" dirty="0"/>
              <a:t>Zeitumkehroperator</a:t>
            </a:r>
          </a:p>
          <a:p>
            <a:endParaRPr lang="de-DE" dirty="0"/>
          </a:p>
          <a:p>
            <a:pPr lvl="2"/>
            <a:r>
              <a:rPr lang="de-DE" dirty="0"/>
              <a:t>Gegeben durch den Operator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Angewandt auf ein paar bekannte Größen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marL="0" lvl="2" indent="0">
              <a:buNone/>
            </a:pPr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1" y="404665"/>
            <a:ext cx="8447617" cy="1028324"/>
          </a:xfrm>
        </p:spPr>
        <p:txBody>
          <a:bodyPr/>
          <a:lstStyle/>
          <a:p>
            <a:r>
              <a:rPr lang="de-DE" dirty="0"/>
              <a:t>Symmetrien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54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886B20FD-F51A-BEE1-B3FA-193550083F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5720" y="1997505"/>
            <a:ext cx="1394012" cy="307642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5857EC6B-8A60-5667-B084-B8BF8ABDF7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3752" y="2996952"/>
            <a:ext cx="2885810" cy="242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96018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31799" y="1484785"/>
            <a:ext cx="4944121" cy="4608042"/>
          </a:xfrm>
        </p:spPr>
        <p:txBody>
          <a:bodyPr/>
          <a:lstStyle/>
          <a:p>
            <a:r>
              <a:rPr lang="de-DE" dirty="0"/>
              <a:t>Zeitumkehroperator</a:t>
            </a:r>
          </a:p>
          <a:p>
            <a:endParaRPr lang="de-DE" dirty="0"/>
          </a:p>
          <a:p>
            <a:pPr lvl="2"/>
            <a:r>
              <a:rPr lang="de-DE" dirty="0"/>
              <a:t>Gegeben durch den Operator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Angewandt auf ein paar bekannte Größen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Symmetrien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55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886B20FD-F51A-BEE1-B3FA-193550083F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5720" y="1997505"/>
            <a:ext cx="1394012" cy="307642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5857EC6B-8A60-5667-B084-B8BF8ABDF7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3752" y="2996952"/>
            <a:ext cx="2885810" cy="2428060"/>
          </a:xfrm>
          <a:prstGeom prst="rect">
            <a:avLst/>
          </a:prstGeom>
        </p:spPr>
      </p:pic>
      <p:sp>
        <p:nvSpPr>
          <p:cNvPr id="14" name="Inhaltsplatzhalter 2">
            <a:extLst>
              <a:ext uri="{FF2B5EF4-FFF2-40B4-BE49-F238E27FC236}">
                <a16:creationId xmlns:a16="http://schemas.microsoft.com/office/drawing/2014/main" id="{59B637AE-D45E-0DAA-8457-4B2C64EACE5C}"/>
              </a:ext>
            </a:extLst>
          </p:cNvPr>
          <p:cNvSpPr txBox="1">
            <a:spLocks/>
          </p:cNvSpPr>
          <p:nvPr/>
        </p:nvSpPr>
        <p:spPr>
          <a:xfrm>
            <a:off x="6137963" y="1490948"/>
            <a:ext cx="4944121" cy="460804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Anschauung</a:t>
            </a:r>
          </a:p>
          <a:p>
            <a:endParaRPr lang="de-DE" dirty="0"/>
          </a:p>
          <a:p>
            <a:pPr lvl="2"/>
            <a:r>
              <a:rPr lang="de-DE" dirty="0"/>
              <a:t>Vorstellung von </a:t>
            </a:r>
            <a:r>
              <a:rPr lang="de-DE" b="0" i="0" dirty="0" err="1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Ørsted</a:t>
            </a:r>
            <a:r>
              <a:rPr lang="de-DE" dirty="0"/>
              <a:t> (</a:t>
            </a:r>
            <a:r>
              <a:rPr lang="de-DE" dirty="0" err="1"/>
              <a:t>Uhlenbeck-Goudsmith</a:t>
            </a:r>
            <a:r>
              <a:rPr lang="de-DE" dirty="0"/>
              <a:t>)</a:t>
            </a:r>
          </a:p>
          <a:p>
            <a:pPr lvl="3"/>
            <a:r>
              <a:rPr lang="de-DE" dirty="0"/>
              <a:t>e</a:t>
            </a:r>
            <a:r>
              <a:rPr lang="de-DE" baseline="30000" dirty="0"/>
              <a:t>- </a:t>
            </a:r>
            <a:r>
              <a:rPr lang="de-DE" dirty="0"/>
              <a:t> haben eine Ausdehnung</a:t>
            </a:r>
          </a:p>
          <a:p>
            <a:pPr lvl="3"/>
            <a:r>
              <a:rPr lang="de-DE" dirty="0"/>
              <a:t>e</a:t>
            </a:r>
            <a:r>
              <a:rPr lang="de-DE" baseline="30000" dirty="0"/>
              <a:t>- </a:t>
            </a:r>
            <a:r>
              <a:rPr lang="de-DE" dirty="0"/>
              <a:t> rotieren um eigene Achse</a:t>
            </a:r>
          </a:p>
          <a:p>
            <a:pPr lvl="3"/>
            <a:r>
              <a:rPr lang="de-DE" dirty="0"/>
              <a:t>Daraus folgt magnetisches Moment(Spin)</a:t>
            </a:r>
          </a:p>
          <a:p>
            <a:pPr lvl="3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Zeitumkehr bedeutet nun dass die Rotationsrichtung umgekehrt wird</a:t>
            </a:r>
          </a:p>
          <a:p>
            <a:pPr lvl="3"/>
            <a:r>
              <a:rPr lang="de-DE" dirty="0"/>
              <a:t>Folglich auch das magnetische Moment(Spin)</a:t>
            </a:r>
          </a:p>
          <a:p>
            <a:pPr lvl="2"/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2646014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31799" y="1484785"/>
            <a:ext cx="4944121" cy="4608042"/>
          </a:xfrm>
        </p:spPr>
        <p:txBody>
          <a:bodyPr/>
          <a:lstStyle/>
          <a:p>
            <a:r>
              <a:rPr lang="de-DE" dirty="0"/>
              <a:t>Zeitumkehroperator</a:t>
            </a:r>
          </a:p>
          <a:p>
            <a:endParaRPr lang="de-DE" dirty="0"/>
          </a:p>
          <a:p>
            <a:pPr lvl="2"/>
            <a:r>
              <a:rPr lang="de-DE" dirty="0"/>
              <a:t>Gegeben durch den Operator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Angewandt auf ein paar bekannte Größen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Symmetrien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56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886B20FD-F51A-BEE1-B3FA-193550083F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5720" y="1997505"/>
            <a:ext cx="1394012" cy="307642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5857EC6B-8A60-5667-B084-B8BF8ABDF7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3752" y="2996952"/>
            <a:ext cx="2885810" cy="2428060"/>
          </a:xfrm>
          <a:prstGeom prst="rect">
            <a:avLst/>
          </a:prstGeom>
        </p:spPr>
      </p:pic>
      <p:sp>
        <p:nvSpPr>
          <p:cNvPr id="14" name="Inhaltsplatzhalter 2">
            <a:extLst>
              <a:ext uri="{FF2B5EF4-FFF2-40B4-BE49-F238E27FC236}">
                <a16:creationId xmlns:a16="http://schemas.microsoft.com/office/drawing/2014/main" id="{59B637AE-D45E-0DAA-8457-4B2C64EACE5C}"/>
              </a:ext>
            </a:extLst>
          </p:cNvPr>
          <p:cNvSpPr txBox="1">
            <a:spLocks/>
          </p:cNvSpPr>
          <p:nvPr/>
        </p:nvSpPr>
        <p:spPr>
          <a:xfrm>
            <a:off x="6137963" y="1490948"/>
            <a:ext cx="4944121" cy="460804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Spin-Gruppen</a:t>
            </a:r>
          </a:p>
          <a:p>
            <a:endParaRPr lang="de-DE" dirty="0"/>
          </a:p>
          <a:p>
            <a:pPr lvl="2"/>
            <a:r>
              <a:rPr lang="de-DE" dirty="0"/>
              <a:t>Eine Symmetrie stellen wir da durch</a:t>
            </a:r>
          </a:p>
          <a:p>
            <a:pPr lvl="2"/>
            <a:endParaRPr lang="de-DE" dirty="0"/>
          </a:p>
          <a:p>
            <a:pPr lvl="3"/>
            <a:r>
              <a:rPr lang="de-DE" dirty="0"/>
              <a:t>Spin-Raum		     Gitter-Raum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u="sng" dirty="0">
                <a:uFill>
                  <a:solidFill>
                    <a:schemeClr val="accent1"/>
                  </a:solidFill>
                </a:uFill>
              </a:rPr>
              <a:t>Frage zur Klassifizierung</a:t>
            </a:r>
            <a:r>
              <a:rPr lang="de-DE" dirty="0"/>
              <a:t>: Kann eine Gittertransformation die Zeitumkehr aufheben?</a:t>
            </a:r>
          </a:p>
          <a:p>
            <a:pPr lvl="2"/>
            <a:endParaRPr lang="de-DE" dirty="0"/>
          </a:p>
          <a:p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E00C3C52-AEE2-925A-A82F-7A9A90149B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63360" y="2507762"/>
            <a:ext cx="1008971" cy="414594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C7F07828-8C0D-74A1-1B9F-11797B6644D4}"/>
              </a:ext>
            </a:extLst>
          </p:cNvPr>
          <p:cNvSpPr txBox="1"/>
          <p:nvPr/>
        </p:nvSpPr>
        <p:spPr>
          <a:xfrm>
            <a:off x="9084562" y="2873841"/>
            <a:ext cx="2428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L.Šmejkal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031042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(2022)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4DE057B6-56DE-CBD1-64E6-2C3657EB86B8}"/>
              </a:ext>
            </a:extLst>
          </p:cNvPr>
          <p:cNvSpPr txBox="1"/>
          <p:nvPr/>
        </p:nvSpPr>
        <p:spPr>
          <a:xfrm>
            <a:off x="9192344" y="4256734"/>
            <a:ext cx="2428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L.Šmejkal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031042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(2022)</a:t>
            </a:r>
          </a:p>
        </p:txBody>
      </p:sp>
    </p:spTree>
    <p:extLst>
      <p:ext uri="{BB962C8B-B14F-4D97-AF65-F5344CB8AC3E}">
        <p14:creationId xmlns:p14="http://schemas.microsoft.com/office/powerpoint/2010/main" val="281532181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2470" y="1157274"/>
            <a:ext cx="3191993" cy="4608042"/>
          </a:xfrm>
        </p:spPr>
        <p:txBody>
          <a:bodyPr/>
          <a:lstStyle/>
          <a:p>
            <a:r>
              <a:rPr lang="de-DE" b="0" u="sng" dirty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rPr>
              <a:t>Frage zur Klassifizierung</a:t>
            </a:r>
            <a:r>
              <a:rPr lang="de-DE" b="0" dirty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rPr>
              <a:t>: Kann eine Gittertransformation die Zeitumkehr aufheben?</a:t>
            </a:r>
          </a:p>
          <a:p>
            <a:endParaRPr lang="de-DE" dirty="0"/>
          </a:p>
          <a:p>
            <a:r>
              <a:rPr lang="de-DE" dirty="0"/>
              <a:t>Ferromagnetismus </a:t>
            </a:r>
          </a:p>
          <a:p>
            <a:pPr lvl="2"/>
            <a:r>
              <a:rPr lang="de-DE" dirty="0"/>
              <a:t>Starke Magnetisierung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1" y="404664"/>
            <a:ext cx="8447617" cy="811475"/>
          </a:xfrm>
        </p:spPr>
        <p:txBody>
          <a:bodyPr/>
          <a:lstStyle/>
          <a:p>
            <a:r>
              <a:rPr lang="de-DE" dirty="0"/>
              <a:t>Phasen des 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57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grpSp>
        <p:nvGrpSpPr>
          <p:cNvPr id="124" name="Gruppieren 123">
            <a:extLst>
              <a:ext uri="{FF2B5EF4-FFF2-40B4-BE49-F238E27FC236}">
                <a16:creationId xmlns:a16="http://schemas.microsoft.com/office/drawing/2014/main" id="{2D3741AE-8ED0-19CE-7005-13B18B4C3B9B}"/>
              </a:ext>
            </a:extLst>
          </p:cNvPr>
          <p:cNvGrpSpPr/>
          <p:nvPr/>
        </p:nvGrpSpPr>
        <p:grpSpPr>
          <a:xfrm>
            <a:off x="249070" y="2883180"/>
            <a:ext cx="3349159" cy="3167755"/>
            <a:chOff x="249070" y="2883180"/>
            <a:chExt cx="3349159" cy="3167755"/>
          </a:xfrm>
        </p:grpSpPr>
        <p:cxnSp>
          <p:nvCxnSpPr>
            <p:cNvPr id="120" name="Gerader Verbinder 119">
              <a:extLst>
                <a:ext uri="{FF2B5EF4-FFF2-40B4-BE49-F238E27FC236}">
                  <a16:creationId xmlns:a16="http://schemas.microsoft.com/office/drawing/2014/main" id="{B866FEAB-2378-6806-91C8-10114F7094B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9070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Gerader Verbinder 120">
              <a:extLst>
                <a:ext uri="{FF2B5EF4-FFF2-40B4-BE49-F238E27FC236}">
                  <a16:creationId xmlns:a16="http://schemas.microsoft.com/office/drawing/2014/main" id="{17DC1BB7-07F3-8581-BFBE-162C58A08F8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4847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Gerader Verbinder 121">
              <a:extLst>
                <a:ext uri="{FF2B5EF4-FFF2-40B4-BE49-F238E27FC236}">
                  <a16:creationId xmlns:a16="http://schemas.microsoft.com/office/drawing/2014/main" id="{5875FF08-0A94-6313-0CC6-0B6F6FE95E6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Gerader Verbinder 122">
              <a:extLst>
                <a:ext uri="{FF2B5EF4-FFF2-40B4-BE49-F238E27FC236}">
                  <a16:creationId xmlns:a16="http://schemas.microsoft.com/office/drawing/2014/main" id="{110E51DD-BAF8-0ED0-2413-77A2C46F1B6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Gerader Verbinder 112">
              <a:extLst>
                <a:ext uri="{FF2B5EF4-FFF2-40B4-BE49-F238E27FC236}">
                  <a16:creationId xmlns:a16="http://schemas.microsoft.com/office/drawing/2014/main" id="{9154C039-D261-C6CB-B6FB-16487ED368D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65652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Gerader Verbinder 116">
              <a:extLst>
                <a:ext uri="{FF2B5EF4-FFF2-40B4-BE49-F238E27FC236}">
                  <a16:creationId xmlns:a16="http://schemas.microsoft.com/office/drawing/2014/main" id="{83E7A98C-9AD8-2526-85AC-5B0DD4F1AA9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91429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Gerader Verbinder 117">
              <a:extLst>
                <a:ext uri="{FF2B5EF4-FFF2-40B4-BE49-F238E27FC236}">
                  <a16:creationId xmlns:a16="http://schemas.microsoft.com/office/drawing/2014/main" id="{F884D3F4-F8CE-1FBA-9599-BC840291665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Gerader Verbinder 118">
              <a:extLst>
                <a:ext uri="{FF2B5EF4-FFF2-40B4-BE49-F238E27FC236}">
                  <a16:creationId xmlns:a16="http://schemas.microsoft.com/office/drawing/2014/main" id="{4935149C-BC0C-8C30-E43E-0A8577C9423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Gerader Verbinder 106">
              <a:extLst>
                <a:ext uri="{FF2B5EF4-FFF2-40B4-BE49-F238E27FC236}">
                  <a16:creationId xmlns:a16="http://schemas.microsoft.com/office/drawing/2014/main" id="{AC178631-550E-260E-0E7F-C491A8934B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9934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Gerader Verbinder 107">
              <a:extLst>
                <a:ext uri="{FF2B5EF4-FFF2-40B4-BE49-F238E27FC236}">
                  <a16:creationId xmlns:a16="http://schemas.microsoft.com/office/drawing/2014/main" id="{51D2DA18-DA93-547F-647B-662629B5F3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3796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Gerader Verbinder 108">
              <a:extLst>
                <a:ext uri="{FF2B5EF4-FFF2-40B4-BE49-F238E27FC236}">
                  <a16:creationId xmlns:a16="http://schemas.microsoft.com/office/drawing/2014/main" id="{54A6BF75-C267-986F-A4C1-94B917857D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56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Gerader Verbinder 109">
              <a:extLst>
                <a:ext uri="{FF2B5EF4-FFF2-40B4-BE49-F238E27FC236}">
                  <a16:creationId xmlns:a16="http://schemas.microsoft.com/office/drawing/2014/main" id="{80DC9FF8-03F6-4A08-5EDD-D43743F8A1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Gerader Verbinder 110">
              <a:extLst>
                <a:ext uri="{FF2B5EF4-FFF2-40B4-BE49-F238E27FC236}">
                  <a16:creationId xmlns:a16="http://schemas.microsoft.com/office/drawing/2014/main" id="{DF6DCCF6-D960-7973-C3D5-A565B0B5A7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8831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Gerader Verbinder 111">
              <a:extLst>
                <a:ext uri="{FF2B5EF4-FFF2-40B4-BE49-F238E27FC236}">
                  <a16:creationId xmlns:a16="http://schemas.microsoft.com/office/drawing/2014/main" id="{1188FF91-368B-6FC4-2864-676C32C56C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2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Gerader Verbinder 105">
              <a:extLst>
                <a:ext uri="{FF2B5EF4-FFF2-40B4-BE49-F238E27FC236}">
                  <a16:creationId xmlns:a16="http://schemas.microsoft.com/office/drawing/2014/main" id="{9382EBAF-EF8A-160C-019D-C2F2641B3A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8218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Gerader Verbinder 104">
              <a:extLst>
                <a:ext uri="{FF2B5EF4-FFF2-40B4-BE49-F238E27FC236}">
                  <a16:creationId xmlns:a16="http://schemas.microsoft.com/office/drawing/2014/main" id="{B87558C9-9CAD-EE16-FAB5-455D91E15B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2" name="Gruppieren 71">
              <a:extLst>
                <a:ext uri="{FF2B5EF4-FFF2-40B4-BE49-F238E27FC236}">
                  <a16:creationId xmlns:a16="http://schemas.microsoft.com/office/drawing/2014/main" id="{827F099E-7E33-D69D-6CD2-529F86E59173}"/>
                </a:ext>
              </a:extLst>
            </p:cNvPr>
            <p:cNvGrpSpPr/>
            <p:nvPr/>
          </p:nvGrpSpPr>
          <p:grpSpPr>
            <a:xfrm>
              <a:off x="611371" y="3216210"/>
              <a:ext cx="2646707" cy="2552856"/>
              <a:chOff x="3692899" y="1467633"/>
              <a:chExt cx="3093025" cy="3057298"/>
            </a:xfrm>
          </p:grpSpPr>
          <p:sp>
            <p:nvSpPr>
              <p:cNvPr id="20" name="Rechteck 19">
                <a:extLst>
                  <a:ext uri="{FF2B5EF4-FFF2-40B4-BE49-F238E27FC236}">
                    <a16:creationId xmlns:a16="http://schemas.microsoft.com/office/drawing/2014/main" id="{B269AED8-FD42-EAA9-1976-559141456F4A}"/>
                  </a:ext>
                </a:extLst>
              </p:cNvPr>
              <p:cNvSpPr/>
              <p:nvPr/>
            </p:nvSpPr>
            <p:spPr>
              <a:xfrm>
                <a:off x="4427995" y="1753643"/>
                <a:ext cx="1523989" cy="2123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6" name="Rechteck 45">
                <a:extLst>
                  <a:ext uri="{FF2B5EF4-FFF2-40B4-BE49-F238E27FC236}">
                    <a16:creationId xmlns:a16="http://schemas.microsoft.com/office/drawing/2014/main" id="{66003DAD-1FD4-611D-AC69-CC242D0F2A49}"/>
                  </a:ext>
                </a:extLst>
              </p:cNvPr>
              <p:cNvSpPr/>
              <p:nvPr/>
            </p:nvSpPr>
            <p:spPr>
              <a:xfrm>
                <a:off x="3800911" y="1555980"/>
                <a:ext cx="2880000" cy="288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7" name="Rechteck 46">
                <a:extLst>
                  <a:ext uri="{FF2B5EF4-FFF2-40B4-BE49-F238E27FC236}">
                    <a16:creationId xmlns:a16="http://schemas.microsoft.com/office/drawing/2014/main" id="{6F19685A-E56B-5D54-2236-C0C7B8FF5DAC}"/>
                  </a:ext>
                </a:extLst>
              </p:cNvPr>
              <p:cNvSpPr/>
              <p:nvPr/>
            </p:nvSpPr>
            <p:spPr>
              <a:xfrm>
                <a:off x="4772911" y="2528282"/>
                <a:ext cx="936000" cy="936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48" name="Gerader Verbinder 47">
                <a:extLst>
                  <a:ext uri="{FF2B5EF4-FFF2-40B4-BE49-F238E27FC236}">
                    <a16:creationId xmlns:a16="http://schemas.microsoft.com/office/drawing/2014/main" id="{A760204F-8A53-1727-623F-41CE84F4329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Gerader Verbinder 48">
                <a:extLst>
                  <a:ext uri="{FF2B5EF4-FFF2-40B4-BE49-F238E27FC236}">
                    <a16:creationId xmlns:a16="http://schemas.microsoft.com/office/drawing/2014/main" id="{02029367-7DC0-F63A-DA39-BC981240DE8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Gerader Verbinder 49">
                <a:extLst>
                  <a:ext uri="{FF2B5EF4-FFF2-40B4-BE49-F238E27FC236}">
                    <a16:creationId xmlns:a16="http://schemas.microsoft.com/office/drawing/2014/main" id="{11376F34-05A4-D25E-60B9-C41AA393FA7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Gerader Verbinder 50">
                <a:extLst>
                  <a:ext uri="{FF2B5EF4-FFF2-40B4-BE49-F238E27FC236}">
                    <a16:creationId xmlns:a16="http://schemas.microsoft.com/office/drawing/2014/main" id="{330DB3FF-1A55-F5DF-20E7-7D1E09522C9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Gerader Verbinder 51">
                <a:extLst>
                  <a:ext uri="{FF2B5EF4-FFF2-40B4-BE49-F238E27FC236}">
                    <a16:creationId xmlns:a16="http://schemas.microsoft.com/office/drawing/2014/main" id="{D7E13B81-8F4F-D718-41BF-6DE5738F7B3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Gerader Verbinder 52">
                <a:extLst>
                  <a:ext uri="{FF2B5EF4-FFF2-40B4-BE49-F238E27FC236}">
                    <a16:creationId xmlns:a16="http://schemas.microsoft.com/office/drawing/2014/main" id="{703C7CB7-022D-243F-716D-09972B999A9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Gerader Verbinder 53">
                <a:extLst>
                  <a:ext uri="{FF2B5EF4-FFF2-40B4-BE49-F238E27FC236}">
                    <a16:creationId xmlns:a16="http://schemas.microsoft.com/office/drawing/2014/main" id="{48598F9A-69CE-B2D3-3607-F1E0EED853B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1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Gerader Verbinder 54">
                <a:extLst>
                  <a:ext uri="{FF2B5EF4-FFF2-40B4-BE49-F238E27FC236}">
                    <a16:creationId xmlns:a16="http://schemas.microsoft.com/office/drawing/2014/main" id="{051C465B-5AAB-EB66-381E-897762E771B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" name="Ellipse 55">
                <a:extLst>
                  <a:ext uri="{FF2B5EF4-FFF2-40B4-BE49-F238E27FC236}">
                    <a16:creationId xmlns:a16="http://schemas.microsoft.com/office/drawing/2014/main" id="{CF2123D8-E4DE-1ED9-8C8B-2689D098249C}"/>
                  </a:ext>
                </a:extLst>
              </p:cNvPr>
              <p:cNvSpPr/>
              <p:nvPr/>
            </p:nvSpPr>
            <p:spPr>
              <a:xfrm>
                <a:off x="3692899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57" name="Ellipse 56">
                <a:extLst>
                  <a:ext uri="{FF2B5EF4-FFF2-40B4-BE49-F238E27FC236}">
                    <a16:creationId xmlns:a16="http://schemas.microsoft.com/office/drawing/2014/main" id="{BFFA549A-881E-69B2-2BB9-D627D8C05494}"/>
                  </a:ext>
                </a:extLst>
              </p:cNvPr>
              <p:cNvSpPr/>
              <p:nvPr/>
            </p:nvSpPr>
            <p:spPr>
              <a:xfrm>
                <a:off x="4681204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8" name="Ellipse 57">
                <a:extLst>
                  <a:ext uri="{FF2B5EF4-FFF2-40B4-BE49-F238E27FC236}">
                    <a16:creationId xmlns:a16="http://schemas.microsoft.com/office/drawing/2014/main" id="{BFBDFC99-AD52-C886-37DF-EA2B36429797}"/>
                  </a:ext>
                </a:extLst>
              </p:cNvPr>
              <p:cNvSpPr/>
              <p:nvPr/>
            </p:nvSpPr>
            <p:spPr>
              <a:xfrm>
                <a:off x="5600898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9" name="Ellipse 58">
                <a:extLst>
                  <a:ext uri="{FF2B5EF4-FFF2-40B4-BE49-F238E27FC236}">
                    <a16:creationId xmlns:a16="http://schemas.microsoft.com/office/drawing/2014/main" id="{45098735-EBD9-C6C4-DFE9-499F5F4C6A64}"/>
                  </a:ext>
                </a:extLst>
              </p:cNvPr>
              <p:cNvSpPr/>
              <p:nvPr/>
            </p:nvSpPr>
            <p:spPr>
              <a:xfrm>
                <a:off x="6569900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0" name="Ellipse 59">
                <a:extLst>
                  <a:ext uri="{FF2B5EF4-FFF2-40B4-BE49-F238E27FC236}">
                    <a16:creationId xmlns:a16="http://schemas.microsoft.com/office/drawing/2014/main" id="{AFB87CF7-0F83-A8FC-1D8A-1B08EE4246DF}"/>
                  </a:ext>
                </a:extLst>
              </p:cNvPr>
              <p:cNvSpPr/>
              <p:nvPr/>
            </p:nvSpPr>
            <p:spPr>
              <a:xfrm>
                <a:off x="3692899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1" name="Ellipse 60">
                <a:extLst>
                  <a:ext uri="{FF2B5EF4-FFF2-40B4-BE49-F238E27FC236}">
                    <a16:creationId xmlns:a16="http://schemas.microsoft.com/office/drawing/2014/main" id="{AF1656DE-4CBE-93C4-594E-86B3FC737787}"/>
                  </a:ext>
                </a:extLst>
              </p:cNvPr>
              <p:cNvSpPr/>
              <p:nvPr/>
            </p:nvSpPr>
            <p:spPr>
              <a:xfrm>
                <a:off x="4681204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2" name="Ellipse 61">
                <a:extLst>
                  <a:ext uri="{FF2B5EF4-FFF2-40B4-BE49-F238E27FC236}">
                    <a16:creationId xmlns:a16="http://schemas.microsoft.com/office/drawing/2014/main" id="{D522906E-D3AF-F914-C2C3-A559B9A0C168}"/>
                  </a:ext>
                </a:extLst>
              </p:cNvPr>
              <p:cNvSpPr/>
              <p:nvPr/>
            </p:nvSpPr>
            <p:spPr>
              <a:xfrm>
                <a:off x="5600898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3" name="Ellipse 62">
                <a:extLst>
                  <a:ext uri="{FF2B5EF4-FFF2-40B4-BE49-F238E27FC236}">
                    <a16:creationId xmlns:a16="http://schemas.microsoft.com/office/drawing/2014/main" id="{D59B3C3A-C2DA-5DF8-6180-DEE42387CF98}"/>
                  </a:ext>
                </a:extLst>
              </p:cNvPr>
              <p:cNvSpPr/>
              <p:nvPr/>
            </p:nvSpPr>
            <p:spPr>
              <a:xfrm>
                <a:off x="6569900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4" name="Ellipse 63">
                <a:extLst>
                  <a:ext uri="{FF2B5EF4-FFF2-40B4-BE49-F238E27FC236}">
                    <a16:creationId xmlns:a16="http://schemas.microsoft.com/office/drawing/2014/main" id="{033EBAAB-4B3F-08A0-07C3-FA692E91ADB0}"/>
                  </a:ext>
                </a:extLst>
              </p:cNvPr>
              <p:cNvSpPr/>
              <p:nvPr/>
            </p:nvSpPr>
            <p:spPr>
              <a:xfrm>
                <a:off x="3692899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5" name="Ellipse 64">
                <a:extLst>
                  <a:ext uri="{FF2B5EF4-FFF2-40B4-BE49-F238E27FC236}">
                    <a16:creationId xmlns:a16="http://schemas.microsoft.com/office/drawing/2014/main" id="{6CC91398-112F-4730-6AAE-75DA2FE3C878}"/>
                  </a:ext>
                </a:extLst>
              </p:cNvPr>
              <p:cNvSpPr/>
              <p:nvPr/>
            </p:nvSpPr>
            <p:spPr>
              <a:xfrm>
                <a:off x="4681204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6" name="Ellipse 65">
                <a:extLst>
                  <a:ext uri="{FF2B5EF4-FFF2-40B4-BE49-F238E27FC236}">
                    <a16:creationId xmlns:a16="http://schemas.microsoft.com/office/drawing/2014/main" id="{9088A7B2-F4C0-0B67-D91F-25187367E639}"/>
                  </a:ext>
                </a:extLst>
              </p:cNvPr>
              <p:cNvSpPr/>
              <p:nvPr/>
            </p:nvSpPr>
            <p:spPr>
              <a:xfrm>
                <a:off x="5600898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7" name="Ellipse 66">
                <a:extLst>
                  <a:ext uri="{FF2B5EF4-FFF2-40B4-BE49-F238E27FC236}">
                    <a16:creationId xmlns:a16="http://schemas.microsoft.com/office/drawing/2014/main" id="{F4D758A0-2875-939E-1E20-C77CC39E36C2}"/>
                  </a:ext>
                </a:extLst>
              </p:cNvPr>
              <p:cNvSpPr/>
              <p:nvPr/>
            </p:nvSpPr>
            <p:spPr>
              <a:xfrm>
                <a:off x="6569900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8" name="Ellipse 67">
                <a:extLst>
                  <a:ext uri="{FF2B5EF4-FFF2-40B4-BE49-F238E27FC236}">
                    <a16:creationId xmlns:a16="http://schemas.microsoft.com/office/drawing/2014/main" id="{2C09D37B-D842-3781-6478-1ECB73FE60D1}"/>
                  </a:ext>
                </a:extLst>
              </p:cNvPr>
              <p:cNvSpPr/>
              <p:nvPr/>
            </p:nvSpPr>
            <p:spPr>
              <a:xfrm>
                <a:off x="3692899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9" name="Ellipse 68">
                <a:extLst>
                  <a:ext uri="{FF2B5EF4-FFF2-40B4-BE49-F238E27FC236}">
                    <a16:creationId xmlns:a16="http://schemas.microsoft.com/office/drawing/2014/main" id="{18D99C09-CF71-A7BE-6782-DA89CEC3D112}"/>
                  </a:ext>
                </a:extLst>
              </p:cNvPr>
              <p:cNvSpPr/>
              <p:nvPr/>
            </p:nvSpPr>
            <p:spPr>
              <a:xfrm>
                <a:off x="4681204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0" name="Ellipse 69">
                <a:extLst>
                  <a:ext uri="{FF2B5EF4-FFF2-40B4-BE49-F238E27FC236}">
                    <a16:creationId xmlns:a16="http://schemas.microsoft.com/office/drawing/2014/main" id="{D4FD37A3-F6EF-8A83-E9BF-F226A0E661C5}"/>
                  </a:ext>
                </a:extLst>
              </p:cNvPr>
              <p:cNvSpPr/>
              <p:nvPr/>
            </p:nvSpPr>
            <p:spPr>
              <a:xfrm>
                <a:off x="5600898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71" name="Ellipse 70">
                <a:extLst>
                  <a:ext uri="{FF2B5EF4-FFF2-40B4-BE49-F238E27FC236}">
                    <a16:creationId xmlns:a16="http://schemas.microsoft.com/office/drawing/2014/main" id="{746FB086-DAF7-3AC5-AC97-8CB0019F26EA}"/>
                  </a:ext>
                </a:extLst>
              </p:cNvPr>
              <p:cNvSpPr/>
              <p:nvPr/>
            </p:nvSpPr>
            <p:spPr>
              <a:xfrm>
                <a:off x="6569900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sp>
        <p:nvSpPr>
          <p:cNvPr id="73" name="Pfeil: nach rechts 72">
            <a:extLst>
              <a:ext uri="{FF2B5EF4-FFF2-40B4-BE49-F238E27FC236}">
                <a16:creationId xmlns:a16="http://schemas.microsoft.com/office/drawing/2014/main" id="{C208805E-E42D-F1F0-1413-49CBA66A8362}"/>
              </a:ext>
            </a:extLst>
          </p:cNvPr>
          <p:cNvSpPr/>
          <p:nvPr/>
        </p:nvSpPr>
        <p:spPr>
          <a:xfrm>
            <a:off x="4153730" y="3894289"/>
            <a:ext cx="1728192" cy="35558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1" name="Grafik 100">
            <a:extLst>
              <a:ext uri="{FF2B5EF4-FFF2-40B4-BE49-F238E27FC236}">
                <a16:creationId xmlns:a16="http://schemas.microsoft.com/office/drawing/2014/main" id="{45612B82-2769-6C2C-F708-81AC4C979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1272" y="3408590"/>
            <a:ext cx="476580" cy="520475"/>
          </a:xfrm>
          <a:prstGeom prst="rect">
            <a:avLst/>
          </a:prstGeom>
        </p:spPr>
      </p:pic>
      <p:sp>
        <p:nvSpPr>
          <p:cNvPr id="102" name="Pfeil: nach rechts 101">
            <a:extLst>
              <a:ext uri="{FF2B5EF4-FFF2-40B4-BE49-F238E27FC236}">
                <a16:creationId xmlns:a16="http://schemas.microsoft.com/office/drawing/2014/main" id="{6DAC7EF0-627A-0870-498C-C843B615C5F3}"/>
              </a:ext>
            </a:extLst>
          </p:cNvPr>
          <p:cNvSpPr/>
          <p:nvPr/>
        </p:nvSpPr>
        <p:spPr>
          <a:xfrm rot="10800000">
            <a:off x="4125467" y="5286278"/>
            <a:ext cx="1728192" cy="35558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25" name="Gruppieren 124">
            <a:extLst>
              <a:ext uri="{FF2B5EF4-FFF2-40B4-BE49-F238E27FC236}">
                <a16:creationId xmlns:a16="http://schemas.microsoft.com/office/drawing/2014/main" id="{F2F22817-E6BA-004E-E606-E9B3E7505CCB}"/>
              </a:ext>
            </a:extLst>
          </p:cNvPr>
          <p:cNvGrpSpPr/>
          <p:nvPr/>
        </p:nvGrpSpPr>
        <p:grpSpPr>
          <a:xfrm>
            <a:off x="6479889" y="2908507"/>
            <a:ext cx="3349159" cy="3167755"/>
            <a:chOff x="249070" y="2883180"/>
            <a:chExt cx="3349159" cy="3167755"/>
          </a:xfrm>
        </p:grpSpPr>
        <p:cxnSp>
          <p:nvCxnSpPr>
            <p:cNvPr id="126" name="Gerader Verbinder 125">
              <a:extLst>
                <a:ext uri="{FF2B5EF4-FFF2-40B4-BE49-F238E27FC236}">
                  <a16:creationId xmlns:a16="http://schemas.microsoft.com/office/drawing/2014/main" id="{928D48EE-AC23-00E3-64AE-1B06CFB0410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9070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Gerader Verbinder 126">
              <a:extLst>
                <a:ext uri="{FF2B5EF4-FFF2-40B4-BE49-F238E27FC236}">
                  <a16:creationId xmlns:a16="http://schemas.microsoft.com/office/drawing/2014/main" id="{322F079F-1085-31E7-B314-3FF8CED01CC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4847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Gerader Verbinder 127">
              <a:extLst>
                <a:ext uri="{FF2B5EF4-FFF2-40B4-BE49-F238E27FC236}">
                  <a16:creationId xmlns:a16="http://schemas.microsoft.com/office/drawing/2014/main" id="{56D57A35-B561-C1BB-CFD9-2027634BAE3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Gerader Verbinder 128">
              <a:extLst>
                <a:ext uri="{FF2B5EF4-FFF2-40B4-BE49-F238E27FC236}">
                  <a16:creationId xmlns:a16="http://schemas.microsoft.com/office/drawing/2014/main" id="{A50275FC-94BE-4088-7561-7FC34A4B9B2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Gerader Verbinder 129">
              <a:extLst>
                <a:ext uri="{FF2B5EF4-FFF2-40B4-BE49-F238E27FC236}">
                  <a16:creationId xmlns:a16="http://schemas.microsoft.com/office/drawing/2014/main" id="{01F95311-B7CC-C7AB-91B5-FA11DFE63E0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65652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Gerader Verbinder 130">
              <a:extLst>
                <a:ext uri="{FF2B5EF4-FFF2-40B4-BE49-F238E27FC236}">
                  <a16:creationId xmlns:a16="http://schemas.microsoft.com/office/drawing/2014/main" id="{027F2B3A-68E5-C6C1-8BA5-9AFD5AFEB07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91429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Gerader Verbinder 131">
              <a:extLst>
                <a:ext uri="{FF2B5EF4-FFF2-40B4-BE49-F238E27FC236}">
                  <a16:creationId xmlns:a16="http://schemas.microsoft.com/office/drawing/2014/main" id="{C6BF4B72-E6E8-C70D-9143-2256E96A21D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Gerader Verbinder 132">
              <a:extLst>
                <a:ext uri="{FF2B5EF4-FFF2-40B4-BE49-F238E27FC236}">
                  <a16:creationId xmlns:a16="http://schemas.microsoft.com/office/drawing/2014/main" id="{5FFD7DAD-715E-9389-539D-7950AD7801B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Gerader Verbinder 133">
              <a:extLst>
                <a:ext uri="{FF2B5EF4-FFF2-40B4-BE49-F238E27FC236}">
                  <a16:creationId xmlns:a16="http://schemas.microsoft.com/office/drawing/2014/main" id="{44F1BFC2-2805-226E-18D1-4CDF138EDF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9934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Gerader Verbinder 134">
              <a:extLst>
                <a:ext uri="{FF2B5EF4-FFF2-40B4-BE49-F238E27FC236}">
                  <a16:creationId xmlns:a16="http://schemas.microsoft.com/office/drawing/2014/main" id="{E9D495D9-585D-302F-E688-5A8FEC718E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3796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Gerader Verbinder 135">
              <a:extLst>
                <a:ext uri="{FF2B5EF4-FFF2-40B4-BE49-F238E27FC236}">
                  <a16:creationId xmlns:a16="http://schemas.microsoft.com/office/drawing/2014/main" id="{FB66C6C4-8C2C-89E6-9B0B-9E4062C544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56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Gerader Verbinder 136">
              <a:extLst>
                <a:ext uri="{FF2B5EF4-FFF2-40B4-BE49-F238E27FC236}">
                  <a16:creationId xmlns:a16="http://schemas.microsoft.com/office/drawing/2014/main" id="{B1856A35-79AE-445E-0608-EA26A1B579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Gerader Verbinder 137">
              <a:extLst>
                <a:ext uri="{FF2B5EF4-FFF2-40B4-BE49-F238E27FC236}">
                  <a16:creationId xmlns:a16="http://schemas.microsoft.com/office/drawing/2014/main" id="{A83DD495-4863-E6EF-A65E-EA8E953088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8831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Gerader Verbinder 138">
              <a:extLst>
                <a:ext uri="{FF2B5EF4-FFF2-40B4-BE49-F238E27FC236}">
                  <a16:creationId xmlns:a16="http://schemas.microsoft.com/office/drawing/2014/main" id="{1B061A57-E6FB-103A-DE6F-E7A3A73219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2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Gerader Verbinder 139">
              <a:extLst>
                <a:ext uri="{FF2B5EF4-FFF2-40B4-BE49-F238E27FC236}">
                  <a16:creationId xmlns:a16="http://schemas.microsoft.com/office/drawing/2014/main" id="{A9A4BA0D-6DCE-6301-1853-CD5E18C79C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8218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Gerader Verbinder 140">
              <a:extLst>
                <a:ext uri="{FF2B5EF4-FFF2-40B4-BE49-F238E27FC236}">
                  <a16:creationId xmlns:a16="http://schemas.microsoft.com/office/drawing/2014/main" id="{360068AB-4C91-0DF2-4B9C-EEC41D4DE0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2" name="Gruppieren 141">
              <a:extLst>
                <a:ext uri="{FF2B5EF4-FFF2-40B4-BE49-F238E27FC236}">
                  <a16:creationId xmlns:a16="http://schemas.microsoft.com/office/drawing/2014/main" id="{7D550659-D7AA-CAEE-C006-BDBA34E385BD}"/>
                </a:ext>
              </a:extLst>
            </p:cNvPr>
            <p:cNvGrpSpPr/>
            <p:nvPr/>
          </p:nvGrpSpPr>
          <p:grpSpPr>
            <a:xfrm>
              <a:off x="611371" y="3216210"/>
              <a:ext cx="2646707" cy="2552856"/>
              <a:chOff x="3692899" y="1467633"/>
              <a:chExt cx="3093025" cy="3057298"/>
            </a:xfrm>
          </p:grpSpPr>
          <p:sp>
            <p:nvSpPr>
              <p:cNvPr id="143" name="Rechteck 142">
                <a:extLst>
                  <a:ext uri="{FF2B5EF4-FFF2-40B4-BE49-F238E27FC236}">
                    <a16:creationId xmlns:a16="http://schemas.microsoft.com/office/drawing/2014/main" id="{1AF2E3EA-726C-B432-926D-1019FAB11FF2}"/>
                  </a:ext>
                </a:extLst>
              </p:cNvPr>
              <p:cNvSpPr/>
              <p:nvPr/>
            </p:nvSpPr>
            <p:spPr>
              <a:xfrm>
                <a:off x="4427995" y="1753643"/>
                <a:ext cx="1523989" cy="2123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44" name="Rechteck 143">
                <a:extLst>
                  <a:ext uri="{FF2B5EF4-FFF2-40B4-BE49-F238E27FC236}">
                    <a16:creationId xmlns:a16="http://schemas.microsoft.com/office/drawing/2014/main" id="{012B71AF-5576-492A-3548-6C351108C74B}"/>
                  </a:ext>
                </a:extLst>
              </p:cNvPr>
              <p:cNvSpPr/>
              <p:nvPr/>
            </p:nvSpPr>
            <p:spPr>
              <a:xfrm>
                <a:off x="3800911" y="1555980"/>
                <a:ext cx="2880000" cy="288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45" name="Rechteck 144">
                <a:extLst>
                  <a:ext uri="{FF2B5EF4-FFF2-40B4-BE49-F238E27FC236}">
                    <a16:creationId xmlns:a16="http://schemas.microsoft.com/office/drawing/2014/main" id="{2702264C-D799-94E9-11F3-78A9B61FC5E3}"/>
                  </a:ext>
                </a:extLst>
              </p:cNvPr>
              <p:cNvSpPr/>
              <p:nvPr/>
            </p:nvSpPr>
            <p:spPr>
              <a:xfrm>
                <a:off x="4772911" y="2528282"/>
                <a:ext cx="936000" cy="936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146" name="Gerader Verbinder 145">
                <a:extLst>
                  <a:ext uri="{FF2B5EF4-FFF2-40B4-BE49-F238E27FC236}">
                    <a16:creationId xmlns:a16="http://schemas.microsoft.com/office/drawing/2014/main" id="{FFDEEB2F-FCDF-2880-B682-616E72DEE46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Gerader Verbinder 146">
                <a:extLst>
                  <a:ext uri="{FF2B5EF4-FFF2-40B4-BE49-F238E27FC236}">
                    <a16:creationId xmlns:a16="http://schemas.microsoft.com/office/drawing/2014/main" id="{B99954ED-00B2-6BD1-3093-52A66C0638F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Gerader Verbinder 147">
                <a:extLst>
                  <a:ext uri="{FF2B5EF4-FFF2-40B4-BE49-F238E27FC236}">
                    <a16:creationId xmlns:a16="http://schemas.microsoft.com/office/drawing/2014/main" id="{F6CA2E22-A43F-1E7E-8D19-EF4DFCBECF4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Gerader Verbinder 148">
                <a:extLst>
                  <a:ext uri="{FF2B5EF4-FFF2-40B4-BE49-F238E27FC236}">
                    <a16:creationId xmlns:a16="http://schemas.microsoft.com/office/drawing/2014/main" id="{A700329C-7EDE-B624-8B17-46CB4E6D6E1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Gerader Verbinder 149">
                <a:extLst>
                  <a:ext uri="{FF2B5EF4-FFF2-40B4-BE49-F238E27FC236}">
                    <a16:creationId xmlns:a16="http://schemas.microsoft.com/office/drawing/2014/main" id="{26B85302-4280-28DA-78FE-8015A2447D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Gerader Verbinder 150">
                <a:extLst>
                  <a:ext uri="{FF2B5EF4-FFF2-40B4-BE49-F238E27FC236}">
                    <a16:creationId xmlns:a16="http://schemas.microsoft.com/office/drawing/2014/main" id="{387079B0-CE41-D404-54B1-F2DB56E2E02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Gerader Verbinder 151">
                <a:extLst>
                  <a:ext uri="{FF2B5EF4-FFF2-40B4-BE49-F238E27FC236}">
                    <a16:creationId xmlns:a16="http://schemas.microsoft.com/office/drawing/2014/main" id="{F9EB6075-6711-0EBB-9187-B1A10561075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1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Gerader Verbinder 152">
                <a:extLst>
                  <a:ext uri="{FF2B5EF4-FFF2-40B4-BE49-F238E27FC236}">
                    <a16:creationId xmlns:a16="http://schemas.microsoft.com/office/drawing/2014/main" id="{56774A74-8684-AEDA-5C2F-51F23AC275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4" name="Ellipse 153">
                <a:extLst>
                  <a:ext uri="{FF2B5EF4-FFF2-40B4-BE49-F238E27FC236}">
                    <a16:creationId xmlns:a16="http://schemas.microsoft.com/office/drawing/2014/main" id="{401F2B3C-C988-87C9-0B45-A7549E51AF7F}"/>
                  </a:ext>
                </a:extLst>
              </p:cNvPr>
              <p:cNvSpPr/>
              <p:nvPr/>
            </p:nvSpPr>
            <p:spPr>
              <a:xfrm>
                <a:off x="3692899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5" name="Ellipse 154">
                <a:extLst>
                  <a:ext uri="{FF2B5EF4-FFF2-40B4-BE49-F238E27FC236}">
                    <a16:creationId xmlns:a16="http://schemas.microsoft.com/office/drawing/2014/main" id="{E23A2FFC-2676-8EC2-7124-4167266119ED}"/>
                  </a:ext>
                </a:extLst>
              </p:cNvPr>
              <p:cNvSpPr/>
              <p:nvPr/>
            </p:nvSpPr>
            <p:spPr>
              <a:xfrm>
                <a:off x="4681204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6" name="Ellipse 155">
                <a:extLst>
                  <a:ext uri="{FF2B5EF4-FFF2-40B4-BE49-F238E27FC236}">
                    <a16:creationId xmlns:a16="http://schemas.microsoft.com/office/drawing/2014/main" id="{F67157F5-2960-0BD2-AB53-FF44DBFC9BB6}"/>
                  </a:ext>
                </a:extLst>
              </p:cNvPr>
              <p:cNvSpPr/>
              <p:nvPr/>
            </p:nvSpPr>
            <p:spPr>
              <a:xfrm>
                <a:off x="5600898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7" name="Ellipse 156">
                <a:extLst>
                  <a:ext uri="{FF2B5EF4-FFF2-40B4-BE49-F238E27FC236}">
                    <a16:creationId xmlns:a16="http://schemas.microsoft.com/office/drawing/2014/main" id="{4DBB1A64-91A2-7385-B275-45FE5C8ADB4D}"/>
                  </a:ext>
                </a:extLst>
              </p:cNvPr>
              <p:cNvSpPr/>
              <p:nvPr/>
            </p:nvSpPr>
            <p:spPr>
              <a:xfrm>
                <a:off x="6569900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8" name="Ellipse 157">
                <a:extLst>
                  <a:ext uri="{FF2B5EF4-FFF2-40B4-BE49-F238E27FC236}">
                    <a16:creationId xmlns:a16="http://schemas.microsoft.com/office/drawing/2014/main" id="{43CB37A6-4E97-B105-49E5-2401D0619365}"/>
                  </a:ext>
                </a:extLst>
              </p:cNvPr>
              <p:cNvSpPr/>
              <p:nvPr/>
            </p:nvSpPr>
            <p:spPr>
              <a:xfrm>
                <a:off x="3692899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9" name="Ellipse 158">
                <a:extLst>
                  <a:ext uri="{FF2B5EF4-FFF2-40B4-BE49-F238E27FC236}">
                    <a16:creationId xmlns:a16="http://schemas.microsoft.com/office/drawing/2014/main" id="{76836C71-74C0-0E9B-1B81-796C0BBB5ACC}"/>
                  </a:ext>
                </a:extLst>
              </p:cNvPr>
              <p:cNvSpPr/>
              <p:nvPr/>
            </p:nvSpPr>
            <p:spPr>
              <a:xfrm>
                <a:off x="4681204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0" name="Ellipse 159">
                <a:extLst>
                  <a:ext uri="{FF2B5EF4-FFF2-40B4-BE49-F238E27FC236}">
                    <a16:creationId xmlns:a16="http://schemas.microsoft.com/office/drawing/2014/main" id="{1DAEA132-D337-F846-D10A-C1B71D43289E}"/>
                  </a:ext>
                </a:extLst>
              </p:cNvPr>
              <p:cNvSpPr/>
              <p:nvPr/>
            </p:nvSpPr>
            <p:spPr>
              <a:xfrm>
                <a:off x="5600898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1" name="Ellipse 160">
                <a:extLst>
                  <a:ext uri="{FF2B5EF4-FFF2-40B4-BE49-F238E27FC236}">
                    <a16:creationId xmlns:a16="http://schemas.microsoft.com/office/drawing/2014/main" id="{74C7617E-D113-9DC0-481F-6F9866A3E8E9}"/>
                  </a:ext>
                </a:extLst>
              </p:cNvPr>
              <p:cNvSpPr/>
              <p:nvPr/>
            </p:nvSpPr>
            <p:spPr>
              <a:xfrm>
                <a:off x="6569900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2" name="Ellipse 161">
                <a:extLst>
                  <a:ext uri="{FF2B5EF4-FFF2-40B4-BE49-F238E27FC236}">
                    <a16:creationId xmlns:a16="http://schemas.microsoft.com/office/drawing/2014/main" id="{AA5CCB24-AD18-16DA-B9AF-DB2208B35DD7}"/>
                  </a:ext>
                </a:extLst>
              </p:cNvPr>
              <p:cNvSpPr/>
              <p:nvPr/>
            </p:nvSpPr>
            <p:spPr>
              <a:xfrm>
                <a:off x="3692899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3" name="Ellipse 162">
                <a:extLst>
                  <a:ext uri="{FF2B5EF4-FFF2-40B4-BE49-F238E27FC236}">
                    <a16:creationId xmlns:a16="http://schemas.microsoft.com/office/drawing/2014/main" id="{E50ACA4C-DFD9-D0A9-C163-857BD4A3DFC0}"/>
                  </a:ext>
                </a:extLst>
              </p:cNvPr>
              <p:cNvSpPr/>
              <p:nvPr/>
            </p:nvSpPr>
            <p:spPr>
              <a:xfrm>
                <a:off x="4681204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4" name="Ellipse 163">
                <a:extLst>
                  <a:ext uri="{FF2B5EF4-FFF2-40B4-BE49-F238E27FC236}">
                    <a16:creationId xmlns:a16="http://schemas.microsoft.com/office/drawing/2014/main" id="{DDAA642F-01E9-7616-DA39-A20C97F82CC2}"/>
                  </a:ext>
                </a:extLst>
              </p:cNvPr>
              <p:cNvSpPr/>
              <p:nvPr/>
            </p:nvSpPr>
            <p:spPr>
              <a:xfrm>
                <a:off x="5600898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5" name="Ellipse 164">
                <a:extLst>
                  <a:ext uri="{FF2B5EF4-FFF2-40B4-BE49-F238E27FC236}">
                    <a16:creationId xmlns:a16="http://schemas.microsoft.com/office/drawing/2014/main" id="{F23A2D23-B421-43E0-EEC4-BC2CD2EAD890}"/>
                  </a:ext>
                </a:extLst>
              </p:cNvPr>
              <p:cNvSpPr/>
              <p:nvPr/>
            </p:nvSpPr>
            <p:spPr>
              <a:xfrm>
                <a:off x="6569900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6" name="Ellipse 165">
                <a:extLst>
                  <a:ext uri="{FF2B5EF4-FFF2-40B4-BE49-F238E27FC236}">
                    <a16:creationId xmlns:a16="http://schemas.microsoft.com/office/drawing/2014/main" id="{BB9DD9A8-2B00-EFFD-FEFD-7D627DDCBD94}"/>
                  </a:ext>
                </a:extLst>
              </p:cNvPr>
              <p:cNvSpPr/>
              <p:nvPr/>
            </p:nvSpPr>
            <p:spPr>
              <a:xfrm>
                <a:off x="3692899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7" name="Ellipse 166">
                <a:extLst>
                  <a:ext uri="{FF2B5EF4-FFF2-40B4-BE49-F238E27FC236}">
                    <a16:creationId xmlns:a16="http://schemas.microsoft.com/office/drawing/2014/main" id="{D6EAD20F-EDE7-C757-8B91-AC388E99795B}"/>
                  </a:ext>
                </a:extLst>
              </p:cNvPr>
              <p:cNvSpPr/>
              <p:nvPr/>
            </p:nvSpPr>
            <p:spPr>
              <a:xfrm>
                <a:off x="4681204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68" name="Ellipse 167">
                <a:extLst>
                  <a:ext uri="{FF2B5EF4-FFF2-40B4-BE49-F238E27FC236}">
                    <a16:creationId xmlns:a16="http://schemas.microsoft.com/office/drawing/2014/main" id="{4F8353C0-C79E-4A1B-3C5F-6C87C7F686B0}"/>
                  </a:ext>
                </a:extLst>
              </p:cNvPr>
              <p:cNvSpPr/>
              <p:nvPr/>
            </p:nvSpPr>
            <p:spPr>
              <a:xfrm>
                <a:off x="5600898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69" name="Ellipse 168">
                <a:extLst>
                  <a:ext uri="{FF2B5EF4-FFF2-40B4-BE49-F238E27FC236}">
                    <a16:creationId xmlns:a16="http://schemas.microsoft.com/office/drawing/2014/main" id="{EF5E8958-0493-DA99-D67A-0AF19789189D}"/>
                  </a:ext>
                </a:extLst>
              </p:cNvPr>
              <p:cNvSpPr/>
              <p:nvPr/>
            </p:nvSpPr>
            <p:spPr>
              <a:xfrm>
                <a:off x="6569900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6663820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2470" y="1157274"/>
            <a:ext cx="3191993" cy="4608042"/>
          </a:xfrm>
        </p:spPr>
        <p:txBody>
          <a:bodyPr/>
          <a:lstStyle/>
          <a:p>
            <a:r>
              <a:rPr lang="de-DE" b="0" u="sng" dirty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rPr>
              <a:t>Frage zur Klassifizierung</a:t>
            </a:r>
            <a:r>
              <a:rPr lang="de-DE" b="0" dirty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rPr>
              <a:t>: Kann eine Gittertransformation die Zeitumkehr aufheben?</a:t>
            </a:r>
          </a:p>
          <a:p>
            <a:endParaRPr lang="de-DE" dirty="0"/>
          </a:p>
          <a:p>
            <a:r>
              <a:rPr lang="de-DE" dirty="0"/>
              <a:t>Ferromagnetismus: Nein</a:t>
            </a:r>
          </a:p>
          <a:p>
            <a:pPr lvl="2"/>
            <a:r>
              <a:rPr lang="de-DE" dirty="0"/>
              <a:t>Starke Magnetisierung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1" y="404665"/>
            <a:ext cx="8447617" cy="758440"/>
          </a:xfrm>
        </p:spPr>
        <p:txBody>
          <a:bodyPr/>
          <a:lstStyle/>
          <a:p>
            <a:r>
              <a:rPr lang="de-DE" dirty="0"/>
              <a:t>Phasen des 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58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73" name="Pfeil: nach rechts 72">
            <a:extLst>
              <a:ext uri="{FF2B5EF4-FFF2-40B4-BE49-F238E27FC236}">
                <a16:creationId xmlns:a16="http://schemas.microsoft.com/office/drawing/2014/main" id="{C208805E-E42D-F1F0-1413-49CBA66A8362}"/>
              </a:ext>
            </a:extLst>
          </p:cNvPr>
          <p:cNvSpPr/>
          <p:nvPr/>
        </p:nvSpPr>
        <p:spPr>
          <a:xfrm>
            <a:off x="4153730" y="3894289"/>
            <a:ext cx="1728192" cy="35558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1" name="Grafik 100">
            <a:extLst>
              <a:ext uri="{FF2B5EF4-FFF2-40B4-BE49-F238E27FC236}">
                <a16:creationId xmlns:a16="http://schemas.microsoft.com/office/drawing/2014/main" id="{45612B82-2769-6C2C-F708-81AC4C979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1272" y="3408590"/>
            <a:ext cx="476580" cy="520475"/>
          </a:xfrm>
          <a:prstGeom prst="rect">
            <a:avLst/>
          </a:prstGeom>
        </p:spPr>
      </p:pic>
      <p:sp>
        <p:nvSpPr>
          <p:cNvPr id="102" name="Pfeil: nach rechts 101">
            <a:extLst>
              <a:ext uri="{FF2B5EF4-FFF2-40B4-BE49-F238E27FC236}">
                <a16:creationId xmlns:a16="http://schemas.microsoft.com/office/drawing/2014/main" id="{6DAC7EF0-627A-0870-498C-C843B615C5F3}"/>
              </a:ext>
            </a:extLst>
          </p:cNvPr>
          <p:cNvSpPr/>
          <p:nvPr/>
        </p:nvSpPr>
        <p:spPr>
          <a:xfrm rot="10800000">
            <a:off x="4125467" y="5286278"/>
            <a:ext cx="1728192" cy="35558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Multiplikationszeichen 3">
            <a:extLst>
              <a:ext uri="{FF2B5EF4-FFF2-40B4-BE49-F238E27FC236}">
                <a16:creationId xmlns:a16="http://schemas.microsoft.com/office/drawing/2014/main" id="{2177E300-183C-F0B9-5DE8-89C619FF6C73}"/>
              </a:ext>
            </a:extLst>
          </p:cNvPr>
          <p:cNvSpPr/>
          <p:nvPr/>
        </p:nvSpPr>
        <p:spPr>
          <a:xfrm>
            <a:off x="4483041" y="4960989"/>
            <a:ext cx="1074123" cy="1012765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8D90D70D-B6ED-FC67-7CA1-D2689D569B6F}"/>
              </a:ext>
            </a:extLst>
          </p:cNvPr>
          <p:cNvSpPr txBox="1"/>
          <p:nvPr/>
        </p:nvSpPr>
        <p:spPr>
          <a:xfrm>
            <a:off x="5627755" y="1625530"/>
            <a:ext cx="2621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Folge: Bandaufspaltung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4A7A6A74-C00D-6FDB-63AE-E9E44BEDDC1C}"/>
              </a:ext>
            </a:extLst>
          </p:cNvPr>
          <p:cNvSpPr txBox="1"/>
          <p:nvPr/>
        </p:nvSpPr>
        <p:spPr>
          <a:xfrm>
            <a:off x="4718777" y="2076750"/>
            <a:ext cx="39805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2"/>
            <a:r>
              <a:rPr lang="de-DE" dirty="0"/>
              <a:t>Keine Zeitumkehrsymmetrie</a:t>
            </a:r>
          </a:p>
        </p:txBody>
      </p:sp>
      <p:pic>
        <p:nvPicPr>
          <p:cNvPr id="10" name="Grafik 9" descr="Ein Bild, das Text, Diagramm, Screenshot, Kreis enthält.&#10;&#10;Automatisch generierte Beschreibung">
            <a:extLst>
              <a:ext uri="{FF2B5EF4-FFF2-40B4-BE49-F238E27FC236}">
                <a16:creationId xmlns:a16="http://schemas.microsoft.com/office/drawing/2014/main" id="{7AC4658C-E530-A96E-FC44-44195E5376A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6433" y="615684"/>
            <a:ext cx="2742491" cy="1779179"/>
          </a:xfrm>
          <a:prstGeom prst="rect">
            <a:avLst/>
          </a:prstGeom>
        </p:spPr>
      </p:pic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F900669F-76E6-2A33-246E-D9A41DB37691}"/>
              </a:ext>
            </a:extLst>
          </p:cNvPr>
          <p:cNvGrpSpPr/>
          <p:nvPr/>
        </p:nvGrpSpPr>
        <p:grpSpPr>
          <a:xfrm>
            <a:off x="249070" y="2883180"/>
            <a:ext cx="3349159" cy="3167755"/>
            <a:chOff x="249070" y="2883180"/>
            <a:chExt cx="3349159" cy="3167755"/>
          </a:xfrm>
        </p:grpSpPr>
        <p:cxnSp>
          <p:nvCxnSpPr>
            <p:cNvPr id="12" name="Gerader Verbinder 11">
              <a:extLst>
                <a:ext uri="{FF2B5EF4-FFF2-40B4-BE49-F238E27FC236}">
                  <a16:creationId xmlns:a16="http://schemas.microsoft.com/office/drawing/2014/main" id="{7525CA42-DA4D-1882-6F63-E26B36CA5F4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9070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Gerader Verbinder 12">
              <a:extLst>
                <a:ext uri="{FF2B5EF4-FFF2-40B4-BE49-F238E27FC236}">
                  <a16:creationId xmlns:a16="http://schemas.microsoft.com/office/drawing/2014/main" id="{6328CECC-2D4E-0DCC-D468-99889BA56DE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4847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r Verbinder 13">
              <a:extLst>
                <a:ext uri="{FF2B5EF4-FFF2-40B4-BE49-F238E27FC236}">
                  <a16:creationId xmlns:a16="http://schemas.microsoft.com/office/drawing/2014/main" id="{97096E3F-51AA-E601-2AC8-69F8D43F40D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r Verbinder 14">
              <a:extLst>
                <a:ext uri="{FF2B5EF4-FFF2-40B4-BE49-F238E27FC236}">
                  <a16:creationId xmlns:a16="http://schemas.microsoft.com/office/drawing/2014/main" id="{18CD85B9-B943-6B09-0B6D-11E87C486CA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Gerader Verbinder 15">
              <a:extLst>
                <a:ext uri="{FF2B5EF4-FFF2-40B4-BE49-F238E27FC236}">
                  <a16:creationId xmlns:a16="http://schemas.microsoft.com/office/drawing/2014/main" id="{CCB625ED-F46E-6A44-D2BE-2E3F4286764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65652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r Verbinder 16">
              <a:extLst>
                <a:ext uri="{FF2B5EF4-FFF2-40B4-BE49-F238E27FC236}">
                  <a16:creationId xmlns:a16="http://schemas.microsoft.com/office/drawing/2014/main" id="{8244773C-6275-7A9B-9139-092421885C6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91429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r Verbinder 17">
              <a:extLst>
                <a:ext uri="{FF2B5EF4-FFF2-40B4-BE49-F238E27FC236}">
                  <a16:creationId xmlns:a16="http://schemas.microsoft.com/office/drawing/2014/main" id="{AB18DBB0-AD95-6105-D949-8C391683002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r Verbinder 18">
              <a:extLst>
                <a:ext uri="{FF2B5EF4-FFF2-40B4-BE49-F238E27FC236}">
                  <a16:creationId xmlns:a16="http://schemas.microsoft.com/office/drawing/2014/main" id="{B56411D7-B359-A1EA-4CBC-225141E275F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r Verbinder 20">
              <a:extLst>
                <a:ext uri="{FF2B5EF4-FFF2-40B4-BE49-F238E27FC236}">
                  <a16:creationId xmlns:a16="http://schemas.microsoft.com/office/drawing/2014/main" id="{39B4E695-40CE-086E-E9F8-E0867CC60D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9934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Gerader Verbinder 21">
              <a:extLst>
                <a:ext uri="{FF2B5EF4-FFF2-40B4-BE49-F238E27FC236}">
                  <a16:creationId xmlns:a16="http://schemas.microsoft.com/office/drawing/2014/main" id="{73DB8053-9DAF-A436-C30C-F8FADE15749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3796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Gerader Verbinder 22">
              <a:extLst>
                <a:ext uri="{FF2B5EF4-FFF2-40B4-BE49-F238E27FC236}">
                  <a16:creationId xmlns:a16="http://schemas.microsoft.com/office/drawing/2014/main" id="{C5FAC2CA-C810-945F-ED01-3A27F17CDFA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56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r Verbinder 23">
              <a:extLst>
                <a:ext uri="{FF2B5EF4-FFF2-40B4-BE49-F238E27FC236}">
                  <a16:creationId xmlns:a16="http://schemas.microsoft.com/office/drawing/2014/main" id="{369BB398-F089-9983-D58E-61B7ADFFB09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r Verbinder 24">
              <a:extLst>
                <a:ext uri="{FF2B5EF4-FFF2-40B4-BE49-F238E27FC236}">
                  <a16:creationId xmlns:a16="http://schemas.microsoft.com/office/drawing/2014/main" id="{99DCC6BF-DCB6-3A7F-9BD0-233236983F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8831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Gerader Verbinder 25">
              <a:extLst>
                <a:ext uri="{FF2B5EF4-FFF2-40B4-BE49-F238E27FC236}">
                  <a16:creationId xmlns:a16="http://schemas.microsoft.com/office/drawing/2014/main" id="{357744B7-1D60-EFE4-52DC-D071F15CDC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2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Gerader Verbinder 26">
              <a:extLst>
                <a:ext uri="{FF2B5EF4-FFF2-40B4-BE49-F238E27FC236}">
                  <a16:creationId xmlns:a16="http://schemas.microsoft.com/office/drawing/2014/main" id="{E8E5B2B0-7A55-B937-70BD-396877E3DC6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8218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r Verbinder 27">
              <a:extLst>
                <a:ext uri="{FF2B5EF4-FFF2-40B4-BE49-F238E27FC236}">
                  <a16:creationId xmlns:a16="http://schemas.microsoft.com/office/drawing/2014/main" id="{DCC5EACF-F58E-8915-1905-CCC76E73003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9" name="Gruppieren 28">
              <a:extLst>
                <a:ext uri="{FF2B5EF4-FFF2-40B4-BE49-F238E27FC236}">
                  <a16:creationId xmlns:a16="http://schemas.microsoft.com/office/drawing/2014/main" id="{3D2666A6-EC80-470C-90FD-FD237EAA3AE5}"/>
                </a:ext>
              </a:extLst>
            </p:cNvPr>
            <p:cNvGrpSpPr/>
            <p:nvPr/>
          </p:nvGrpSpPr>
          <p:grpSpPr>
            <a:xfrm>
              <a:off x="611371" y="3216210"/>
              <a:ext cx="2646707" cy="2552856"/>
              <a:chOff x="3692899" y="1467633"/>
              <a:chExt cx="3093025" cy="3057298"/>
            </a:xfrm>
          </p:grpSpPr>
          <p:sp>
            <p:nvSpPr>
              <p:cNvPr id="30" name="Rechteck 29">
                <a:extLst>
                  <a:ext uri="{FF2B5EF4-FFF2-40B4-BE49-F238E27FC236}">
                    <a16:creationId xmlns:a16="http://schemas.microsoft.com/office/drawing/2014/main" id="{DCA0E97F-67FB-C3D2-09EA-0ACE3D804DE3}"/>
                  </a:ext>
                </a:extLst>
              </p:cNvPr>
              <p:cNvSpPr/>
              <p:nvPr/>
            </p:nvSpPr>
            <p:spPr>
              <a:xfrm>
                <a:off x="4427995" y="1753643"/>
                <a:ext cx="1523989" cy="2123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1" name="Rechteck 30">
                <a:extLst>
                  <a:ext uri="{FF2B5EF4-FFF2-40B4-BE49-F238E27FC236}">
                    <a16:creationId xmlns:a16="http://schemas.microsoft.com/office/drawing/2014/main" id="{1232DC6C-D05C-2D3F-919C-F5CF903D1F63}"/>
                  </a:ext>
                </a:extLst>
              </p:cNvPr>
              <p:cNvSpPr/>
              <p:nvPr/>
            </p:nvSpPr>
            <p:spPr>
              <a:xfrm>
                <a:off x="3800911" y="1555980"/>
                <a:ext cx="2880000" cy="288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2" name="Rechteck 31">
                <a:extLst>
                  <a:ext uri="{FF2B5EF4-FFF2-40B4-BE49-F238E27FC236}">
                    <a16:creationId xmlns:a16="http://schemas.microsoft.com/office/drawing/2014/main" id="{E07BD422-095A-2301-458B-4DD73964D507}"/>
                  </a:ext>
                </a:extLst>
              </p:cNvPr>
              <p:cNvSpPr/>
              <p:nvPr/>
            </p:nvSpPr>
            <p:spPr>
              <a:xfrm>
                <a:off x="4772911" y="2528282"/>
                <a:ext cx="936000" cy="936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33" name="Gerader Verbinder 32">
                <a:extLst>
                  <a:ext uri="{FF2B5EF4-FFF2-40B4-BE49-F238E27FC236}">
                    <a16:creationId xmlns:a16="http://schemas.microsoft.com/office/drawing/2014/main" id="{3E92AB2D-92E5-A952-29F8-042BF71CCD9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Gerader Verbinder 33">
                <a:extLst>
                  <a:ext uri="{FF2B5EF4-FFF2-40B4-BE49-F238E27FC236}">
                    <a16:creationId xmlns:a16="http://schemas.microsoft.com/office/drawing/2014/main" id="{2625059B-6083-F882-96FC-EAACFC3BA3D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Gerader Verbinder 34">
                <a:extLst>
                  <a:ext uri="{FF2B5EF4-FFF2-40B4-BE49-F238E27FC236}">
                    <a16:creationId xmlns:a16="http://schemas.microsoft.com/office/drawing/2014/main" id="{3CFEC688-33C0-EA25-FA98-7F4982475B9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Gerader Verbinder 35">
                <a:extLst>
                  <a:ext uri="{FF2B5EF4-FFF2-40B4-BE49-F238E27FC236}">
                    <a16:creationId xmlns:a16="http://schemas.microsoft.com/office/drawing/2014/main" id="{C0E7381D-94E0-D5A7-8F53-F001E75F6D9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Gerader Verbinder 36">
                <a:extLst>
                  <a:ext uri="{FF2B5EF4-FFF2-40B4-BE49-F238E27FC236}">
                    <a16:creationId xmlns:a16="http://schemas.microsoft.com/office/drawing/2014/main" id="{F71682CF-8F8A-DD56-9F43-DA016689464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Gerader Verbinder 37">
                <a:extLst>
                  <a:ext uri="{FF2B5EF4-FFF2-40B4-BE49-F238E27FC236}">
                    <a16:creationId xmlns:a16="http://schemas.microsoft.com/office/drawing/2014/main" id="{3C43D4D4-6628-3042-2C44-14BB1E26339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Gerader Verbinder 38">
                <a:extLst>
                  <a:ext uri="{FF2B5EF4-FFF2-40B4-BE49-F238E27FC236}">
                    <a16:creationId xmlns:a16="http://schemas.microsoft.com/office/drawing/2014/main" id="{29459017-DB40-5117-F7C3-416BE55DEB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1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Gerader Verbinder 39">
                <a:extLst>
                  <a:ext uri="{FF2B5EF4-FFF2-40B4-BE49-F238E27FC236}">
                    <a16:creationId xmlns:a16="http://schemas.microsoft.com/office/drawing/2014/main" id="{D2DC27B9-FC03-3AE2-A1B8-FF8AE350874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Ellipse 40">
                <a:extLst>
                  <a:ext uri="{FF2B5EF4-FFF2-40B4-BE49-F238E27FC236}">
                    <a16:creationId xmlns:a16="http://schemas.microsoft.com/office/drawing/2014/main" id="{543C4769-75BE-D988-15CA-A098F9B6666E}"/>
                  </a:ext>
                </a:extLst>
              </p:cNvPr>
              <p:cNvSpPr/>
              <p:nvPr/>
            </p:nvSpPr>
            <p:spPr>
              <a:xfrm>
                <a:off x="3692899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42" name="Ellipse 41">
                <a:extLst>
                  <a:ext uri="{FF2B5EF4-FFF2-40B4-BE49-F238E27FC236}">
                    <a16:creationId xmlns:a16="http://schemas.microsoft.com/office/drawing/2014/main" id="{39AB9F9D-A897-BC62-6DB3-265E2CEB2798}"/>
                  </a:ext>
                </a:extLst>
              </p:cNvPr>
              <p:cNvSpPr/>
              <p:nvPr/>
            </p:nvSpPr>
            <p:spPr>
              <a:xfrm>
                <a:off x="4681204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3" name="Ellipse 42">
                <a:extLst>
                  <a:ext uri="{FF2B5EF4-FFF2-40B4-BE49-F238E27FC236}">
                    <a16:creationId xmlns:a16="http://schemas.microsoft.com/office/drawing/2014/main" id="{F6BC100E-63B9-DEAF-33F7-D517C56F216F}"/>
                  </a:ext>
                </a:extLst>
              </p:cNvPr>
              <p:cNvSpPr/>
              <p:nvPr/>
            </p:nvSpPr>
            <p:spPr>
              <a:xfrm>
                <a:off x="5600898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4" name="Ellipse 43">
                <a:extLst>
                  <a:ext uri="{FF2B5EF4-FFF2-40B4-BE49-F238E27FC236}">
                    <a16:creationId xmlns:a16="http://schemas.microsoft.com/office/drawing/2014/main" id="{F45D6CDB-A9B2-92E1-E392-39864B0FDFC5}"/>
                  </a:ext>
                </a:extLst>
              </p:cNvPr>
              <p:cNvSpPr/>
              <p:nvPr/>
            </p:nvSpPr>
            <p:spPr>
              <a:xfrm>
                <a:off x="6569900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5" name="Ellipse 44">
                <a:extLst>
                  <a:ext uri="{FF2B5EF4-FFF2-40B4-BE49-F238E27FC236}">
                    <a16:creationId xmlns:a16="http://schemas.microsoft.com/office/drawing/2014/main" id="{28B680D7-769D-AA91-CF84-77C1530B278F}"/>
                  </a:ext>
                </a:extLst>
              </p:cNvPr>
              <p:cNvSpPr/>
              <p:nvPr/>
            </p:nvSpPr>
            <p:spPr>
              <a:xfrm>
                <a:off x="3692899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4" name="Ellipse 73">
                <a:extLst>
                  <a:ext uri="{FF2B5EF4-FFF2-40B4-BE49-F238E27FC236}">
                    <a16:creationId xmlns:a16="http://schemas.microsoft.com/office/drawing/2014/main" id="{365A6C13-5E90-0BFF-40E4-1F820219F83A}"/>
                  </a:ext>
                </a:extLst>
              </p:cNvPr>
              <p:cNvSpPr/>
              <p:nvPr/>
            </p:nvSpPr>
            <p:spPr>
              <a:xfrm>
                <a:off x="4681204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5" name="Ellipse 74">
                <a:extLst>
                  <a:ext uri="{FF2B5EF4-FFF2-40B4-BE49-F238E27FC236}">
                    <a16:creationId xmlns:a16="http://schemas.microsoft.com/office/drawing/2014/main" id="{3ABE3185-0146-D7F0-8DB5-17D475EBE369}"/>
                  </a:ext>
                </a:extLst>
              </p:cNvPr>
              <p:cNvSpPr/>
              <p:nvPr/>
            </p:nvSpPr>
            <p:spPr>
              <a:xfrm>
                <a:off x="5600898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6" name="Ellipse 75">
                <a:extLst>
                  <a:ext uri="{FF2B5EF4-FFF2-40B4-BE49-F238E27FC236}">
                    <a16:creationId xmlns:a16="http://schemas.microsoft.com/office/drawing/2014/main" id="{E08C0DEA-F3FE-86E6-6CE8-A101F822D2D3}"/>
                  </a:ext>
                </a:extLst>
              </p:cNvPr>
              <p:cNvSpPr/>
              <p:nvPr/>
            </p:nvSpPr>
            <p:spPr>
              <a:xfrm>
                <a:off x="6569900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7" name="Ellipse 76">
                <a:extLst>
                  <a:ext uri="{FF2B5EF4-FFF2-40B4-BE49-F238E27FC236}">
                    <a16:creationId xmlns:a16="http://schemas.microsoft.com/office/drawing/2014/main" id="{56F7629F-6A40-4474-C107-3BDD2A049A26}"/>
                  </a:ext>
                </a:extLst>
              </p:cNvPr>
              <p:cNvSpPr/>
              <p:nvPr/>
            </p:nvSpPr>
            <p:spPr>
              <a:xfrm>
                <a:off x="3692899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8" name="Ellipse 77">
                <a:extLst>
                  <a:ext uri="{FF2B5EF4-FFF2-40B4-BE49-F238E27FC236}">
                    <a16:creationId xmlns:a16="http://schemas.microsoft.com/office/drawing/2014/main" id="{95B4EC90-6E50-3D09-C50E-3CAD20C41EBF}"/>
                  </a:ext>
                </a:extLst>
              </p:cNvPr>
              <p:cNvSpPr/>
              <p:nvPr/>
            </p:nvSpPr>
            <p:spPr>
              <a:xfrm>
                <a:off x="4681204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9" name="Ellipse 78">
                <a:extLst>
                  <a:ext uri="{FF2B5EF4-FFF2-40B4-BE49-F238E27FC236}">
                    <a16:creationId xmlns:a16="http://schemas.microsoft.com/office/drawing/2014/main" id="{E4C96D58-0E5B-BFC9-5CC2-BA468D706282}"/>
                  </a:ext>
                </a:extLst>
              </p:cNvPr>
              <p:cNvSpPr/>
              <p:nvPr/>
            </p:nvSpPr>
            <p:spPr>
              <a:xfrm>
                <a:off x="5600898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80" name="Ellipse 79">
                <a:extLst>
                  <a:ext uri="{FF2B5EF4-FFF2-40B4-BE49-F238E27FC236}">
                    <a16:creationId xmlns:a16="http://schemas.microsoft.com/office/drawing/2014/main" id="{C19E0688-7414-13FE-1EA9-61D949D5AB2B}"/>
                  </a:ext>
                </a:extLst>
              </p:cNvPr>
              <p:cNvSpPr/>
              <p:nvPr/>
            </p:nvSpPr>
            <p:spPr>
              <a:xfrm>
                <a:off x="6569900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81" name="Ellipse 80">
                <a:extLst>
                  <a:ext uri="{FF2B5EF4-FFF2-40B4-BE49-F238E27FC236}">
                    <a16:creationId xmlns:a16="http://schemas.microsoft.com/office/drawing/2014/main" id="{8551EE27-6817-DA80-69E7-E7F5755917FC}"/>
                  </a:ext>
                </a:extLst>
              </p:cNvPr>
              <p:cNvSpPr/>
              <p:nvPr/>
            </p:nvSpPr>
            <p:spPr>
              <a:xfrm>
                <a:off x="3692899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82" name="Ellipse 81">
                <a:extLst>
                  <a:ext uri="{FF2B5EF4-FFF2-40B4-BE49-F238E27FC236}">
                    <a16:creationId xmlns:a16="http://schemas.microsoft.com/office/drawing/2014/main" id="{AC524E89-E198-C27D-C18D-CE9526E1D6A2}"/>
                  </a:ext>
                </a:extLst>
              </p:cNvPr>
              <p:cNvSpPr/>
              <p:nvPr/>
            </p:nvSpPr>
            <p:spPr>
              <a:xfrm>
                <a:off x="4681204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83" name="Ellipse 82">
                <a:extLst>
                  <a:ext uri="{FF2B5EF4-FFF2-40B4-BE49-F238E27FC236}">
                    <a16:creationId xmlns:a16="http://schemas.microsoft.com/office/drawing/2014/main" id="{40E2F527-FF05-2915-66C0-63A134ACB367}"/>
                  </a:ext>
                </a:extLst>
              </p:cNvPr>
              <p:cNvSpPr/>
              <p:nvPr/>
            </p:nvSpPr>
            <p:spPr>
              <a:xfrm>
                <a:off x="5600898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84" name="Ellipse 83">
                <a:extLst>
                  <a:ext uri="{FF2B5EF4-FFF2-40B4-BE49-F238E27FC236}">
                    <a16:creationId xmlns:a16="http://schemas.microsoft.com/office/drawing/2014/main" id="{05F08FA5-A38A-2E5F-D0AB-0ADCFC3B08C5}"/>
                  </a:ext>
                </a:extLst>
              </p:cNvPr>
              <p:cNvSpPr/>
              <p:nvPr/>
            </p:nvSpPr>
            <p:spPr>
              <a:xfrm>
                <a:off x="6569900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grpSp>
        <p:nvGrpSpPr>
          <p:cNvPr id="85" name="Gruppieren 84">
            <a:extLst>
              <a:ext uri="{FF2B5EF4-FFF2-40B4-BE49-F238E27FC236}">
                <a16:creationId xmlns:a16="http://schemas.microsoft.com/office/drawing/2014/main" id="{D0D491AF-2FB7-D6B6-307B-76ED24300195}"/>
              </a:ext>
            </a:extLst>
          </p:cNvPr>
          <p:cNvGrpSpPr/>
          <p:nvPr/>
        </p:nvGrpSpPr>
        <p:grpSpPr>
          <a:xfrm>
            <a:off x="6479889" y="2908507"/>
            <a:ext cx="3349159" cy="3167755"/>
            <a:chOff x="249070" y="2883180"/>
            <a:chExt cx="3349159" cy="3167755"/>
          </a:xfrm>
        </p:grpSpPr>
        <p:cxnSp>
          <p:nvCxnSpPr>
            <p:cNvPr id="86" name="Gerader Verbinder 85">
              <a:extLst>
                <a:ext uri="{FF2B5EF4-FFF2-40B4-BE49-F238E27FC236}">
                  <a16:creationId xmlns:a16="http://schemas.microsoft.com/office/drawing/2014/main" id="{77571746-621B-31D8-31D7-81F36118A9D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9070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Gerader Verbinder 86">
              <a:extLst>
                <a:ext uri="{FF2B5EF4-FFF2-40B4-BE49-F238E27FC236}">
                  <a16:creationId xmlns:a16="http://schemas.microsoft.com/office/drawing/2014/main" id="{93EEA300-4A4F-0564-13BF-18BA2262FDA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4847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Gerader Verbinder 87">
              <a:extLst>
                <a:ext uri="{FF2B5EF4-FFF2-40B4-BE49-F238E27FC236}">
                  <a16:creationId xmlns:a16="http://schemas.microsoft.com/office/drawing/2014/main" id="{77EC7BE2-6140-4471-1AB3-A5604C45CE1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Gerader Verbinder 88">
              <a:extLst>
                <a:ext uri="{FF2B5EF4-FFF2-40B4-BE49-F238E27FC236}">
                  <a16:creationId xmlns:a16="http://schemas.microsoft.com/office/drawing/2014/main" id="{5002C4AF-8DE0-5DFF-8C07-71800C16E96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Gerader Verbinder 89">
              <a:extLst>
                <a:ext uri="{FF2B5EF4-FFF2-40B4-BE49-F238E27FC236}">
                  <a16:creationId xmlns:a16="http://schemas.microsoft.com/office/drawing/2014/main" id="{B1B71A13-97C7-019D-1DA1-D1A138B1360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65652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Gerader Verbinder 90">
              <a:extLst>
                <a:ext uri="{FF2B5EF4-FFF2-40B4-BE49-F238E27FC236}">
                  <a16:creationId xmlns:a16="http://schemas.microsoft.com/office/drawing/2014/main" id="{DC9AB238-C810-0B7C-1E5E-115FA82DBC7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91429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Gerader Verbinder 91">
              <a:extLst>
                <a:ext uri="{FF2B5EF4-FFF2-40B4-BE49-F238E27FC236}">
                  <a16:creationId xmlns:a16="http://schemas.microsoft.com/office/drawing/2014/main" id="{96FAB9F2-B1C8-5E07-07C6-E9A542ACB86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Gerader Verbinder 92">
              <a:extLst>
                <a:ext uri="{FF2B5EF4-FFF2-40B4-BE49-F238E27FC236}">
                  <a16:creationId xmlns:a16="http://schemas.microsoft.com/office/drawing/2014/main" id="{CD336D16-5F61-7CA5-DD5E-72433FA31F5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Gerader Verbinder 93">
              <a:extLst>
                <a:ext uri="{FF2B5EF4-FFF2-40B4-BE49-F238E27FC236}">
                  <a16:creationId xmlns:a16="http://schemas.microsoft.com/office/drawing/2014/main" id="{219359BE-08D5-02D7-413A-137FA641C86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9934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Gerader Verbinder 94">
              <a:extLst>
                <a:ext uri="{FF2B5EF4-FFF2-40B4-BE49-F238E27FC236}">
                  <a16:creationId xmlns:a16="http://schemas.microsoft.com/office/drawing/2014/main" id="{AEBAEB1C-ECA0-BB2E-D53C-E96EA59DC41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3796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Gerader Verbinder 95">
              <a:extLst>
                <a:ext uri="{FF2B5EF4-FFF2-40B4-BE49-F238E27FC236}">
                  <a16:creationId xmlns:a16="http://schemas.microsoft.com/office/drawing/2014/main" id="{BB1AC079-B8B9-B48B-26CC-FE8435E8B3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56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Gerader Verbinder 96">
              <a:extLst>
                <a:ext uri="{FF2B5EF4-FFF2-40B4-BE49-F238E27FC236}">
                  <a16:creationId xmlns:a16="http://schemas.microsoft.com/office/drawing/2014/main" id="{97925E3E-EF54-0504-97CE-A9DEA235EEA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Gerader Verbinder 97">
              <a:extLst>
                <a:ext uri="{FF2B5EF4-FFF2-40B4-BE49-F238E27FC236}">
                  <a16:creationId xmlns:a16="http://schemas.microsoft.com/office/drawing/2014/main" id="{5E9DF9A5-D305-AF7D-AE6B-4591934E7DE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8831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Gerader Verbinder 98">
              <a:extLst>
                <a:ext uri="{FF2B5EF4-FFF2-40B4-BE49-F238E27FC236}">
                  <a16:creationId xmlns:a16="http://schemas.microsoft.com/office/drawing/2014/main" id="{26B2A281-7831-B3EC-41C8-B410824F82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2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Gerader Verbinder 99">
              <a:extLst>
                <a:ext uri="{FF2B5EF4-FFF2-40B4-BE49-F238E27FC236}">
                  <a16:creationId xmlns:a16="http://schemas.microsoft.com/office/drawing/2014/main" id="{95CF73C6-E3F5-C901-9E81-A11CAAAD8A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8218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Gerader Verbinder 102">
              <a:extLst>
                <a:ext uri="{FF2B5EF4-FFF2-40B4-BE49-F238E27FC236}">
                  <a16:creationId xmlns:a16="http://schemas.microsoft.com/office/drawing/2014/main" id="{FAFBFE4C-4178-CEF2-B068-84E31E0AA24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4" name="Gruppieren 103">
              <a:extLst>
                <a:ext uri="{FF2B5EF4-FFF2-40B4-BE49-F238E27FC236}">
                  <a16:creationId xmlns:a16="http://schemas.microsoft.com/office/drawing/2014/main" id="{F3A43849-2C5A-B180-C24D-235B04B4946D}"/>
                </a:ext>
              </a:extLst>
            </p:cNvPr>
            <p:cNvGrpSpPr/>
            <p:nvPr/>
          </p:nvGrpSpPr>
          <p:grpSpPr>
            <a:xfrm>
              <a:off x="611371" y="3216210"/>
              <a:ext cx="2646707" cy="2552856"/>
              <a:chOff x="3692899" y="1467633"/>
              <a:chExt cx="3093025" cy="3057298"/>
            </a:xfrm>
          </p:grpSpPr>
          <p:sp>
            <p:nvSpPr>
              <p:cNvPr id="114" name="Rechteck 113">
                <a:extLst>
                  <a:ext uri="{FF2B5EF4-FFF2-40B4-BE49-F238E27FC236}">
                    <a16:creationId xmlns:a16="http://schemas.microsoft.com/office/drawing/2014/main" id="{AE2244C9-DA82-E37E-B652-E3E9C0DEBB06}"/>
                  </a:ext>
                </a:extLst>
              </p:cNvPr>
              <p:cNvSpPr/>
              <p:nvPr/>
            </p:nvSpPr>
            <p:spPr>
              <a:xfrm>
                <a:off x="4427995" y="1753643"/>
                <a:ext cx="1523989" cy="2123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15" name="Rechteck 114">
                <a:extLst>
                  <a:ext uri="{FF2B5EF4-FFF2-40B4-BE49-F238E27FC236}">
                    <a16:creationId xmlns:a16="http://schemas.microsoft.com/office/drawing/2014/main" id="{3883B9A4-2343-C472-3773-4594735F39E1}"/>
                  </a:ext>
                </a:extLst>
              </p:cNvPr>
              <p:cNvSpPr/>
              <p:nvPr/>
            </p:nvSpPr>
            <p:spPr>
              <a:xfrm>
                <a:off x="3800911" y="1555980"/>
                <a:ext cx="2880000" cy="288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16" name="Rechteck 115">
                <a:extLst>
                  <a:ext uri="{FF2B5EF4-FFF2-40B4-BE49-F238E27FC236}">
                    <a16:creationId xmlns:a16="http://schemas.microsoft.com/office/drawing/2014/main" id="{6AA739FF-68D0-2481-993D-D2E128B3CC0E}"/>
                  </a:ext>
                </a:extLst>
              </p:cNvPr>
              <p:cNvSpPr/>
              <p:nvPr/>
            </p:nvSpPr>
            <p:spPr>
              <a:xfrm>
                <a:off x="4772911" y="2528282"/>
                <a:ext cx="936000" cy="936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170" name="Gerader Verbinder 169">
                <a:extLst>
                  <a:ext uri="{FF2B5EF4-FFF2-40B4-BE49-F238E27FC236}">
                    <a16:creationId xmlns:a16="http://schemas.microsoft.com/office/drawing/2014/main" id="{88B0C0B3-0E1B-FF8F-32A0-2EB49FB1CB5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Gerader Verbinder 170">
                <a:extLst>
                  <a:ext uri="{FF2B5EF4-FFF2-40B4-BE49-F238E27FC236}">
                    <a16:creationId xmlns:a16="http://schemas.microsoft.com/office/drawing/2014/main" id="{54EAB856-A02F-B28C-53A4-A45199F5792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Gerader Verbinder 171">
                <a:extLst>
                  <a:ext uri="{FF2B5EF4-FFF2-40B4-BE49-F238E27FC236}">
                    <a16:creationId xmlns:a16="http://schemas.microsoft.com/office/drawing/2014/main" id="{A9B4B507-8EC5-26AC-97A9-C67E9A1E86F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Gerader Verbinder 172">
                <a:extLst>
                  <a:ext uri="{FF2B5EF4-FFF2-40B4-BE49-F238E27FC236}">
                    <a16:creationId xmlns:a16="http://schemas.microsoft.com/office/drawing/2014/main" id="{E24528C5-768A-C5E7-92E4-59B7A40DEE5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Gerader Verbinder 173">
                <a:extLst>
                  <a:ext uri="{FF2B5EF4-FFF2-40B4-BE49-F238E27FC236}">
                    <a16:creationId xmlns:a16="http://schemas.microsoft.com/office/drawing/2014/main" id="{B103C3EC-0EF5-C1D9-FBE2-E2739BC850F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Gerader Verbinder 174">
                <a:extLst>
                  <a:ext uri="{FF2B5EF4-FFF2-40B4-BE49-F238E27FC236}">
                    <a16:creationId xmlns:a16="http://schemas.microsoft.com/office/drawing/2014/main" id="{4B3BCD1A-FA16-02F6-067F-72508AA48FE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Gerader Verbinder 175">
                <a:extLst>
                  <a:ext uri="{FF2B5EF4-FFF2-40B4-BE49-F238E27FC236}">
                    <a16:creationId xmlns:a16="http://schemas.microsoft.com/office/drawing/2014/main" id="{ADA6BDAB-0328-7D79-7A47-E5FBFC7F666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1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Gerader Verbinder 176">
                <a:extLst>
                  <a:ext uri="{FF2B5EF4-FFF2-40B4-BE49-F238E27FC236}">
                    <a16:creationId xmlns:a16="http://schemas.microsoft.com/office/drawing/2014/main" id="{F1653C9B-2529-ABF6-7406-D1B33FEC099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8" name="Ellipse 177">
                <a:extLst>
                  <a:ext uri="{FF2B5EF4-FFF2-40B4-BE49-F238E27FC236}">
                    <a16:creationId xmlns:a16="http://schemas.microsoft.com/office/drawing/2014/main" id="{B96359AD-56CA-3E7F-538B-056DC78812C8}"/>
                  </a:ext>
                </a:extLst>
              </p:cNvPr>
              <p:cNvSpPr/>
              <p:nvPr/>
            </p:nvSpPr>
            <p:spPr>
              <a:xfrm>
                <a:off x="3692899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79" name="Ellipse 178">
                <a:extLst>
                  <a:ext uri="{FF2B5EF4-FFF2-40B4-BE49-F238E27FC236}">
                    <a16:creationId xmlns:a16="http://schemas.microsoft.com/office/drawing/2014/main" id="{74EA27A4-E926-060B-C77A-482C1E8A7C16}"/>
                  </a:ext>
                </a:extLst>
              </p:cNvPr>
              <p:cNvSpPr/>
              <p:nvPr/>
            </p:nvSpPr>
            <p:spPr>
              <a:xfrm>
                <a:off x="4681204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80" name="Ellipse 179">
                <a:extLst>
                  <a:ext uri="{FF2B5EF4-FFF2-40B4-BE49-F238E27FC236}">
                    <a16:creationId xmlns:a16="http://schemas.microsoft.com/office/drawing/2014/main" id="{0E8EF187-A709-CFE4-C1E5-1D8FBDFADE3D}"/>
                  </a:ext>
                </a:extLst>
              </p:cNvPr>
              <p:cNvSpPr/>
              <p:nvPr/>
            </p:nvSpPr>
            <p:spPr>
              <a:xfrm>
                <a:off x="5600898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81" name="Ellipse 180">
                <a:extLst>
                  <a:ext uri="{FF2B5EF4-FFF2-40B4-BE49-F238E27FC236}">
                    <a16:creationId xmlns:a16="http://schemas.microsoft.com/office/drawing/2014/main" id="{8BFD43C2-E6F6-E475-D5D9-74BE95ACDB9F}"/>
                  </a:ext>
                </a:extLst>
              </p:cNvPr>
              <p:cNvSpPr/>
              <p:nvPr/>
            </p:nvSpPr>
            <p:spPr>
              <a:xfrm>
                <a:off x="6569900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82" name="Ellipse 181">
                <a:extLst>
                  <a:ext uri="{FF2B5EF4-FFF2-40B4-BE49-F238E27FC236}">
                    <a16:creationId xmlns:a16="http://schemas.microsoft.com/office/drawing/2014/main" id="{D8C6812D-D44A-396E-78E9-895C71F32788}"/>
                  </a:ext>
                </a:extLst>
              </p:cNvPr>
              <p:cNvSpPr/>
              <p:nvPr/>
            </p:nvSpPr>
            <p:spPr>
              <a:xfrm>
                <a:off x="3692899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83" name="Ellipse 182">
                <a:extLst>
                  <a:ext uri="{FF2B5EF4-FFF2-40B4-BE49-F238E27FC236}">
                    <a16:creationId xmlns:a16="http://schemas.microsoft.com/office/drawing/2014/main" id="{A4DACECA-3FFD-40FF-6EAB-13A58777F647}"/>
                  </a:ext>
                </a:extLst>
              </p:cNvPr>
              <p:cNvSpPr/>
              <p:nvPr/>
            </p:nvSpPr>
            <p:spPr>
              <a:xfrm>
                <a:off x="4681204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84" name="Ellipse 183">
                <a:extLst>
                  <a:ext uri="{FF2B5EF4-FFF2-40B4-BE49-F238E27FC236}">
                    <a16:creationId xmlns:a16="http://schemas.microsoft.com/office/drawing/2014/main" id="{9D011468-3896-DFFE-714E-422E38FBCB0A}"/>
                  </a:ext>
                </a:extLst>
              </p:cNvPr>
              <p:cNvSpPr/>
              <p:nvPr/>
            </p:nvSpPr>
            <p:spPr>
              <a:xfrm>
                <a:off x="5600898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85" name="Ellipse 184">
                <a:extLst>
                  <a:ext uri="{FF2B5EF4-FFF2-40B4-BE49-F238E27FC236}">
                    <a16:creationId xmlns:a16="http://schemas.microsoft.com/office/drawing/2014/main" id="{DCF4DB3A-1086-E661-59D4-9042F5336685}"/>
                  </a:ext>
                </a:extLst>
              </p:cNvPr>
              <p:cNvSpPr/>
              <p:nvPr/>
            </p:nvSpPr>
            <p:spPr>
              <a:xfrm>
                <a:off x="6569900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86" name="Ellipse 185">
                <a:extLst>
                  <a:ext uri="{FF2B5EF4-FFF2-40B4-BE49-F238E27FC236}">
                    <a16:creationId xmlns:a16="http://schemas.microsoft.com/office/drawing/2014/main" id="{D136345C-A5E9-57C0-A2F7-6B90D401D268}"/>
                  </a:ext>
                </a:extLst>
              </p:cNvPr>
              <p:cNvSpPr/>
              <p:nvPr/>
            </p:nvSpPr>
            <p:spPr>
              <a:xfrm>
                <a:off x="3692899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87" name="Ellipse 186">
                <a:extLst>
                  <a:ext uri="{FF2B5EF4-FFF2-40B4-BE49-F238E27FC236}">
                    <a16:creationId xmlns:a16="http://schemas.microsoft.com/office/drawing/2014/main" id="{FDD73BD1-D5BC-058E-985B-DE2C84486439}"/>
                  </a:ext>
                </a:extLst>
              </p:cNvPr>
              <p:cNvSpPr/>
              <p:nvPr/>
            </p:nvSpPr>
            <p:spPr>
              <a:xfrm>
                <a:off x="4681204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88" name="Ellipse 187">
                <a:extLst>
                  <a:ext uri="{FF2B5EF4-FFF2-40B4-BE49-F238E27FC236}">
                    <a16:creationId xmlns:a16="http://schemas.microsoft.com/office/drawing/2014/main" id="{AF04534C-2410-479E-BF90-E6B360EE21B9}"/>
                  </a:ext>
                </a:extLst>
              </p:cNvPr>
              <p:cNvSpPr/>
              <p:nvPr/>
            </p:nvSpPr>
            <p:spPr>
              <a:xfrm>
                <a:off x="5600898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89" name="Ellipse 188">
                <a:extLst>
                  <a:ext uri="{FF2B5EF4-FFF2-40B4-BE49-F238E27FC236}">
                    <a16:creationId xmlns:a16="http://schemas.microsoft.com/office/drawing/2014/main" id="{CD0F4D28-DD93-FFC6-B4BB-0CFC19334609}"/>
                  </a:ext>
                </a:extLst>
              </p:cNvPr>
              <p:cNvSpPr/>
              <p:nvPr/>
            </p:nvSpPr>
            <p:spPr>
              <a:xfrm>
                <a:off x="6569900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90" name="Ellipse 189">
                <a:extLst>
                  <a:ext uri="{FF2B5EF4-FFF2-40B4-BE49-F238E27FC236}">
                    <a16:creationId xmlns:a16="http://schemas.microsoft.com/office/drawing/2014/main" id="{25ECD966-F898-EA3C-95B5-210757534E86}"/>
                  </a:ext>
                </a:extLst>
              </p:cNvPr>
              <p:cNvSpPr/>
              <p:nvPr/>
            </p:nvSpPr>
            <p:spPr>
              <a:xfrm>
                <a:off x="3692899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91" name="Ellipse 190">
                <a:extLst>
                  <a:ext uri="{FF2B5EF4-FFF2-40B4-BE49-F238E27FC236}">
                    <a16:creationId xmlns:a16="http://schemas.microsoft.com/office/drawing/2014/main" id="{291B864E-C395-DB8F-DDA2-0F3C35CCB481}"/>
                  </a:ext>
                </a:extLst>
              </p:cNvPr>
              <p:cNvSpPr/>
              <p:nvPr/>
            </p:nvSpPr>
            <p:spPr>
              <a:xfrm>
                <a:off x="4681204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92" name="Ellipse 191">
                <a:extLst>
                  <a:ext uri="{FF2B5EF4-FFF2-40B4-BE49-F238E27FC236}">
                    <a16:creationId xmlns:a16="http://schemas.microsoft.com/office/drawing/2014/main" id="{6650D3C0-A9C1-42EF-1BBA-2C7261A99542}"/>
                  </a:ext>
                </a:extLst>
              </p:cNvPr>
              <p:cNvSpPr/>
              <p:nvPr/>
            </p:nvSpPr>
            <p:spPr>
              <a:xfrm>
                <a:off x="5600898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93" name="Ellipse 192">
                <a:extLst>
                  <a:ext uri="{FF2B5EF4-FFF2-40B4-BE49-F238E27FC236}">
                    <a16:creationId xmlns:a16="http://schemas.microsoft.com/office/drawing/2014/main" id="{FB85092A-3B75-70AD-04D6-500512E8B7E7}"/>
                  </a:ext>
                </a:extLst>
              </p:cNvPr>
              <p:cNvSpPr/>
              <p:nvPr/>
            </p:nvSpPr>
            <p:spPr>
              <a:xfrm>
                <a:off x="6569900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sp>
        <p:nvSpPr>
          <p:cNvPr id="20" name="Textfeld 19">
            <a:extLst>
              <a:ext uri="{FF2B5EF4-FFF2-40B4-BE49-F238E27FC236}">
                <a16:creationId xmlns:a16="http://schemas.microsoft.com/office/drawing/2014/main" id="{82128B64-251C-2A4A-AD36-C9CCF0F9BB63}"/>
              </a:ext>
            </a:extLst>
          </p:cNvPr>
          <p:cNvSpPr txBox="1"/>
          <p:nvPr/>
        </p:nvSpPr>
        <p:spPr>
          <a:xfrm>
            <a:off x="9625648" y="2448868"/>
            <a:ext cx="2428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L.Šmejkal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040501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(2022)</a:t>
            </a:r>
          </a:p>
        </p:txBody>
      </p:sp>
    </p:spTree>
    <p:extLst>
      <p:ext uri="{BB962C8B-B14F-4D97-AF65-F5344CB8AC3E}">
        <p14:creationId xmlns:p14="http://schemas.microsoft.com/office/powerpoint/2010/main" val="161526734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2470" y="1157274"/>
            <a:ext cx="3191993" cy="4608042"/>
          </a:xfrm>
        </p:spPr>
        <p:txBody>
          <a:bodyPr/>
          <a:lstStyle/>
          <a:p>
            <a:r>
              <a:rPr lang="de-DE" b="0" u="sng" dirty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rPr>
              <a:t>Frage zur Klassifizierung</a:t>
            </a:r>
            <a:r>
              <a:rPr lang="de-DE" b="0" dirty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rPr>
              <a:t>: Kann eine Gittertransformation die Zeitumkehr aufheben?</a:t>
            </a:r>
          </a:p>
          <a:p>
            <a:endParaRPr lang="de-DE" dirty="0"/>
          </a:p>
          <a:p>
            <a:r>
              <a:rPr lang="de-DE" dirty="0"/>
              <a:t>Antiferromagnetismus</a:t>
            </a:r>
          </a:p>
          <a:p>
            <a:pPr lvl="2"/>
            <a:r>
              <a:rPr lang="de-DE" dirty="0"/>
              <a:t>Keine Magnetisierung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1" y="404664"/>
            <a:ext cx="8447617" cy="703127"/>
          </a:xfrm>
        </p:spPr>
        <p:txBody>
          <a:bodyPr/>
          <a:lstStyle/>
          <a:p>
            <a:r>
              <a:rPr lang="de-DE" dirty="0"/>
              <a:t>Phasen des 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59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grpSp>
        <p:nvGrpSpPr>
          <p:cNvPr id="124" name="Gruppieren 123">
            <a:extLst>
              <a:ext uri="{FF2B5EF4-FFF2-40B4-BE49-F238E27FC236}">
                <a16:creationId xmlns:a16="http://schemas.microsoft.com/office/drawing/2014/main" id="{2D3741AE-8ED0-19CE-7005-13B18B4C3B9B}"/>
              </a:ext>
            </a:extLst>
          </p:cNvPr>
          <p:cNvGrpSpPr/>
          <p:nvPr/>
        </p:nvGrpSpPr>
        <p:grpSpPr>
          <a:xfrm>
            <a:off x="249070" y="2883180"/>
            <a:ext cx="3349159" cy="3167755"/>
            <a:chOff x="249070" y="2883180"/>
            <a:chExt cx="3349159" cy="3167755"/>
          </a:xfrm>
        </p:grpSpPr>
        <p:cxnSp>
          <p:nvCxnSpPr>
            <p:cNvPr id="120" name="Gerader Verbinder 119">
              <a:extLst>
                <a:ext uri="{FF2B5EF4-FFF2-40B4-BE49-F238E27FC236}">
                  <a16:creationId xmlns:a16="http://schemas.microsoft.com/office/drawing/2014/main" id="{B866FEAB-2378-6806-91C8-10114F7094B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9070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Gerader Verbinder 120">
              <a:extLst>
                <a:ext uri="{FF2B5EF4-FFF2-40B4-BE49-F238E27FC236}">
                  <a16:creationId xmlns:a16="http://schemas.microsoft.com/office/drawing/2014/main" id="{17DC1BB7-07F3-8581-BFBE-162C58A08F8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4847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Gerader Verbinder 121">
              <a:extLst>
                <a:ext uri="{FF2B5EF4-FFF2-40B4-BE49-F238E27FC236}">
                  <a16:creationId xmlns:a16="http://schemas.microsoft.com/office/drawing/2014/main" id="{5875FF08-0A94-6313-0CC6-0B6F6FE95E6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Gerader Verbinder 122">
              <a:extLst>
                <a:ext uri="{FF2B5EF4-FFF2-40B4-BE49-F238E27FC236}">
                  <a16:creationId xmlns:a16="http://schemas.microsoft.com/office/drawing/2014/main" id="{110E51DD-BAF8-0ED0-2413-77A2C46F1B6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Gerader Verbinder 112">
              <a:extLst>
                <a:ext uri="{FF2B5EF4-FFF2-40B4-BE49-F238E27FC236}">
                  <a16:creationId xmlns:a16="http://schemas.microsoft.com/office/drawing/2014/main" id="{9154C039-D261-C6CB-B6FB-16487ED368D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65652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Gerader Verbinder 116">
              <a:extLst>
                <a:ext uri="{FF2B5EF4-FFF2-40B4-BE49-F238E27FC236}">
                  <a16:creationId xmlns:a16="http://schemas.microsoft.com/office/drawing/2014/main" id="{83E7A98C-9AD8-2526-85AC-5B0DD4F1AA9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91429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Gerader Verbinder 117">
              <a:extLst>
                <a:ext uri="{FF2B5EF4-FFF2-40B4-BE49-F238E27FC236}">
                  <a16:creationId xmlns:a16="http://schemas.microsoft.com/office/drawing/2014/main" id="{F884D3F4-F8CE-1FBA-9599-BC840291665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Gerader Verbinder 118">
              <a:extLst>
                <a:ext uri="{FF2B5EF4-FFF2-40B4-BE49-F238E27FC236}">
                  <a16:creationId xmlns:a16="http://schemas.microsoft.com/office/drawing/2014/main" id="{4935149C-BC0C-8C30-E43E-0A8577C9423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Gerader Verbinder 106">
              <a:extLst>
                <a:ext uri="{FF2B5EF4-FFF2-40B4-BE49-F238E27FC236}">
                  <a16:creationId xmlns:a16="http://schemas.microsoft.com/office/drawing/2014/main" id="{AC178631-550E-260E-0E7F-C491A8934B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9934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Gerader Verbinder 107">
              <a:extLst>
                <a:ext uri="{FF2B5EF4-FFF2-40B4-BE49-F238E27FC236}">
                  <a16:creationId xmlns:a16="http://schemas.microsoft.com/office/drawing/2014/main" id="{51D2DA18-DA93-547F-647B-662629B5F3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3796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Gerader Verbinder 108">
              <a:extLst>
                <a:ext uri="{FF2B5EF4-FFF2-40B4-BE49-F238E27FC236}">
                  <a16:creationId xmlns:a16="http://schemas.microsoft.com/office/drawing/2014/main" id="{54A6BF75-C267-986F-A4C1-94B917857D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56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Gerader Verbinder 109">
              <a:extLst>
                <a:ext uri="{FF2B5EF4-FFF2-40B4-BE49-F238E27FC236}">
                  <a16:creationId xmlns:a16="http://schemas.microsoft.com/office/drawing/2014/main" id="{80DC9FF8-03F6-4A08-5EDD-D43743F8A1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Gerader Verbinder 110">
              <a:extLst>
                <a:ext uri="{FF2B5EF4-FFF2-40B4-BE49-F238E27FC236}">
                  <a16:creationId xmlns:a16="http://schemas.microsoft.com/office/drawing/2014/main" id="{DF6DCCF6-D960-7973-C3D5-A565B0B5A7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8831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Gerader Verbinder 111">
              <a:extLst>
                <a:ext uri="{FF2B5EF4-FFF2-40B4-BE49-F238E27FC236}">
                  <a16:creationId xmlns:a16="http://schemas.microsoft.com/office/drawing/2014/main" id="{1188FF91-368B-6FC4-2864-676C32C56C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2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Gerader Verbinder 105">
              <a:extLst>
                <a:ext uri="{FF2B5EF4-FFF2-40B4-BE49-F238E27FC236}">
                  <a16:creationId xmlns:a16="http://schemas.microsoft.com/office/drawing/2014/main" id="{9382EBAF-EF8A-160C-019D-C2F2641B3A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8218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Gerader Verbinder 104">
              <a:extLst>
                <a:ext uri="{FF2B5EF4-FFF2-40B4-BE49-F238E27FC236}">
                  <a16:creationId xmlns:a16="http://schemas.microsoft.com/office/drawing/2014/main" id="{B87558C9-9CAD-EE16-FAB5-455D91E15B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2" name="Gruppieren 71">
              <a:extLst>
                <a:ext uri="{FF2B5EF4-FFF2-40B4-BE49-F238E27FC236}">
                  <a16:creationId xmlns:a16="http://schemas.microsoft.com/office/drawing/2014/main" id="{827F099E-7E33-D69D-6CD2-529F86E59173}"/>
                </a:ext>
              </a:extLst>
            </p:cNvPr>
            <p:cNvGrpSpPr/>
            <p:nvPr/>
          </p:nvGrpSpPr>
          <p:grpSpPr>
            <a:xfrm>
              <a:off x="611371" y="3216210"/>
              <a:ext cx="2646707" cy="2552856"/>
              <a:chOff x="3692899" y="1467633"/>
              <a:chExt cx="3093025" cy="3057298"/>
            </a:xfrm>
          </p:grpSpPr>
          <p:sp>
            <p:nvSpPr>
              <p:cNvPr id="20" name="Rechteck 19">
                <a:extLst>
                  <a:ext uri="{FF2B5EF4-FFF2-40B4-BE49-F238E27FC236}">
                    <a16:creationId xmlns:a16="http://schemas.microsoft.com/office/drawing/2014/main" id="{B269AED8-FD42-EAA9-1976-559141456F4A}"/>
                  </a:ext>
                </a:extLst>
              </p:cNvPr>
              <p:cNvSpPr/>
              <p:nvPr/>
            </p:nvSpPr>
            <p:spPr>
              <a:xfrm>
                <a:off x="4427995" y="1753643"/>
                <a:ext cx="1523989" cy="2123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6" name="Rechteck 45">
                <a:extLst>
                  <a:ext uri="{FF2B5EF4-FFF2-40B4-BE49-F238E27FC236}">
                    <a16:creationId xmlns:a16="http://schemas.microsoft.com/office/drawing/2014/main" id="{66003DAD-1FD4-611D-AC69-CC242D0F2A49}"/>
                  </a:ext>
                </a:extLst>
              </p:cNvPr>
              <p:cNvSpPr/>
              <p:nvPr/>
            </p:nvSpPr>
            <p:spPr>
              <a:xfrm>
                <a:off x="3800911" y="1555980"/>
                <a:ext cx="2880000" cy="288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7" name="Rechteck 46">
                <a:extLst>
                  <a:ext uri="{FF2B5EF4-FFF2-40B4-BE49-F238E27FC236}">
                    <a16:creationId xmlns:a16="http://schemas.microsoft.com/office/drawing/2014/main" id="{6F19685A-E56B-5D54-2236-C0C7B8FF5DAC}"/>
                  </a:ext>
                </a:extLst>
              </p:cNvPr>
              <p:cNvSpPr/>
              <p:nvPr/>
            </p:nvSpPr>
            <p:spPr>
              <a:xfrm>
                <a:off x="4772911" y="2528282"/>
                <a:ext cx="936000" cy="936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48" name="Gerader Verbinder 47">
                <a:extLst>
                  <a:ext uri="{FF2B5EF4-FFF2-40B4-BE49-F238E27FC236}">
                    <a16:creationId xmlns:a16="http://schemas.microsoft.com/office/drawing/2014/main" id="{A760204F-8A53-1727-623F-41CE84F4329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Gerader Verbinder 48">
                <a:extLst>
                  <a:ext uri="{FF2B5EF4-FFF2-40B4-BE49-F238E27FC236}">
                    <a16:creationId xmlns:a16="http://schemas.microsoft.com/office/drawing/2014/main" id="{02029367-7DC0-F63A-DA39-BC981240DE8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Gerader Verbinder 49">
                <a:extLst>
                  <a:ext uri="{FF2B5EF4-FFF2-40B4-BE49-F238E27FC236}">
                    <a16:creationId xmlns:a16="http://schemas.microsoft.com/office/drawing/2014/main" id="{11376F34-05A4-D25E-60B9-C41AA393FA7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Gerader Verbinder 50">
                <a:extLst>
                  <a:ext uri="{FF2B5EF4-FFF2-40B4-BE49-F238E27FC236}">
                    <a16:creationId xmlns:a16="http://schemas.microsoft.com/office/drawing/2014/main" id="{330DB3FF-1A55-F5DF-20E7-7D1E09522C9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Gerader Verbinder 51">
                <a:extLst>
                  <a:ext uri="{FF2B5EF4-FFF2-40B4-BE49-F238E27FC236}">
                    <a16:creationId xmlns:a16="http://schemas.microsoft.com/office/drawing/2014/main" id="{D7E13B81-8F4F-D718-41BF-6DE5738F7B3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Gerader Verbinder 52">
                <a:extLst>
                  <a:ext uri="{FF2B5EF4-FFF2-40B4-BE49-F238E27FC236}">
                    <a16:creationId xmlns:a16="http://schemas.microsoft.com/office/drawing/2014/main" id="{703C7CB7-022D-243F-716D-09972B999A9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Gerader Verbinder 53">
                <a:extLst>
                  <a:ext uri="{FF2B5EF4-FFF2-40B4-BE49-F238E27FC236}">
                    <a16:creationId xmlns:a16="http://schemas.microsoft.com/office/drawing/2014/main" id="{48598F9A-69CE-B2D3-3607-F1E0EED853B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1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Gerader Verbinder 54">
                <a:extLst>
                  <a:ext uri="{FF2B5EF4-FFF2-40B4-BE49-F238E27FC236}">
                    <a16:creationId xmlns:a16="http://schemas.microsoft.com/office/drawing/2014/main" id="{051C465B-5AAB-EB66-381E-897762E771B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" name="Ellipse 55">
                <a:extLst>
                  <a:ext uri="{FF2B5EF4-FFF2-40B4-BE49-F238E27FC236}">
                    <a16:creationId xmlns:a16="http://schemas.microsoft.com/office/drawing/2014/main" id="{CF2123D8-E4DE-1ED9-8C8B-2689D098249C}"/>
                  </a:ext>
                </a:extLst>
              </p:cNvPr>
              <p:cNvSpPr/>
              <p:nvPr/>
            </p:nvSpPr>
            <p:spPr>
              <a:xfrm>
                <a:off x="3692899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57" name="Ellipse 56">
                <a:extLst>
                  <a:ext uri="{FF2B5EF4-FFF2-40B4-BE49-F238E27FC236}">
                    <a16:creationId xmlns:a16="http://schemas.microsoft.com/office/drawing/2014/main" id="{BFFA549A-881E-69B2-2BB9-D627D8C05494}"/>
                  </a:ext>
                </a:extLst>
              </p:cNvPr>
              <p:cNvSpPr/>
              <p:nvPr/>
            </p:nvSpPr>
            <p:spPr>
              <a:xfrm>
                <a:off x="4681204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8" name="Ellipse 57">
                <a:extLst>
                  <a:ext uri="{FF2B5EF4-FFF2-40B4-BE49-F238E27FC236}">
                    <a16:creationId xmlns:a16="http://schemas.microsoft.com/office/drawing/2014/main" id="{BFBDFC99-AD52-C886-37DF-EA2B36429797}"/>
                  </a:ext>
                </a:extLst>
              </p:cNvPr>
              <p:cNvSpPr/>
              <p:nvPr/>
            </p:nvSpPr>
            <p:spPr>
              <a:xfrm>
                <a:off x="5600898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9" name="Ellipse 58">
                <a:extLst>
                  <a:ext uri="{FF2B5EF4-FFF2-40B4-BE49-F238E27FC236}">
                    <a16:creationId xmlns:a16="http://schemas.microsoft.com/office/drawing/2014/main" id="{45098735-EBD9-C6C4-DFE9-499F5F4C6A64}"/>
                  </a:ext>
                </a:extLst>
              </p:cNvPr>
              <p:cNvSpPr/>
              <p:nvPr/>
            </p:nvSpPr>
            <p:spPr>
              <a:xfrm>
                <a:off x="6569900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0" name="Ellipse 59">
                <a:extLst>
                  <a:ext uri="{FF2B5EF4-FFF2-40B4-BE49-F238E27FC236}">
                    <a16:creationId xmlns:a16="http://schemas.microsoft.com/office/drawing/2014/main" id="{AFB87CF7-0F83-A8FC-1D8A-1B08EE4246DF}"/>
                  </a:ext>
                </a:extLst>
              </p:cNvPr>
              <p:cNvSpPr/>
              <p:nvPr/>
            </p:nvSpPr>
            <p:spPr>
              <a:xfrm>
                <a:off x="3692899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1" name="Ellipse 60">
                <a:extLst>
                  <a:ext uri="{FF2B5EF4-FFF2-40B4-BE49-F238E27FC236}">
                    <a16:creationId xmlns:a16="http://schemas.microsoft.com/office/drawing/2014/main" id="{AF1656DE-4CBE-93C4-594E-86B3FC737787}"/>
                  </a:ext>
                </a:extLst>
              </p:cNvPr>
              <p:cNvSpPr/>
              <p:nvPr/>
            </p:nvSpPr>
            <p:spPr>
              <a:xfrm>
                <a:off x="4681204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2" name="Ellipse 61">
                <a:extLst>
                  <a:ext uri="{FF2B5EF4-FFF2-40B4-BE49-F238E27FC236}">
                    <a16:creationId xmlns:a16="http://schemas.microsoft.com/office/drawing/2014/main" id="{D522906E-D3AF-F914-C2C3-A559B9A0C168}"/>
                  </a:ext>
                </a:extLst>
              </p:cNvPr>
              <p:cNvSpPr/>
              <p:nvPr/>
            </p:nvSpPr>
            <p:spPr>
              <a:xfrm>
                <a:off x="5600898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3" name="Ellipse 62">
                <a:extLst>
                  <a:ext uri="{FF2B5EF4-FFF2-40B4-BE49-F238E27FC236}">
                    <a16:creationId xmlns:a16="http://schemas.microsoft.com/office/drawing/2014/main" id="{D59B3C3A-C2DA-5DF8-6180-DEE42387CF98}"/>
                  </a:ext>
                </a:extLst>
              </p:cNvPr>
              <p:cNvSpPr/>
              <p:nvPr/>
            </p:nvSpPr>
            <p:spPr>
              <a:xfrm>
                <a:off x="6569900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4" name="Ellipse 63">
                <a:extLst>
                  <a:ext uri="{FF2B5EF4-FFF2-40B4-BE49-F238E27FC236}">
                    <a16:creationId xmlns:a16="http://schemas.microsoft.com/office/drawing/2014/main" id="{033EBAAB-4B3F-08A0-07C3-FA692E91ADB0}"/>
                  </a:ext>
                </a:extLst>
              </p:cNvPr>
              <p:cNvSpPr/>
              <p:nvPr/>
            </p:nvSpPr>
            <p:spPr>
              <a:xfrm>
                <a:off x="3692899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5" name="Ellipse 64">
                <a:extLst>
                  <a:ext uri="{FF2B5EF4-FFF2-40B4-BE49-F238E27FC236}">
                    <a16:creationId xmlns:a16="http://schemas.microsoft.com/office/drawing/2014/main" id="{6CC91398-112F-4730-6AAE-75DA2FE3C878}"/>
                  </a:ext>
                </a:extLst>
              </p:cNvPr>
              <p:cNvSpPr/>
              <p:nvPr/>
            </p:nvSpPr>
            <p:spPr>
              <a:xfrm>
                <a:off x="4681204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6" name="Ellipse 65">
                <a:extLst>
                  <a:ext uri="{FF2B5EF4-FFF2-40B4-BE49-F238E27FC236}">
                    <a16:creationId xmlns:a16="http://schemas.microsoft.com/office/drawing/2014/main" id="{9088A7B2-F4C0-0B67-D91F-25187367E639}"/>
                  </a:ext>
                </a:extLst>
              </p:cNvPr>
              <p:cNvSpPr/>
              <p:nvPr/>
            </p:nvSpPr>
            <p:spPr>
              <a:xfrm>
                <a:off x="5600898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7" name="Ellipse 66">
                <a:extLst>
                  <a:ext uri="{FF2B5EF4-FFF2-40B4-BE49-F238E27FC236}">
                    <a16:creationId xmlns:a16="http://schemas.microsoft.com/office/drawing/2014/main" id="{F4D758A0-2875-939E-1E20-C77CC39E36C2}"/>
                  </a:ext>
                </a:extLst>
              </p:cNvPr>
              <p:cNvSpPr/>
              <p:nvPr/>
            </p:nvSpPr>
            <p:spPr>
              <a:xfrm>
                <a:off x="6569900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8" name="Ellipse 67">
                <a:extLst>
                  <a:ext uri="{FF2B5EF4-FFF2-40B4-BE49-F238E27FC236}">
                    <a16:creationId xmlns:a16="http://schemas.microsoft.com/office/drawing/2014/main" id="{2C09D37B-D842-3781-6478-1ECB73FE60D1}"/>
                  </a:ext>
                </a:extLst>
              </p:cNvPr>
              <p:cNvSpPr/>
              <p:nvPr/>
            </p:nvSpPr>
            <p:spPr>
              <a:xfrm>
                <a:off x="3692899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69" name="Ellipse 68">
                <a:extLst>
                  <a:ext uri="{FF2B5EF4-FFF2-40B4-BE49-F238E27FC236}">
                    <a16:creationId xmlns:a16="http://schemas.microsoft.com/office/drawing/2014/main" id="{18D99C09-CF71-A7BE-6782-DA89CEC3D112}"/>
                  </a:ext>
                </a:extLst>
              </p:cNvPr>
              <p:cNvSpPr/>
              <p:nvPr/>
            </p:nvSpPr>
            <p:spPr>
              <a:xfrm>
                <a:off x="4681204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0" name="Ellipse 69">
                <a:extLst>
                  <a:ext uri="{FF2B5EF4-FFF2-40B4-BE49-F238E27FC236}">
                    <a16:creationId xmlns:a16="http://schemas.microsoft.com/office/drawing/2014/main" id="{D4FD37A3-F6EF-8A83-E9BF-F226A0E661C5}"/>
                  </a:ext>
                </a:extLst>
              </p:cNvPr>
              <p:cNvSpPr/>
              <p:nvPr/>
            </p:nvSpPr>
            <p:spPr>
              <a:xfrm>
                <a:off x="5600898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71" name="Ellipse 70">
                <a:extLst>
                  <a:ext uri="{FF2B5EF4-FFF2-40B4-BE49-F238E27FC236}">
                    <a16:creationId xmlns:a16="http://schemas.microsoft.com/office/drawing/2014/main" id="{746FB086-DAF7-3AC5-AC97-8CB0019F26EA}"/>
                  </a:ext>
                </a:extLst>
              </p:cNvPr>
              <p:cNvSpPr/>
              <p:nvPr/>
            </p:nvSpPr>
            <p:spPr>
              <a:xfrm>
                <a:off x="6569900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sp>
        <p:nvSpPr>
          <p:cNvPr id="73" name="Pfeil: nach rechts 72">
            <a:extLst>
              <a:ext uri="{FF2B5EF4-FFF2-40B4-BE49-F238E27FC236}">
                <a16:creationId xmlns:a16="http://schemas.microsoft.com/office/drawing/2014/main" id="{C208805E-E42D-F1F0-1413-49CBA66A8362}"/>
              </a:ext>
            </a:extLst>
          </p:cNvPr>
          <p:cNvSpPr/>
          <p:nvPr/>
        </p:nvSpPr>
        <p:spPr>
          <a:xfrm>
            <a:off x="4153730" y="3894289"/>
            <a:ext cx="1728192" cy="35558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1" name="Grafik 100">
            <a:extLst>
              <a:ext uri="{FF2B5EF4-FFF2-40B4-BE49-F238E27FC236}">
                <a16:creationId xmlns:a16="http://schemas.microsoft.com/office/drawing/2014/main" id="{45612B82-2769-6C2C-F708-81AC4C979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1272" y="3408590"/>
            <a:ext cx="476580" cy="520475"/>
          </a:xfrm>
          <a:prstGeom prst="rect">
            <a:avLst/>
          </a:prstGeom>
        </p:spPr>
      </p:pic>
      <p:sp>
        <p:nvSpPr>
          <p:cNvPr id="102" name="Pfeil: nach rechts 101">
            <a:extLst>
              <a:ext uri="{FF2B5EF4-FFF2-40B4-BE49-F238E27FC236}">
                <a16:creationId xmlns:a16="http://schemas.microsoft.com/office/drawing/2014/main" id="{6DAC7EF0-627A-0870-498C-C843B615C5F3}"/>
              </a:ext>
            </a:extLst>
          </p:cNvPr>
          <p:cNvSpPr/>
          <p:nvPr/>
        </p:nvSpPr>
        <p:spPr>
          <a:xfrm rot="10800000">
            <a:off x="4125467" y="5286278"/>
            <a:ext cx="1728192" cy="35558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25" name="Gruppieren 124">
            <a:extLst>
              <a:ext uri="{FF2B5EF4-FFF2-40B4-BE49-F238E27FC236}">
                <a16:creationId xmlns:a16="http://schemas.microsoft.com/office/drawing/2014/main" id="{F2F22817-E6BA-004E-E606-E9B3E7505CCB}"/>
              </a:ext>
            </a:extLst>
          </p:cNvPr>
          <p:cNvGrpSpPr/>
          <p:nvPr/>
        </p:nvGrpSpPr>
        <p:grpSpPr>
          <a:xfrm>
            <a:off x="6495856" y="3027291"/>
            <a:ext cx="3349159" cy="3167755"/>
            <a:chOff x="249070" y="2883180"/>
            <a:chExt cx="3349159" cy="3167755"/>
          </a:xfrm>
        </p:grpSpPr>
        <p:cxnSp>
          <p:nvCxnSpPr>
            <p:cNvPr id="126" name="Gerader Verbinder 125">
              <a:extLst>
                <a:ext uri="{FF2B5EF4-FFF2-40B4-BE49-F238E27FC236}">
                  <a16:creationId xmlns:a16="http://schemas.microsoft.com/office/drawing/2014/main" id="{928D48EE-AC23-00E3-64AE-1B06CFB0410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9070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Gerader Verbinder 126">
              <a:extLst>
                <a:ext uri="{FF2B5EF4-FFF2-40B4-BE49-F238E27FC236}">
                  <a16:creationId xmlns:a16="http://schemas.microsoft.com/office/drawing/2014/main" id="{322F079F-1085-31E7-B314-3FF8CED01CC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4847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Gerader Verbinder 127">
              <a:extLst>
                <a:ext uri="{FF2B5EF4-FFF2-40B4-BE49-F238E27FC236}">
                  <a16:creationId xmlns:a16="http://schemas.microsoft.com/office/drawing/2014/main" id="{56D57A35-B561-C1BB-CFD9-2027634BAE3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Gerader Verbinder 128">
              <a:extLst>
                <a:ext uri="{FF2B5EF4-FFF2-40B4-BE49-F238E27FC236}">
                  <a16:creationId xmlns:a16="http://schemas.microsoft.com/office/drawing/2014/main" id="{A50275FC-94BE-4088-7561-7FC34A4B9B2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Gerader Verbinder 129">
              <a:extLst>
                <a:ext uri="{FF2B5EF4-FFF2-40B4-BE49-F238E27FC236}">
                  <a16:creationId xmlns:a16="http://schemas.microsoft.com/office/drawing/2014/main" id="{01F95311-B7CC-C7AB-91B5-FA11DFE63E0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65652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Gerader Verbinder 130">
              <a:extLst>
                <a:ext uri="{FF2B5EF4-FFF2-40B4-BE49-F238E27FC236}">
                  <a16:creationId xmlns:a16="http://schemas.microsoft.com/office/drawing/2014/main" id="{027F2B3A-68E5-C6C1-8BA5-9AFD5AFEB07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91429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Gerader Verbinder 131">
              <a:extLst>
                <a:ext uri="{FF2B5EF4-FFF2-40B4-BE49-F238E27FC236}">
                  <a16:creationId xmlns:a16="http://schemas.microsoft.com/office/drawing/2014/main" id="{C6BF4B72-E6E8-C70D-9143-2256E96A21D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Gerader Verbinder 132">
              <a:extLst>
                <a:ext uri="{FF2B5EF4-FFF2-40B4-BE49-F238E27FC236}">
                  <a16:creationId xmlns:a16="http://schemas.microsoft.com/office/drawing/2014/main" id="{5FFD7DAD-715E-9389-539D-7950AD7801B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Gerader Verbinder 133">
              <a:extLst>
                <a:ext uri="{FF2B5EF4-FFF2-40B4-BE49-F238E27FC236}">
                  <a16:creationId xmlns:a16="http://schemas.microsoft.com/office/drawing/2014/main" id="{44F1BFC2-2805-226E-18D1-4CDF138EDF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9934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Gerader Verbinder 134">
              <a:extLst>
                <a:ext uri="{FF2B5EF4-FFF2-40B4-BE49-F238E27FC236}">
                  <a16:creationId xmlns:a16="http://schemas.microsoft.com/office/drawing/2014/main" id="{E9D495D9-585D-302F-E688-5A8FEC718E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3796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Gerader Verbinder 135">
              <a:extLst>
                <a:ext uri="{FF2B5EF4-FFF2-40B4-BE49-F238E27FC236}">
                  <a16:creationId xmlns:a16="http://schemas.microsoft.com/office/drawing/2014/main" id="{FB66C6C4-8C2C-89E6-9B0B-9E4062C544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56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Gerader Verbinder 136">
              <a:extLst>
                <a:ext uri="{FF2B5EF4-FFF2-40B4-BE49-F238E27FC236}">
                  <a16:creationId xmlns:a16="http://schemas.microsoft.com/office/drawing/2014/main" id="{B1856A35-79AE-445E-0608-EA26A1B579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Gerader Verbinder 137">
              <a:extLst>
                <a:ext uri="{FF2B5EF4-FFF2-40B4-BE49-F238E27FC236}">
                  <a16:creationId xmlns:a16="http://schemas.microsoft.com/office/drawing/2014/main" id="{A83DD495-4863-E6EF-A65E-EA8E953088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8831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Gerader Verbinder 138">
              <a:extLst>
                <a:ext uri="{FF2B5EF4-FFF2-40B4-BE49-F238E27FC236}">
                  <a16:creationId xmlns:a16="http://schemas.microsoft.com/office/drawing/2014/main" id="{1B061A57-E6FB-103A-DE6F-E7A3A73219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2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Gerader Verbinder 139">
              <a:extLst>
                <a:ext uri="{FF2B5EF4-FFF2-40B4-BE49-F238E27FC236}">
                  <a16:creationId xmlns:a16="http://schemas.microsoft.com/office/drawing/2014/main" id="{A9A4BA0D-6DCE-6301-1853-CD5E18C79C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8218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Gerader Verbinder 140">
              <a:extLst>
                <a:ext uri="{FF2B5EF4-FFF2-40B4-BE49-F238E27FC236}">
                  <a16:creationId xmlns:a16="http://schemas.microsoft.com/office/drawing/2014/main" id="{360068AB-4C91-0DF2-4B9C-EEC41D4DE0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2" name="Gruppieren 141">
              <a:extLst>
                <a:ext uri="{FF2B5EF4-FFF2-40B4-BE49-F238E27FC236}">
                  <a16:creationId xmlns:a16="http://schemas.microsoft.com/office/drawing/2014/main" id="{7D550659-D7AA-CAEE-C006-BDBA34E385BD}"/>
                </a:ext>
              </a:extLst>
            </p:cNvPr>
            <p:cNvGrpSpPr/>
            <p:nvPr/>
          </p:nvGrpSpPr>
          <p:grpSpPr>
            <a:xfrm>
              <a:off x="611371" y="3216210"/>
              <a:ext cx="2646707" cy="2552856"/>
              <a:chOff x="3692899" y="1467633"/>
              <a:chExt cx="3093025" cy="3057298"/>
            </a:xfrm>
          </p:grpSpPr>
          <p:sp>
            <p:nvSpPr>
              <p:cNvPr id="144" name="Rechteck 143">
                <a:extLst>
                  <a:ext uri="{FF2B5EF4-FFF2-40B4-BE49-F238E27FC236}">
                    <a16:creationId xmlns:a16="http://schemas.microsoft.com/office/drawing/2014/main" id="{012B71AF-5576-492A-3548-6C351108C74B}"/>
                  </a:ext>
                </a:extLst>
              </p:cNvPr>
              <p:cNvSpPr/>
              <p:nvPr/>
            </p:nvSpPr>
            <p:spPr>
              <a:xfrm>
                <a:off x="3800911" y="1555980"/>
                <a:ext cx="2880000" cy="288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45" name="Rechteck 144">
                <a:extLst>
                  <a:ext uri="{FF2B5EF4-FFF2-40B4-BE49-F238E27FC236}">
                    <a16:creationId xmlns:a16="http://schemas.microsoft.com/office/drawing/2014/main" id="{2702264C-D799-94E9-11F3-78A9B61FC5E3}"/>
                  </a:ext>
                </a:extLst>
              </p:cNvPr>
              <p:cNvSpPr/>
              <p:nvPr/>
            </p:nvSpPr>
            <p:spPr>
              <a:xfrm>
                <a:off x="4772911" y="2528282"/>
                <a:ext cx="936000" cy="936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146" name="Gerader Verbinder 145">
                <a:extLst>
                  <a:ext uri="{FF2B5EF4-FFF2-40B4-BE49-F238E27FC236}">
                    <a16:creationId xmlns:a16="http://schemas.microsoft.com/office/drawing/2014/main" id="{FFDEEB2F-FCDF-2880-B682-616E72DEE46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Gerader Verbinder 146">
                <a:extLst>
                  <a:ext uri="{FF2B5EF4-FFF2-40B4-BE49-F238E27FC236}">
                    <a16:creationId xmlns:a16="http://schemas.microsoft.com/office/drawing/2014/main" id="{B99954ED-00B2-6BD1-3093-52A66C0638F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Gerader Verbinder 147">
                <a:extLst>
                  <a:ext uri="{FF2B5EF4-FFF2-40B4-BE49-F238E27FC236}">
                    <a16:creationId xmlns:a16="http://schemas.microsoft.com/office/drawing/2014/main" id="{F6CA2E22-A43F-1E7E-8D19-EF4DFCBECF4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Gerader Verbinder 148">
                <a:extLst>
                  <a:ext uri="{FF2B5EF4-FFF2-40B4-BE49-F238E27FC236}">
                    <a16:creationId xmlns:a16="http://schemas.microsoft.com/office/drawing/2014/main" id="{A700329C-7EDE-B624-8B17-46CB4E6D6E1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Gerader Verbinder 149">
                <a:extLst>
                  <a:ext uri="{FF2B5EF4-FFF2-40B4-BE49-F238E27FC236}">
                    <a16:creationId xmlns:a16="http://schemas.microsoft.com/office/drawing/2014/main" id="{26B85302-4280-28DA-78FE-8015A2447D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Gerader Verbinder 150">
                <a:extLst>
                  <a:ext uri="{FF2B5EF4-FFF2-40B4-BE49-F238E27FC236}">
                    <a16:creationId xmlns:a16="http://schemas.microsoft.com/office/drawing/2014/main" id="{387079B0-CE41-D404-54B1-F2DB56E2E02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Gerader Verbinder 151">
                <a:extLst>
                  <a:ext uri="{FF2B5EF4-FFF2-40B4-BE49-F238E27FC236}">
                    <a16:creationId xmlns:a16="http://schemas.microsoft.com/office/drawing/2014/main" id="{F9EB6075-6711-0EBB-9187-B1A10561075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1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Gerader Verbinder 152">
                <a:extLst>
                  <a:ext uri="{FF2B5EF4-FFF2-40B4-BE49-F238E27FC236}">
                    <a16:creationId xmlns:a16="http://schemas.microsoft.com/office/drawing/2014/main" id="{56774A74-8684-AEDA-5C2F-51F23AC275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4" name="Ellipse 153">
                <a:extLst>
                  <a:ext uri="{FF2B5EF4-FFF2-40B4-BE49-F238E27FC236}">
                    <a16:creationId xmlns:a16="http://schemas.microsoft.com/office/drawing/2014/main" id="{401F2B3C-C988-87C9-0B45-A7549E51AF7F}"/>
                  </a:ext>
                </a:extLst>
              </p:cNvPr>
              <p:cNvSpPr/>
              <p:nvPr/>
            </p:nvSpPr>
            <p:spPr>
              <a:xfrm>
                <a:off x="3692899" y="1467633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5" name="Ellipse 154">
                <a:extLst>
                  <a:ext uri="{FF2B5EF4-FFF2-40B4-BE49-F238E27FC236}">
                    <a16:creationId xmlns:a16="http://schemas.microsoft.com/office/drawing/2014/main" id="{E23A2FFC-2676-8EC2-7124-4167266119ED}"/>
                  </a:ext>
                </a:extLst>
              </p:cNvPr>
              <p:cNvSpPr/>
              <p:nvPr/>
            </p:nvSpPr>
            <p:spPr>
              <a:xfrm>
                <a:off x="4681204" y="1467633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6" name="Ellipse 155">
                <a:extLst>
                  <a:ext uri="{FF2B5EF4-FFF2-40B4-BE49-F238E27FC236}">
                    <a16:creationId xmlns:a16="http://schemas.microsoft.com/office/drawing/2014/main" id="{F67157F5-2960-0BD2-AB53-FF44DBFC9BB6}"/>
                  </a:ext>
                </a:extLst>
              </p:cNvPr>
              <p:cNvSpPr/>
              <p:nvPr/>
            </p:nvSpPr>
            <p:spPr>
              <a:xfrm>
                <a:off x="5600898" y="1467633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7" name="Ellipse 156">
                <a:extLst>
                  <a:ext uri="{FF2B5EF4-FFF2-40B4-BE49-F238E27FC236}">
                    <a16:creationId xmlns:a16="http://schemas.microsoft.com/office/drawing/2014/main" id="{4DBB1A64-91A2-7385-B275-45FE5C8ADB4D}"/>
                  </a:ext>
                </a:extLst>
              </p:cNvPr>
              <p:cNvSpPr/>
              <p:nvPr/>
            </p:nvSpPr>
            <p:spPr>
              <a:xfrm>
                <a:off x="6569900" y="1467633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8" name="Ellipse 157">
                <a:extLst>
                  <a:ext uri="{FF2B5EF4-FFF2-40B4-BE49-F238E27FC236}">
                    <a16:creationId xmlns:a16="http://schemas.microsoft.com/office/drawing/2014/main" id="{43CB37A6-4E97-B105-49E5-2401D0619365}"/>
                  </a:ext>
                </a:extLst>
              </p:cNvPr>
              <p:cNvSpPr/>
              <p:nvPr/>
            </p:nvSpPr>
            <p:spPr>
              <a:xfrm>
                <a:off x="3692899" y="2404394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9" name="Ellipse 158">
                <a:extLst>
                  <a:ext uri="{FF2B5EF4-FFF2-40B4-BE49-F238E27FC236}">
                    <a16:creationId xmlns:a16="http://schemas.microsoft.com/office/drawing/2014/main" id="{76836C71-74C0-0E9B-1B81-796C0BBB5ACC}"/>
                  </a:ext>
                </a:extLst>
              </p:cNvPr>
              <p:cNvSpPr/>
              <p:nvPr/>
            </p:nvSpPr>
            <p:spPr>
              <a:xfrm>
                <a:off x="4681204" y="2404394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0" name="Ellipse 159">
                <a:extLst>
                  <a:ext uri="{FF2B5EF4-FFF2-40B4-BE49-F238E27FC236}">
                    <a16:creationId xmlns:a16="http://schemas.microsoft.com/office/drawing/2014/main" id="{1DAEA132-D337-F846-D10A-C1B71D43289E}"/>
                  </a:ext>
                </a:extLst>
              </p:cNvPr>
              <p:cNvSpPr/>
              <p:nvPr/>
            </p:nvSpPr>
            <p:spPr>
              <a:xfrm>
                <a:off x="5600898" y="2404394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1" name="Ellipse 160">
                <a:extLst>
                  <a:ext uri="{FF2B5EF4-FFF2-40B4-BE49-F238E27FC236}">
                    <a16:creationId xmlns:a16="http://schemas.microsoft.com/office/drawing/2014/main" id="{74C7617E-D113-9DC0-481F-6F9866A3E8E9}"/>
                  </a:ext>
                </a:extLst>
              </p:cNvPr>
              <p:cNvSpPr/>
              <p:nvPr/>
            </p:nvSpPr>
            <p:spPr>
              <a:xfrm>
                <a:off x="6569900" y="2404394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2" name="Ellipse 161">
                <a:extLst>
                  <a:ext uri="{FF2B5EF4-FFF2-40B4-BE49-F238E27FC236}">
                    <a16:creationId xmlns:a16="http://schemas.microsoft.com/office/drawing/2014/main" id="{AA5CCB24-AD18-16DA-B9AF-DB2208B35DD7}"/>
                  </a:ext>
                </a:extLst>
              </p:cNvPr>
              <p:cNvSpPr/>
              <p:nvPr/>
            </p:nvSpPr>
            <p:spPr>
              <a:xfrm>
                <a:off x="3692899" y="3341155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3" name="Ellipse 162">
                <a:extLst>
                  <a:ext uri="{FF2B5EF4-FFF2-40B4-BE49-F238E27FC236}">
                    <a16:creationId xmlns:a16="http://schemas.microsoft.com/office/drawing/2014/main" id="{E50ACA4C-DFD9-D0A9-C163-857BD4A3DFC0}"/>
                  </a:ext>
                </a:extLst>
              </p:cNvPr>
              <p:cNvSpPr/>
              <p:nvPr/>
            </p:nvSpPr>
            <p:spPr>
              <a:xfrm>
                <a:off x="4681204" y="3341155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4" name="Ellipse 163">
                <a:extLst>
                  <a:ext uri="{FF2B5EF4-FFF2-40B4-BE49-F238E27FC236}">
                    <a16:creationId xmlns:a16="http://schemas.microsoft.com/office/drawing/2014/main" id="{DDAA642F-01E9-7616-DA39-A20C97F82CC2}"/>
                  </a:ext>
                </a:extLst>
              </p:cNvPr>
              <p:cNvSpPr/>
              <p:nvPr/>
            </p:nvSpPr>
            <p:spPr>
              <a:xfrm>
                <a:off x="5600898" y="3341155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5" name="Ellipse 164">
                <a:extLst>
                  <a:ext uri="{FF2B5EF4-FFF2-40B4-BE49-F238E27FC236}">
                    <a16:creationId xmlns:a16="http://schemas.microsoft.com/office/drawing/2014/main" id="{F23A2D23-B421-43E0-EEC4-BC2CD2EAD890}"/>
                  </a:ext>
                </a:extLst>
              </p:cNvPr>
              <p:cNvSpPr/>
              <p:nvPr/>
            </p:nvSpPr>
            <p:spPr>
              <a:xfrm>
                <a:off x="6569900" y="3341155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6" name="Ellipse 165">
                <a:extLst>
                  <a:ext uri="{FF2B5EF4-FFF2-40B4-BE49-F238E27FC236}">
                    <a16:creationId xmlns:a16="http://schemas.microsoft.com/office/drawing/2014/main" id="{BB9DD9A8-2B00-EFFD-FEFD-7D627DDCBD94}"/>
                  </a:ext>
                </a:extLst>
              </p:cNvPr>
              <p:cNvSpPr/>
              <p:nvPr/>
            </p:nvSpPr>
            <p:spPr>
              <a:xfrm>
                <a:off x="3692899" y="4308907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67" name="Ellipse 166">
                <a:extLst>
                  <a:ext uri="{FF2B5EF4-FFF2-40B4-BE49-F238E27FC236}">
                    <a16:creationId xmlns:a16="http://schemas.microsoft.com/office/drawing/2014/main" id="{D6EAD20F-EDE7-C757-8B91-AC388E99795B}"/>
                  </a:ext>
                </a:extLst>
              </p:cNvPr>
              <p:cNvSpPr/>
              <p:nvPr/>
            </p:nvSpPr>
            <p:spPr>
              <a:xfrm>
                <a:off x="4681204" y="4308907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68" name="Ellipse 167">
                <a:extLst>
                  <a:ext uri="{FF2B5EF4-FFF2-40B4-BE49-F238E27FC236}">
                    <a16:creationId xmlns:a16="http://schemas.microsoft.com/office/drawing/2014/main" id="{4F8353C0-C79E-4A1B-3C5F-6C87C7F686B0}"/>
                  </a:ext>
                </a:extLst>
              </p:cNvPr>
              <p:cNvSpPr/>
              <p:nvPr/>
            </p:nvSpPr>
            <p:spPr>
              <a:xfrm>
                <a:off x="5600898" y="4308907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69" name="Ellipse 168">
                <a:extLst>
                  <a:ext uri="{FF2B5EF4-FFF2-40B4-BE49-F238E27FC236}">
                    <a16:creationId xmlns:a16="http://schemas.microsoft.com/office/drawing/2014/main" id="{EF5E8958-0493-DA99-D67A-0AF19789189D}"/>
                  </a:ext>
                </a:extLst>
              </p:cNvPr>
              <p:cNvSpPr/>
              <p:nvPr/>
            </p:nvSpPr>
            <p:spPr>
              <a:xfrm>
                <a:off x="6569900" y="4308907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grpSp>
        <p:nvGrpSpPr>
          <p:cNvPr id="237" name="Gruppieren 236">
            <a:extLst>
              <a:ext uri="{FF2B5EF4-FFF2-40B4-BE49-F238E27FC236}">
                <a16:creationId xmlns:a16="http://schemas.microsoft.com/office/drawing/2014/main" id="{3738E3D5-FBE8-627A-DCC7-F745E929BA04}"/>
              </a:ext>
            </a:extLst>
          </p:cNvPr>
          <p:cNvGrpSpPr/>
          <p:nvPr/>
        </p:nvGrpSpPr>
        <p:grpSpPr>
          <a:xfrm>
            <a:off x="6495850" y="3027780"/>
            <a:ext cx="3349159" cy="3167755"/>
            <a:chOff x="249070" y="2883180"/>
            <a:chExt cx="3349159" cy="3167755"/>
          </a:xfrm>
        </p:grpSpPr>
        <p:cxnSp>
          <p:nvCxnSpPr>
            <p:cNvPr id="238" name="Gerader Verbinder 237">
              <a:extLst>
                <a:ext uri="{FF2B5EF4-FFF2-40B4-BE49-F238E27FC236}">
                  <a16:creationId xmlns:a16="http://schemas.microsoft.com/office/drawing/2014/main" id="{79EA7DB2-F044-5EF5-2709-50AB4ABB9EC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9070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Gerader Verbinder 238">
              <a:extLst>
                <a:ext uri="{FF2B5EF4-FFF2-40B4-BE49-F238E27FC236}">
                  <a16:creationId xmlns:a16="http://schemas.microsoft.com/office/drawing/2014/main" id="{31885E71-6C47-B1BA-281B-03AE389B8E4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4847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Gerader Verbinder 239">
              <a:extLst>
                <a:ext uri="{FF2B5EF4-FFF2-40B4-BE49-F238E27FC236}">
                  <a16:creationId xmlns:a16="http://schemas.microsoft.com/office/drawing/2014/main" id="{DA401229-76C3-FD3D-BE30-1F07D99B3B4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Gerader Verbinder 240">
              <a:extLst>
                <a:ext uri="{FF2B5EF4-FFF2-40B4-BE49-F238E27FC236}">
                  <a16:creationId xmlns:a16="http://schemas.microsoft.com/office/drawing/2014/main" id="{044373BF-0509-9392-3614-EF0E6B0BCEE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Gerader Verbinder 241">
              <a:extLst>
                <a:ext uri="{FF2B5EF4-FFF2-40B4-BE49-F238E27FC236}">
                  <a16:creationId xmlns:a16="http://schemas.microsoft.com/office/drawing/2014/main" id="{6861ED58-5E57-DFD8-ECC7-81A32F7F544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65652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Gerader Verbinder 242">
              <a:extLst>
                <a:ext uri="{FF2B5EF4-FFF2-40B4-BE49-F238E27FC236}">
                  <a16:creationId xmlns:a16="http://schemas.microsoft.com/office/drawing/2014/main" id="{CDFD4BF0-0659-FC2C-A6D1-B8391160406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91429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Gerader Verbinder 243">
              <a:extLst>
                <a:ext uri="{FF2B5EF4-FFF2-40B4-BE49-F238E27FC236}">
                  <a16:creationId xmlns:a16="http://schemas.microsoft.com/office/drawing/2014/main" id="{7F92AEE2-D30A-B577-F7B9-3FC780C30D5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Gerader Verbinder 244">
              <a:extLst>
                <a:ext uri="{FF2B5EF4-FFF2-40B4-BE49-F238E27FC236}">
                  <a16:creationId xmlns:a16="http://schemas.microsoft.com/office/drawing/2014/main" id="{51076E75-5786-5567-CE1F-90C0D275785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Gerader Verbinder 245">
              <a:extLst>
                <a:ext uri="{FF2B5EF4-FFF2-40B4-BE49-F238E27FC236}">
                  <a16:creationId xmlns:a16="http://schemas.microsoft.com/office/drawing/2014/main" id="{F13C684D-C56D-B7E9-25BB-9C865B6397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9934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Gerader Verbinder 246">
              <a:extLst>
                <a:ext uri="{FF2B5EF4-FFF2-40B4-BE49-F238E27FC236}">
                  <a16:creationId xmlns:a16="http://schemas.microsoft.com/office/drawing/2014/main" id="{ADABAC33-5D28-F80A-827C-63572BF704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3796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Gerader Verbinder 247">
              <a:extLst>
                <a:ext uri="{FF2B5EF4-FFF2-40B4-BE49-F238E27FC236}">
                  <a16:creationId xmlns:a16="http://schemas.microsoft.com/office/drawing/2014/main" id="{988CBF13-0D45-6014-AFBD-D58085EBCB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56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Gerader Verbinder 248">
              <a:extLst>
                <a:ext uri="{FF2B5EF4-FFF2-40B4-BE49-F238E27FC236}">
                  <a16:creationId xmlns:a16="http://schemas.microsoft.com/office/drawing/2014/main" id="{2F9C05F3-D298-D2CE-37E1-BE30F08EAD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Gerader Verbinder 249">
              <a:extLst>
                <a:ext uri="{FF2B5EF4-FFF2-40B4-BE49-F238E27FC236}">
                  <a16:creationId xmlns:a16="http://schemas.microsoft.com/office/drawing/2014/main" id="{3BF73577-B125-DF57-6361-FAFE3953BC9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8831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Gerader Verbinder 250">
              <a:extLst>
                <a:ext uri="{FF2B5EF4-FFF2-40B4-BE49-F238E27FC236}">
                  <a16:creationId xmlns:a16="http://schemas.microsoft.com/office/drawing/2014/main" id="{69616E4E-47C0-512B-6D3F-D95B9A6C79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2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Gerader Verbinder 251">
              <a:extLst>
                <a:ext uri="{FF2B5EF4-FFF2-40B4-BE49-F238E27FC236}">
                  <a16:creationId xmlns:a16="http://schemas.microsoft.com/office/drawing/2014/main" id="{96AD6ACE-78F0-07FF-1DE3-A6AB3EF1B3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8218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Gerader Verbinder 252">
              <a:extLst>
                <a:ext uri="{FF2B5EF4-FFF2-40B4-BE49-F238E27FC236}">
                  <a16:creationId xmlns:a16="http://schemas.microsoft.com/office/drawing/2014/main" id="{46DA848A-1B3C-0F1D-54A5-5CD3F88A1D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4" name="Gruppieren 253">
              <a:extLst>
                <a:ext uri="{FF2B5EF4-FFF2-40B4-BE49-F238E27FC236}">
                  <a16:creationId xmlns:a16="http://schemas.microsoft.com/office/drawing/2014/main" id="{4D4BA975-08A6-EDFF-842A-8B818576E177}"/>
                </a:ext>
              </a:extLst>
            </p:cNvPr>
            <p:cNvGrpSpPr/>
            <p:nvPr/>
          </p:nvGrpSpPr>
          <p:grpSpPr>
            <a:xfrm>
              <a:off x="611371" y="3216210"/>
              <a:ext cx="2646707" cy="2552856"/>
              <a:chOff x="3692899" y="1467633"/>
              <a:chExt cx="3093025" cy="3057298"/>
            </a:xfrm>
          </p:grpSpPr>
          <p:sp>
            <p:nvSpPr>
              <p:cNvPr id="256" name="Rechteck 255">
                <a:extLst>
                  <a:ext uri="{FF2B5EF4-FFF2-40B4-BE49-F238E27FC236}">
                    <a16:creationId xmlns:a16="http://schemas.microsoft.com/office/drawing/2014/main" id="{2C5AC2DE-DDD6-5090-8911-6B5642AB6592}"/>
                  </a:ext>
                </a:extLst>
              </p:cNvPr>
              <p:cNvSpPr/>
              <p:nvPr/>
            </p:nvSpPr>
            <p:spPr>
              <a:xfrm>
                <a:off x="3800911" y="1555980"/>
                <a:ext cx="2880000" cy="288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57" name="Rechteck 256">
                <a:extLst>
                  <a:ext uri="{FF2B5EF4-FFF2-40B4-BE49-F238E27FC236}">
                    <a16:creationId xmlns:a16="http://schemas.microsoft.com/office/drawing/2014/main" id="{51249583-0731-BDA3-5A93-0B6597F31E5C}"/>
                  </a:ext>
                </a:extLst>
              </p:cNvPr>
              <p:cNvSpPr/>
              <p:nvPr/>
            </p:nvSpPr>
            <p:spPr>
              <a:xfrm>
                <a:off x="4772911" y="2528282"/>
                <a:ext cx="936000" cy="936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258" name="Gerader Verbinder 257">
                <a:extLst>
                  <a:ext uri="{FF2B5EF4-FFF2-40B4-BE49-F238E27FC236}">
                    <a16:creationId xmlns:a16="http://schemas.microsoft.com/office/drawing/2014/main" id="{360DB47D-0307-04F7-298F-76319B3952E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Gerader Verbinder 258">
                <a:extLst>
                  <a:ext uri="{FF2B5EF4-FFF2-40B4-BE49-F238E27FC236}">
                    <a16:creationId xmlns:a16="http://schemas.microsoft.com/office/drawing/2014/main" id="{BA73A467-7397-F506-467C-A9A28AEFD30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0" name="Gerader Verbinder 259">
                <a:extLst>
                  <a:ext uri="{FF2B5EF4-FFF2-40B4-BE49-F238E27FC236}">
                    <a16:creationId xmlns:a16="http://schemas.microsoft.com/office/drawing/2014/main" id="{723D8157-795C-921E-15DC-05EE9DCDD68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1" name="Gerader Verbinder 260">
                <a:extLst>
                  <a:ext uri="{FF2B5EF4-FFF2-40B4-BE49-F238E27FC236}">
                    <a16:creationId xmlns:a16="http://schemas.microsoft.com/office/drawing/2014/main" id="{12749811-39DD-45AE-B9C6-6366C6E2F64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2" name="Gerader Verbinder 261">
                <a:extLst>
                  <a:ext uri="{FF2B5EF4-FFF2-40B4-BE49-F238E27FC236}">
                    <a16:creationId xmlns:a16="http://schemas.microsoft.com/office/drawing/2014/main" id="{FC9A43F1-FB3B-6D1C-B047-5EE5FDB6061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3" name="Gerader Verbinder 262">
                <a:extLst>
                  <a:ext uri="{FF2B5EF4-FFF2-40B4-BE49-F238E27FC236}">
                    <a16:creationId xmlns:a16="http://schemas.microsoft.com/office/drawing/2014/main" id="{BDADBE46-A221-A306-5BF2-273921404A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4" name="Gerader Verbinder 263">
                <a:extLst>
                  <a:ext uri="{FF2B5EF4-FFF2-40B4-BE49-F238E27FC236}">
                    <a16:creationId xmlns:a16="http://schemas.microsoft.com/office/drawing/2014/main" id="{7695C029-19C4-D3BB-CB89-8DFE098EFC2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1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Gerader Verbinder 264">
                <a:extLst>
                  <a:ext uri="{FF2B5EF4-FFF2-40B4-BE49-F238E27FC236}">
                    <a16:creationId xmlns:a16="http://schemas.microsoft.com/office/drawing/2014/main" id="{7D56FC29-8569-0204-1437-C1280B612D3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6" name="Ellipse 265">
                <a:extLst>
                  <a:ext uri="{FF2B5EF4-FFF2-40B4-BE49-F238E27FC236}">
                    <a16:creationId xmlns:a16="http://schemas.microsoft.com/office/drawing/2014/main" id="{5ED29E64-9AAD-8754-9BAC-15E5E7C3B67F}"/>
                  </a:ext>
                </a:extLst>
              </p:cNvPr>
              <p:cNvSpPr/>
              <p:nvPr/>
            </p:nvSpPr>
            <p:spPr>
              <a:xfrm>
                <a:off x="3692899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67" name="Ellipse 266">
                <a:extLst>
                  <a:ext uri="{FF2B5EF4-FFF2-40B4-BE49-F238E27FC236}">
                    <a16:creationId xmlns:a16="http://schemas.microsoft.com/office/drawing/2014/main" id="{DC4E9038-090D-AC80-2D06-482609521CF2}"/>
                  </a:ext>
                </a:extLst>
              </p:cNvPr>
              <p:cNvSpPr/>
              <p:nvPr/>
            </p:nvSpPr>
            <p:spPr>
              <a:xfrm>
                <a:off x="4681204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68" name="Ellipse 267">
                <a:extLst>
                  <a:ext uri="{FF2B5EF4-FFF2-40B4-BE49-F238E27FC236}">
                    <a16:creationId xmlns:a16="http://schemas.microsoft.com/office/drawing/2014/main" id="{B54FBE81-72C4-B915-0A94-C01701FFA8EC}"/>
                  </a:ext>
                </a:extLst>
              </p:cNvPr>
              <p:cNvSpPr/>
              <p:nvPr/>
            </p:nvSpPr>
            <p:spPr>
              <a:xfrm>
                <a:off x="5600898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69" name="Ellipse 268">
                <a:extLst>
                  <a:ext uri="{FF2B5EF4-FFF2-40B4-BE49-F238E27FC236}">
                    <a16:creationId xmlns:a16="http://schemas.microsoft.com/office/drawing/2014/main" id="{F839CAD2-6E27-A3B6-D00B-C7D812B8B58A}"/>
                  </a:ext>
                </a:extLst>
              </p:cNvPr>
              <p:cNvSpPr/>
              <p:nvPr/>
            </p:nvSpPr>
            <p:spPr>
              <a:xfrm>
                <a:off x="6569900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0" name="Ellipse 269">
                <a:extLst>
                  <a:ext uri="{FF2B5EF4-FFF2-40B4-BE49-F238E27FC236}">
                    <a16:creationId xmlns:a16="http://schemas.microsoft.com/office/drawing/2014/main" id="{301E3CF4-BC57-EF6F-AEB7-73DBD938BE6A}"/>
                  </a:ext>
                </a:extLst>
              </p:cNvPr>
              <p:cNvSpPr/>
              <p:nvPr/>
            </p:nvSpPr>
            <p:spPr>
              <a:xfrm>
                <a:off x="3692899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1" name="Ellipse 270">
                <a:extLst>
                  <a:ext uri="{FF2B5EF4-FFF2-40B4-BE49-F238E27FC236}">
                    <a16:creationId xmlns:a16="http://schemas.microsoft.com/office/drawing/2014/main" id="{BF4CE0CF-2BC3-1CD2-F73F-D71F8CABD886}"/>
                  </a:ext>
                </a:extLst>
              </p:cNvPr>
              <p:cNvSpPr/>
              <p:nvPr/>
            </p:nvSpPr>
            <p:spPr>
              <a:xfrm>
                <a:off x="4681204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2" name="Ellipse 271">
                <a:extLst>
                  <a:ext uri="{FF2B5EF4-FFF2-40B4-BE49-F238E27FC236}">
                    <a16:creationId xmlns:a16="http://schemas.microsoft.com/office/drawing/2014/main" id="{582633C3-8DBA-4904-5A5F-63523D6D42D8}"/>
                  </a:ext>
                </a:extLst>
              </p:cNvPr>
              <p:cNvSpPr/>
              <p:nvPr/>
            </p:nvSpPr>
            <p:spPr>
              <a:xfrm>
                <a:off x="5600898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3" name="Ellipse 272">
                <a:extLst>
                  <a:ext uri="{FF2B5EF4-FFF2-40B4-BE49-F238E27FC236}">
                    <a16:creationId xmlns:a16="http://schemas.microsoft.com/office/drawing/2014/main" id="{F7CE88F4-88D4-1566-3A62-4BFCB46E2555}"/>
                  </a:ext>
                </a:extLst>
              </p:cNvPr>
              <p:cNvSpPr/>
              <p:nvPr/>
            </p:nvSpPr>
            <p:spPr>
              <a:xfrm>
                <a:off x="6569900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4" name="Ellipse 273">
                <a:extLst>
                  <a:ext uri="{FF2B5EF4-FFF2-40B4-BE49-F238E27FC236}">
                    <a16:creationId xmlns:a16="http://schemas.microsoft.com/office/drawing/2014/main" id="{FC7253FA-DB8B-25F6-9663-5E463A1AC24F}"/>
                  </a:ext>
                </a:extLst>
              </p:cNvPr>
              <p:cNvSpPr/>
              <p:nvPr/>
            </p:nvSpPr>
            <p:spPr>
              <a:xfrm>
                <a:off x="3692899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5" name="Ellipse 274">
                <a:extLst>
                  <a:ext uri="{FF2B5EF4-FFF2-40B4-BE49-F238E27FC236}">
                    <a16:creationId xmlns:a16="http://schemas.microsoft.com/office/drawing/2014/main" id="{B08365C5-53FC-2CCC-7A22-5DBC911036B8}"/>
                  </a:ext>
                </a:extLst>
              </p:cNvPr>
              <p:cNvSpPr/>
              <p:nvPr/>
            </p:nvSpPr>
            <p:spPr>
              <a:xfrm>
                <a:off x="4681204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6" name="Ellipse 275">
                <a:extLst>
                  <a:ext uri="{FF2B5EF4-FFF2-40B4-BE49-F238E27FC236}">
                    <a16:creationId xmlns:a16="http://schemas.microsoft.com/office/drawing/2014/main" id="{E2346BF3-C4D5-0DFE-CD52-695C0DDF1C01}"/>
                  </a:ext>
                </a:extLst>
              </p:cNvPr>
              <p:cNvSpPr/>
              <p:nvPr/>
            </p:nvSpPr>
            <p:spPr>
              <a:xfrm>
                <a:off x="5600898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7" name="Ellipse 276">
                <a:extLst>
                  <a:ext uri="{FF2B5EF4-FFF2-40B4-BE49-F238E27FC236}">
                    <a16:creationId xmlns:a16="http://schemas.microsoft.com/office/drawing/2014/main" id="{B8499D62-6AE5-5E4C-5AF0-5B97816D15F0}"/>
                  </a:ext>
                </a:extLst>
              </p:cNvPr>
              <p:cNvSpPr/>
              <p:nvPr/>
            </p:nvSpPr>
            <p:spPr>
              <a:xfrm>
                <a:off x="6569900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8" name="Ellipse 277">
                <a:extLst>
                  <a:ext uri="{FF2B5EF4-FFF2-40B4-BE49-F238E27FC236}">
                    <a16:creationId xmlns:a16="http://schemas.microsoft.com/office/drawing/2014/main" id="{004350C7-3945-245E-972F-DD541E889F04}"/>
                  </a:ext>
                </a:extLst>
              </p:cNvPr>
              <p:cNvSpPr/>
              <p:nvPr/>
            </p:nvSpPr>
            <p:spPr>
              <a:xfrm>
                <a:off x="3692899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279" name="Ellipse 278">
                <a:extLst>
                  <a:ext uri="{FF2B5EF4-FFF2-40B4-BE49-F238E27FC236}">
                    <a16:creationId xmlns:a16="http://schemas.microsoft.com/office/drawing/2014/main" id="{DE775258-0CED-0F26-4449-599D206F0DAA}"/>
                  </a:ext>
                </a:extLst>
              </p:cNvPr>
              <p:cNvSpPr/>
              <p:nvPr/>
            </p:nvSpPr>
            <p:spPr>
              <a:xfrm>
                <a:off x="4681204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80" name="Ellipse 279">
                <a:extLst>
                  <a:ext uri="{FF2B5EF4-FFF2-40B4-BE49-F238E27FC236}">
                    <a16:creationId xmlns:a16="http://schemas.microsoft.com/office/drawing/2014/main" id="{5F720F6C-AC20-0791-1E70-1CEE74F911DD}"/>
                  </a:ext>
                </a:extLst>
              </p:cNvPr>
              <p:cNvSpPr/>
              <p:nvPr/>
            </p:nvSpPr>
            <p:spPr>
              <a:xfrm>
                <a:off x="5600898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281" name="Ellipse 280">
                <a:extLst>
                  <a:ext uri="{FF2B5EF4-FFF2-40B4-BE49-F238E27FC236}">
                    <a16:creationId xmlns:a16="http://schemas.microsoft.com/office/drawing/2014/main" id="{EA9A49A4-E043-A096-A355-F76C0F8AC09B}"/>
                  </a:ext>
                </a:extLst>
              </p:cNvPr>
              <p:cNvSpPr/>
              <p:nvPr/>
            </p:nvSpPr>
            <p:spPr>
              <a:xfrm>
                <a:off x="6569900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376389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E32B86-51D2-B9C2-E952-3538E3D9E3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1CE16A-0539-1630-EE28-B5F2AF301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Heisenberg Hamiltonian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95EB0BB-39B9-A6D1-D3F7-DC651B336BF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Ferromagnetic </a:t>
            </a:r>
            <a:r>
              <a:rPr lang="en-US" dirty="0" err="1"/>
              <a:t>groundstate</a:t>
            </a:r>
            <a:endParaRPr lang="en-US" dirty="0"/>
          </a:p>
          <a:p>
            <a:endParaRPr lang="en-US" dirty="0"/>
          </a:p>
          <a:p>
            <a:pPr lvl="1"/>
            <a:r>
              <a:rPr lang="en-US" dirty="0"/>
              <a:t>Which we can quickly check is an eigenstate of H, with the eigenenergy E_0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We can now ask ourself the question how to excitations of this </a:t>
            </a:r>
            <a:r>
              <a:rPr lang="en-US" dirty="0" err="1"/>
              <a:t>groundstate</a:t>
            </a:r>
            <a:r>
              <a:rPr lang="en-US" dirty="0"/>
              <a:t> look like</a:t>
            </a:r>
          </a:p>
          <a:p>
            <a:pPr lvl="1"/>
            <a:r>
              <a:rPr lang="en-US" dirty="0"/>
              <a:t>-This is the same question Felix Block asked himself ~1930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-Maybe mention why the question is interesting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He found several low-lying excited states.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We will now obtain the same result as him, but we will use a more modern path. 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CD01389-A83C-1292-9397-9DFD56BA2CE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calculation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5A22FD6-3EAF-F518-C363-9205CA81EB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5FB0C2D-D3C9-D148-50FE-345689328D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6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B0A292EF-6F60-74F5-97DC-B4EA1A1A5B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9095435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2" name="Gruppieren 191">
            <a:extLst>
              <a:ext uri="{FF2B5EF4-FFF2-40B4-BE49-F238E27FC236}">
                <a16:creationId xmlns:a16="http://schemas.microsoft.com/office/drawing/2014/main" id="{4740F3E0-864E-F3D4-AFF5-D2FEB8D474CC}"/>
              </a:ext>
            </a:extLst>
          </p:cNvPr>
          <p:cNvGrpSpPr/>
          <p:nvPr/>
        </p:nvGrpSpPr>
        <p:grpSpPr>
          <a:xfrm>
            <a:off x="6498993" y="2221976"/>
            <a:ext cx="3349159" cy="3189685"/>
            <a:chOff x="249070" y="2883180"/>
            <a:chExt cx="3349159" cy="3167755"/>
          </a:xfrm>
        </p:grpSpPr>
        <p:cxnSp>
          <p:nvCxnSpPr>
            <p:cNvPr id="193" name="Gerader Verbinder 192">
              <a:extLst>
                <a:ext uri="{FF2B5EF4-FFF2-40B4-BE49-F238E27FC236}">
                  <a16:creationId xmlns:a16="http://schemas.microsoft.com/office/drawing/2014/main" id="{2ED650D7-A67C-68ED-66FA-EFCE91A557F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9070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Gerader Verbinder 193">
              <a:extLst>
                <a:ext uri="{FF2B5EF4-FFF2-40B4-BE49-F238E27FC236}">
                  <a16:creationId xmlns:a16="http://schemas.microsoft.com/office/drawing/2014/main" id="{B5CC0C1F-9C65-EAB3-FEEF-3D8ADD44F87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4847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Gerader Verbinder 194">
              <a:extLst>
                <a:ext uri="{FF2B5EF4-FFF2-40B4-BE49-F238E27FC236}">
                  <a16:creationId xmlns:a16="http://schemas.microsoft.com/office/drawing/2014/main" id="{9FC6043C-1E56-086D-C74A-D8DA7E2E70A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Gerader Verbinder 195">
              <a:extLst>
                <a:ext uri="{FF2B5EF4-FFF2-40B4-BE49-F238E27FC236}">
                  <a16:creationId xmlns:a16="http://schemas.microsoft.com/office/drawing/2014/main" id="{D0D5DBA2-23EB-08CD-23EC-3A8E6CB4078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Gerader Verbinder 196">
              <a:extLst>
                <a:ext uri="{FF2B5EF4-FFF2-40B4-BE49-F238E27FC236}">
                  <a16:creationId xmlns:a16="http://schemas.microsoft.com/office/drawing/2014/main" id="{16E49A58-0E16-5ED7-DD3F-B88AB6E618B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65652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Gerader Verbinder 197">
              <a:extLst>
                <a:ext uri="{FF2B5EF4-FFF2-40B4-BE49-F238E27FC236}">
                  <a16:creationId xmlns:a16="http://schemas.microsoft.com/office/drawing/2014/main" id="{39523596-772B-FD88-D443-57E254C12C0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91429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Gerader Verbinder 198">
              <a:extLst>
                <a:ext uri="{FF2B5EF4-FFF2-40B4-BE49-F238E27FC236}">
                  <a16:creationId xmlns:a16="http://schemas.microsoft.com/office/drawing/2014/main" id="{C891B58F-DD5E-255D-F6C7-B11601F098F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Gerader Verbinder 199">
              <a:extLst>
                <a:ext uri="{FF2B5EF4-FFF2-40B4-BE49-F238E27FC236}">
                  <a16:creationId xmlns:a16="http://schemas.microsoft.com/office/drawing/2014/main" id="{7367D968-4557-CBE7-F2BF-F52D0939DD6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Gerader Verbinder 200">
              <a:extLst>
                <a:ext uri="{FF2B5EF4-FFF2-40B4-BE49-F238E27FC236}">
                  <a16:creationId xmlns:a16="http://schemas.microsoft.com/office/drawing/2014/main" id="{1481EFD8-38B9-1322-C13F-7DF88642B1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9934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Gerader Verbinder 201">
              <a:extLst>
                <a:ext uri="{FF2B5EF4-FFF2-40B4-BE49-F238E27FC236}">
                  <a16:creationId xmlns:a16="http://schemas.microsoft.com/office/drawing/2014/main" id="{41C2514A-5C36-77C4-0D9F-D8F4F095F7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3796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Gerader Verbinder 202">
              <a:extLst>
                <a:ext uri="{FF2B5EF4-FFF2-40B4-BE49-F238E27FC236}">
                  <a16:creationId xmlns:a16="http://schemas.microsoft.com/office/drawing/2014/main" id="{660A99C7-2C7F-B061-F4C0-C175812542F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56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Gerader Verbinder 203">
              <a:extLst>
                <a:ext uri="{FF2B5EF4-FFF2-40B4-BE49-F238E27FC236}">
                  <a16:creationId xmlns:a16="http://schemas.microsoft.com/office/drawing/2014/main" id="{3C31F3CA-087E-73B2-1F9F-7C10D37CA27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Gerader Verbinder 204">
              <a:extLst>
                <a:ext uri="{FF2B5EF4-FFF2-40B4-BE49-F238E27FC236}">
                  <a16:creationId xmlns:a16="http://schemas.microsoft.com/office/drawing/2014/main" id="{63C37412-14F6-88BE-E362-13EC551F0E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8831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Gerader Verbinder 205">
              <a:extLst>
                <a:ext uri="{FF2B5EF4-FFF2-40B4-BE49-F238E27FC236}">
                  <a16:creationId xmlns:a16="http://schemas.microsoft.com/office/drawing/2014/main" id="{B1558DC1-79B0-C807-46EC-DADDF9B3E5A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2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Gerader Verbinder 206">
              <a:extLst>
                <a:ext uri="{FF2B5EF4-FFF2-40B4-BE49-F238E27FC236}">
                  <a16:creationId xmlns:a16="http://schemas.microsoft.com/office/drawing/2014/main" id="{BE967CF7-5CE8-7B6E-501C-0BA9F19479D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8218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Gerader Verbinder 207">
              <a:extLst>
                <a:ext uri="{FF2B5EF4-FFF2-40B4-BE49-F238E27FC236}">
                  <a16:creationId xmlns:a16="http://schemas.microsoft.com/office/drawing/2014/main" id="{A2C794C0-87BB-1997-2EE1-190AF4326D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9" name="Gruppieren 208">
              <a:extLst>
                <a:ext uri="{FF2B5EF4-FFF2-40B4-BE49-F238E27FC236}">
                  <a16:creationId xmlns:a16="http://schemas.microsoft.com/office/drawing/2014/main" id="{43F9B9C1-B22E-9984-B67C-B9A9F48AB81C}"/>
                </a:ext>
              </a:extLst>
            </p:cNvPr>
            <p:cNvGrpSpPr/>
            <p:nvPr/>
          </p:nvGrpSpPr>
          <p:grpSpPr>
            <a:xfrm>
              <a:off x="611371" y="3216210"/>
              <a:ext cx="2646707" cy="2552856"/>
              <a:chOff x="3692899" y="1467633"/>
              <a:chExt cx="3093025" cy="3057298"/>
            </a:xfrm>
          </p:grpSpPr>
          <p:sp>
            <p:nvSpPr>
              <p:cNvPr id="211" name="Rechteck 210">
                <a:extLst>
                  <a:ext uri="{FF2B5EF4-FFF2-40B4-BE49-F238E27FC236}">
                    <a16:creationId xmlns:a16="http://schemas.microsoft.com/office/drawing/2014/main" id="{174CB6F5-E44F-9307-1793-AB332250E320}"/>
                  </a:ext>
                </a:extLst>
              </p:cNvPr>
              <p:cNvSpPr/>
              <p:nvPr/>
            </p:nvSpPr>
            <p:spPr>
              <a:xfrm>
                <a:off x="3800911" y="1555980"/>
                <a:ext cx="2880000" cy="288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12" name="Rechteck 211">
                <a:extLst>
                  <a:ext uri="{FF2B5EF4-FFF2-40B4-BE49-F238E27FC236}">
                    <a16:creationId xmlns:a16="http://schemas.microsoft.com/office/drawing/2014/main" id="{9E0B1CC9-AA2F-2011-4CA7-752DBF5B937E}"/>
                  </a:ext>
                </a:extLst>
              </p:cNvPr>
              <p:cNvSpPr/>
              <p:nvPr/>
            </p:nvSpPr>
            <p:spPr>
              <a:xfrm>
                <a:off x="4772911" y="2528282"/>
                <a:ext cx="936000" cy="936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213" name="Gerader Verbinder 212">
                <a:extLst>
                  <a:ext uri="{FF2B5EF4-FFF2-40B4-BE49-F238E27FC236}">
                    <a16:creationId xmlns:a16="http://schemas.microsoft.com/office/drawing/2014/main" id="{F094C694-AF06-620B-04FF-EAB928DC49D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Gerader Verbinder 213">
                <a:extLst>
                  <a:ext uri="{FF2B5EF4-FFF2-40B4-BE49-F238E27FC236}">
                    <a16:creationId xmlns:a16="http://schemas.microsoft.com/office/drawing/2014/main" id="{C8E664F0-E048-A7D5-6638-44DA009B437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Gerader Verbinder 214">
                <a:extLst>
                  <a:ext uri="{FF2B5EF4-FFF2-40B4-BE49-F238E27FC236}">
                    <a16:creationId xmlns:a16="http://schemas.microsoft.com/office/drawing/2014/main" id="{EBE72783-60C0-3D31-72C0-04583AC124E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Gerader Verbinder 215">
                <a:extLst>
                  <a:ext uri="{FF2B5EF4-FFF2-40B4-BE49-F238E27FC236}">
                    <a16:creationId xmlns:a16="http://schemas.microsoft.com/office/drawing/2014/main" id="{27BEF2C1-18D0-E90F-6E09-766E8ECB945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Gerader Verbinder 216">
                <a:extLst>
                  <a:ext uri="{FF2B5EF4-FFF2-40B4-BE49-F238E27FC236}">
                    <a16:creationId xmlns:a16="http://schemas.microsoft.com/office/drawing/2014/main" id="{F641A0C6-AD24-B2DC-9590-DFF8F63956D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Gerader Verbinder 217">
                <a:extLst>
                  <a:ext uri="{FF2B5EF4-FFF2-40B4-BE49-F238E27FC236}">
                    <a16:creationId xmlns:a16="http://schemas.microsoft.com/office/drawing/2014/main" id="{EA00065C-4ACD-1481-89C2-D3C16A74DF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Gerader Verbinder 218">
                <a:extLst>
                  <a:ext uri="{FF2B5EF4-FFF2-40B4-BE49-F238E27FC236}">
                    <a16:creationId xmlns:a16="http://schemas.microsoft.com/office/drawing/2014/main" id="{20D57C16-260D-831F-AC2C-55DB0049488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1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Gerader Verbinder 219">
                <a:extLst>
                  <a:ext uri="{FF2B5EF4-FFF2-40B4-BE49-F238E27FC236}">
                    <a16:creationId xmlns:a16="http://schemas.microsoft.com/office/drawing/2014/main" id="{AC3BBA19-C553-B3B2-C4A7-9107103F9C1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1" name="Ellipse 220">
                <a:extLst>
                  <a:ext uri="{FF2B5EF4-FFF2-40B4-BE49-F238E27FC236}">
                    <a16:creationId xmlns:a16="http://schemas.microsoft.com/office/drawing/2014/main" id="{7999E875-3793-CAE6-4963-DD632B20827D}"/>
                  </a:ext>
                </a:extLst>
              </p:cNvPr>
              <p:cNvSpPr/>
              <p:nvPr/>
            </p:nvSpPr>
            <p:spPr>
              <a:xfrm>
                <a:off x="3692899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22" name="Ellipse 221">
                <a:extLst>
                  <a:ext uri="{FF2B5EF4-FFF2-40B4-BE49-F238E27FC236}">
                    <a16:creationId xmlns:a16="http://schemas.microsoft.com/office/drawing/2014/main" id="{330C9BBD-ABAC-F877-F3A8-CAC316033F39}"/>
                  </a:ext>
                </a:extLst>
              </p:cNvPr>
              <p:cNvSpPr/>
              <p:nvPr/>
            </p:nvSpPr>
            <p:spPr>
              <a:xfrm>
                <a:off x="4681204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23" name="Ellipse 222">
                <a:extLst>
                  <a:ext uri="{FF2B5EF4-FFF2-40B4-BE49-F238E27FC236}">
                    <a16:creationId xmlns:a16="http://schemas.microsoft.com/office/drawing/2014/main" id="{0E51C08B-7DF2-74E5-FB6B-22F14C06532C}"/>
                  </a:ext>
                </a:extLst>
              </p:cNvPr>
              <p:cNvSpPr/>
              <p:nvPr/>
            </p:nvSpPr>
            <p:spPr>
              <a:xfrm>
                <a:off x="5600898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24" name="Ellipse 223">
                <a:extLst>
                  <a:ext uri="{FF2B5EF4-FFF2-40B4-BE49-F238E27FC236}">
                    <a16:creationId xmlns:a16="http://schemas.microsoft.com/office/drawing/2014/main" id="{7F757157-3043-4076-CAC8-031B69681766}"/>
                  </a:ext>
                </a:extLst>
              </p:cNvPr>
              <p:cNvSpPr/>
              <p:nvPr/>
            </p:nvSpPr>
            <p:spPr>
              <a:xfrm>
                <a:off x="6569900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25" name="Ellipse 224">
                <a:extLst>
                  <a:ext uri="{FF2B5EF4-FFF2-40B4-BE49-F238E27FC236}">
                    <a16:creationId xmlns:a16="http://schemas.microsoft.com/office/drawing/2014/main" id="{CFE65CF2-45A8-9315-491E-0B1B61120FE3}"/>
                  </a:ext>
                </a:extLst>
              </p:cNvPr>
              <p:cNvSpPr/>
              <p:nvPr/>
            </p:nvSpPr>
            <p:spPr>
              <a:xfrm>
                <a:off x="3692899" y="2404394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26" name="Ellipse 225">
                <a:extLst>
                  <a:ext uri="{FF2B5EF4-FFF2-40B4-BE49-F238E27FC236}">
                    <a16:creationId xmlns:a16="http://schemas.microsoft.com/office/drawing/2014/main" id="{CDEFE903-C61B-12EC-24A9-B03ED85CB04B}"/>
                  </a:ext>
                </a:extLst>
              </p:cNvPr>
              <p:cNvSpPr/>
              <p:nvPr/>
            </p:nvSpPr>
            <p:spPr>
              <a:xfrm>
                <a:off x="4681204" y="2404394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27" name="Ellipse 226">
                <a:extLst>
                  <a:ext uri="{FF2B5EF4-FFF2-40B4-BE49-F238E27FC236}">
                    <a16:creationId xmlns:a16="http://schemas.microsoft.com/office/drawing/2014/main" id="{71EAACE6-100C-DD19-8576-6BC593AEA209}"/>
                  </a:ext>
                </a:extLst>
              </p:cNvPr>
              <p:cNvSpPr/>
              <p:nvPr/>
            </p:nvSpPr>
            <p:spPr>
              <a:xfrm>
                <a:off x="5600898" y="2404394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28" name="Ellipse 227">
                <a:extLst>
                  <a:ext uri="{FF2B5EF4-FFF2-40B4-BE49-F238E27FC236}">
                    <a16:creationId xmlns:a16="http://schemas.microsoft.com/office/drawing/2014/main" id="{830742D8-A414-403F-9B75-C900BCFDFDB6}"/>
                  </a:ext>
                </a:extLst>
              </p:cNvPr>
              <p:cNvSpPr/>
              <p:nvPr/>
            </p:nvSpPr>
            <p:spPr>
              <a:xfrm>
                <a:off x="6569900" y="2404394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29" name="Ellipse 228">
                <a:extLst>
                  <a:ext uri="{FF2B5EF4-FFF2-40B4-BE49-F238E27FC236}">
                    <a16:creationId xmlns:a16="http://schemas.microsoft.com/office/drawing/2014/main" id="{ED37CCA5-019B-3D44-45AB-F79E77320A3E}"/>
                  </a:ext>
                </a:extLst>
              </p:cNvPr>
              <p:cNvSpPr/>
              <p:nvPr/>
            </p:nvSpPr>
            <p:spPr>
              <a:xfrm>
                <a:off x="3692899" y="3341155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30" name="Ellipse 229">
                <a:extLst>
                  <a:ext uri="{FF2B5EF4-FFF2-40B4-BE49-F238E27FC236}">
                    <a16:creationId xmlns:a16="http://schemas.microsoft.com/office/drawing/2014/main" id="{7C07AD08-61FA-FE7D-FF3B-3498C7D2EB0B}"/>
                  </a:ext>
                </a:extLst>
              </p:cNvPr>
              <p:cNvSpPr/>
              <p:nvPr/>
            </p:nvSpPr>
            <p:spPr>
              <a:xfrm>
                <a:off x="4681204" y="3341155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31" name="Ellipse 230">
                <a:extLst>
                  <a:ext uri="{FF2B5EF4-FFF2-40B4-BE49-F238E27FC236}">
                    <a16:creationId xmlns:a16="http://schemas.microsoft.com/office/drawing/2014/main" id="{8FA64B28-AECD-2770-EEC9-BD30095D2859}"/>
                  </a:ext>
                </a:extLst>
              </p:cNvPr>
              <p:cNvSpPr/>
              <p:nvPr/>
            </p:nvSpPr>
            <p:spPr>
              <a:xfrm>
                <a:off x="5600898" y="3341155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32" name="Ellipse 231">
                <a:extLst>
                  <a:ext uri="{FF2B5EF4-FFF2-40B4-BE49-F238E27FC236}">
                    <a16:creationId xmlns:a16="http://schemas.microsoft.com/office/drawing/2014/main" id="{8AFB2F83-54B8-5A61-67F5-04B192E42301}"/>
                  </a:ext>
                </a:extLst>
              </p:cNvPr>
              <p:cNvSpPr/>
              <p:nvPr/>
            </p:nvSpPr>
            <p:spPr>
              <a:xfrm>
                <a:off x="6569900" y="3341155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33" name="Ellipse 232">
                <a:extLst>
                  <a:ext uri="{FF2B5EF4-FFF2-40B4-BE49-F238E27FC236}">
                    <a16:creationId xmlns:a16="http://schemas.microsoft.com/office/drawing/2014/main" id="{2251457D-4004-4B50-3508-67FFB1E90A7B}"/>
                  </a:ext>
                </a:extLst>
              </p:cNvPr>
              <p:cNvSpPr/>
              <p:nvPr/>
            </p:nvSpPr>
            <p:spPr>
              <a:xfrm>
                <a:off x="3692899" y="4308907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234" name="Ellipse 233">
                <a:extLst>
                  <a:ext uri="{FF2B5EF4-FFF2-40B4-BE49-F238E27FC236}">
                    <a16:creationId xmlns:a16="http://schemas.microsoft.com/office/drawing/2014/main" id="{B7725253-57EA-0D7E-F7F4-9E70315B7568}"/>
                  </a:ext>
                </a:extLst>
              </p:cNvPr>
              <p:cNvSpPr/>
              <p:nvPr/>
            </p:nvSpPr>
            <p:spPr>
              <a:xfrm>
                <a:off x="4681204" y="4308907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235" name="Ellipse 234">
                <a:extLst>
                  <a:ext uri="{FF2B5EF4-FFF2-40B4-BE49-F238E27FC236}">
                    <a16:creationId xmlns:a16="http://schemas.microsoft.com/office/drawing/2014/main" id="{66A9883C-C6CC-7A79-EBBD-7C7251DC2E37}"/>
                  </a:ext>
                </a:extLst>
              </p:cNvPr>
              <p:cNvSpPr/>
              <p:nvPr/>
            </p:nvSpPr>
            <p:spPr>
              <a:xfrm>
                <a:off x="5600898" y="4308907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236" name="Ellipse 235">
                <a:extLst>
                  <a:ext uri="{FF2B5EF4-FFF2-40B4-BE49-F238E27FC236}">
                    <a16:creationId xmlns:a16="http://schemas.microsoft.com/office/drawing/2014/main" id="{25C5CE94-F5FB-5907-7E2D-6100470F7A18}"/>
                  </a:ext>
                </a:extLst>
              </p:cNvPr>
              <p:cNvSpPr/>
              <p:nvPr/>
            </p:nvSpPr>
            <p:spPr>
              <a:xfrm>
                <a:off x="6569900" y="4308907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2470" y="1157274"/>
            <a:ext cx="3191993" cy="4608042"/>
          </a:xfrm>
        </p:spPr>
        <p:txBody>
          <a:bodyPr/>
          <a:lstStyle/>
          <a:p>
            <a:r>
              <a:rPr lang="de-DE" b="0" u="sng" dirty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rPr>
              <a:t>Frage zur Klassifizierung</a:t>
            </a:r>
            <a:r>
              <a:rPr lang="de-DE" b="0" dirty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rPr>
              <a:t>: Kann eine Gittertransformation die Zeitumkehr aufheben?</a:t>
            </a:r>
          </a:p>
          <a:p>
            <a:endParaRPr lang="de-DE" dirty="0"/>
          </a:p>
          <a:p>
            <a:r>
              <a:rPr lang="de-DE" dirty="0" err="1"/>
              <a:t>Antiferromagnetismus:Ja</a:t>
            </a:r>
            <a:endParaRPr lang="de-DE" dirty="0"/>
          </a:p>
          <a:p>
            <a:pPr lvl="2"/>
            <a:r>
              <a:rPr lang="de-DE" dirty="0"/>
              <a:t>Keine Magnetisierung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1" y="404664"/>
            <a:ext cx="8447617" cy="703127"/>
          </a:xfrm>
        </p:spPr>
        <p:txBody>
          <a:bodyPr/>
          <a:lstStyle/>
          <a:p>
            <a:r>
              <a:rPr lang="de-DE" dirty="0"/>
              <a:t>Phasen des 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60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grpSp>
        <p:nvGrpSpPr>
          <p:cNvPr id="124" name="Gruppieren 123">
            <a:extLst>
              <a:ext uri="{FF2B5EF4-FFF2-40B4-BE49-F238E27FC236}">
                <a16:creationId xmlns:a16="http://schemas.microsoft.com/office/drawing/2014/main" id="{2D3741AE-8ED0-19CE-7005-13B18B4C3B9B}"/>
              </a:ext>
            </a:extLst>
          </p:cNvPr>
          <p:cNvGrpSpPr/>
          <p:nvPr/>
        </p:nvGrpSpPr>
        <p:grpSpPr>
          <a:xfrm>
            <a:off x="249070" y="2883180"/>
            <a:ext cx="3349159" cy="3167755"/>
            <a:chOff x="249070" y="2883180"/>
            <a:chExt cx="3349159" cy="3167755"/>
          </a:xfrm>
        </p:grpSpPr>
        <p:cxnSp>
          <p:nvCxnSpPr>
            <p:cNvPr id="120" name="Gerader Verbinder 119">
              <a:extLst>
                <a:ext uri="{FF2B5EF4-FFF2-40B4-BE49-F238E27FC236}">
                  <a16:creationId xmlns:a16="http://schemas.microsoft.com/office/drawing/2014/main" id="{B866FEAB-2378-6806-91C8-10114F7094B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9070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Gerader Verbinder 120">
              <a:extLst>
                <a:ext uri="{FF2B5EF4-FFF2-40B4-BE49-F238E27FC236}">
                  <a16:creationId xmlns:a16="http://schemas.microsoft.com/office/drawing/2014/main" id="{17DC1BB7-07F3-8581-BFBE-162C58A08F8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4847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Gerader Verbinder 121">
              <a:extLst>
                <a:ext uri="{FF2B5EF4-FFF2-40B4-BE49-F238E27FC236}">
                  <a16:creationId xmlns:a16="http://schemas.microsoft.com/office/drawing/2014/main" id="{5875FF08-0A94-6313-0CC6-0B6F6FE95E6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Gerader Verbinder 122">
              <a:extLst>
                <a:ext uri="{FF2B5EF4-FFF2-40B4-BE49-F238E27FC236}">
                  <a16:creationId xmlns:a16="http://schemas.microsoft.com/office/drawing/2014/main" id="{110E51DD-BAF8-0ED0-2413-77A2C46F1B6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Gerader Verbinder 112">
              <a:extLst>
                <a:ext uri="{FF2B5EF4-FFF2-40B4-BE49-F238E27FC236}">
                  <a16:creationId xmlns:a16="http://schemas.microsoft.com/office/drawing/2014/main" id="{9154C039-D261-C6CB-B6FB-16487ED368D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65652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Gerader Verbinder 116">
              <a:extLst>
                <a:ext uri="{FF2B5EF4-FFF2-40B4-BE49-F238E27FC236}">
                  <a16:creationId xmlns:a16="http://schemas.microsoft.com/office/drawing/2014/main" id="{83E7A98C-9AD8-2526-85AC-5B0DD4F1AA9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91429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Gerader Verbinder 117">
              <a:extLst>
                <a:ext uri="{FF2B5EF4-FFF2-40B4-BE49-F238E27FC236}">
                  <a16:creationId xmlns:a16="http://schemas.microsoft.com/office/drawing/2014/main" id="{F884D3F4-F8CE-1FBA-9599-BC840291665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Gerader Verbinder 118">
              <a:extLst>
                <a:ext uri="{FF2B5EF4-FFF2-40B4-BE49-F238E27FC236}">
                  <a16:creationId xmlns:a16="http://schemas.microsoft.com/office/drawing/2014/main" id="{4935149C-BC0C-8C30-E43E-0A8577C9423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Gerader Verbinder 106">
              <a:extLst>
                <a:ext uri="{FF2B5EF4-FFF2-40B4-BE49-F238E27FC236}">
                  <a16:creationId xmlns:a16="http://schemas.microsoft.com/office/drawing/2014/main" id="{AC178631-550E-260E-0E7F-C491A8934B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9934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Gerader Verbinder 107">
              <a:extLst>
                <a:ext uri="{FF2B5EF4-FFF2-40B4-BE49-F238E27FC236}">
                  <a16:creationId xmlns:a16="http://schemas.microsoft.com/office/drawing/2014/main" id="{51D2DA18-DA93-547F-647B-662629B5F3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3796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Gerader Verbinder 108">
              <a:extLst>
                <a:ext uri="{FF2B5EF4-FFF2-40B4-BE49-F238E27FC236}">
                  <a16:creationId xmlns:a16="http://schemas.microsoft.com/office/drawing/2014/main" id="{54A6BF75-C267-986F-A4C1-94B917857D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56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Gerader Verbinder 109">
              <a:extLst>
                <a:ext uri="{FF2B5EF4-FFF2-40B4-BE49-F238E27FC236}">
                  <a16:creationId xmlns:a16="http://schemas.microsoft.com/office/drawing/2014/main" id="{80DC9FF8-03F6-4A08-5EDD-D43743F8A1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Gerader Verbinder 110">
              <a:extLst>
                <a:ext uri="{FF2B5EF4-FFF2-40B4-BE49-F238E27FC236}">
                  <a16:creationId xmlns:a16="http://schemas.microsoft.com/office/drawing/2014/main" id="{DF6DCCF6-D960-7973-C3D5-A565B0B5A7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8831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Gerader Verbinder 111">
              <a:extLst>
                <a:ext uri="{FF2B5EF4-FFF2-40B4-BE49-F238E27FC236}">
                  <a16:creationId xmlns:a16="http://schemas.microsoft.com/office/drawing/2014/main" id="{1188FF91-368B-6FC4-2864-676C32C56C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2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Gerader Verbinder 105">
              <a:extLst>
                <a:ext uri="{FF2B5EF4-FFF2-40B4-BE49-F238E27FC236}">
                  <a16:creationId xmlns:a16="http://schemas.microsoft.com/office/drawing/2014/main" id="{9382EBAF-EF8A-160C-019D-C2F2641B3A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8218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Gerader Verbinder 104">
              <a:extLst>
                <a:ext uri="{FF2B5EF4-FFF2-40B4-BE49-F238E27FC236}">
                  <a16:creationId xmlns:a16="http://schemas.microsoft.com/office/drawing/2014/main" id="{B87558C9-9CAD-EE16-FAB5-455D91E15B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2" name="Gruppieren 71">
              <a:extLst>
                <a:ext uri="{FF2B5EF4-FFF2-40B4-BE49-F238E27FC236}">
                  <a16:creationId xmlns:a16="http://schemas.microsoft.com/office/drawing/2014/main" id="{827F099E-7E33-D69D-6CD2-529F86E59173}"/>
                </a:ext>
              </a:extLst>
            </p:cNvPr>
            <p:cNvGrpSpPr/>
            <p:nvPr/>
          </p:nvGrpSpPr>
          <p:grpSpPr>
            <a:xfrm>
              <a:off x="611371" y="3216210"/>
              <a:ext cx="2646707" cy="2552856"/>
              <a:chOff x="3692899" y="1467633"/>
              <a:chExt cx="3093025" cy="3057298"/>
            </a:xfrm>
          </p:grpSpPr>
          <p:sp>
            <p:nvSpPr>
              <p:cNvPr id="20" name="Rechteck 19">
                <a:extLst>
                  <a:ext uri="{FF2B5EF4-FFF2-40B4-BE49-F238E27FC236}">
                    <a16:creationId xmlns:a16="http://schemas.microsoft.com/office/drawing/2014/main" id="{B269AED8-FD42-EAA9-1976-559141456F4A}"/>
                  </a:ext>
                </a:extLst>
              </p:cNvPr>
              <p:cNvSpPr/>
              <p:nvPr/>
            </p:nvSpPr>
            <p:spPr>
              <a:xfrm>
                <a:off x="4427995" y="1753643"/>
                <a:ext cx="1523989" cy="2123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6" name="Rechteck 45">
                <a:extLst>
                  <a:ext uri="{FF2B5EF4-FFF2-40B4-BE49-F238E27FC236}">
                    <a16:creationId xmlns:a16="http://schemas.microsoft.com/office/drawing/2014/main" id="{66003DAD-1FD4-611D-AC69-CC242D0F2A49}"/>
                  </a:ext>
                </a:extLst>
              </p:cNvPr>
              <p:cNvSpPr/>
              <p:nvPr/>
            </p:nvSpPr>
            <p:spPr>
              <a:xfrm>
                <a:off x="3800911" y="1555980"/>
                <a:ext cx="2880000" cy="288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7" name="Rechteck 46">
                <a:extLst>
                  <a:ext uri="{FF2B5EF4-FFF2-40B4-BE49-F238E27FC236}">
                    <a16:creationId xmlns:a16="http://schemas.microsoft.com/office/drawing/2014/main" id="{6F19685A-E56B-5D54-2236-C0C7B8FF5DAC}"/>
                  </a:ext>
                </a:extLst>
              </p:cNvPr>
              <p:cNvSpPr/>
              <p:nvPr/>
            </p:nvSpPr>
            <p:spPr>
              <a:xfrm>
                <a:off x="4772911" y="2528282"/>
                <a:ext cx="936000" cy="936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48" name="Gerader Verbinder 47">
                <a:extLst>
                  <a:ext uri="{FF2B5EF4-FFF2-40B4-BE49-F238E27FC236}">
                    <a16:creationId xmlns:a16="http://schemas.microsoft.com/office/drawing/2014/main" id="{A760204F-8A53-1727-623F-41CE84F4329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Gerader Verbinder 48">
                <a:extLst>
                  <a:ext uri="{FF2B5EF4-FFF2-40B4-BE49-F238E27FC236}">
                    <a16:creationId xmlns:a16="http://schemas.microsoft.com/office/drawing/2014/main" id="{02029367-7DC0-F63A-DA39-BC981240DE8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Gerader Verbinder 49">
                <a:extLst>
                  <a:ext uri="{FF2B5EF4-FFF2-40B4-BE49-F238E27FC236}">
                    <a16:creationId xmlns:a16="http://schemas.microsoft.com/office/drawing/2014/main" id="{11376F34-05A4-D25E-60B9-C41AA393FA7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Gerader Verbinder 50">
                <a:extLst>
                  <a:ext uri="{FF2B5EF4-FFF2-40B4-BE49-F238E27FC236}">
                    <a16:creationId xmlns:a16="http://schemas.microsoft.com/office/drawing/2014/main" id="{330DB3FF-1A55-F5DF-20E7-7D1E09522C9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Gerader Verbinder 51">
                <a:extLst>
                  <a:ext uri="{FF2B5EF4-FFF2-40B4-BE49-F238E27FC236}">
                    <a16:creationId xmlns:a16="http://schemas.microsoft.com/office/drawing/2014/main" id="{D7E13B81-8F4F-D718-41BF-6DE5738F7B3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Gerader Verbinder 52">
                <a:extLst>
                  <a:ext uri="{FF2B5EF4-FFF2-40B4-BE49-F238E27FC236}">
                    <a16:creationId xmlns:a16="http://schemas.microsoft.com/office/drawing/2014/main" id="{703C7CB7-022D-243F-716D-09972B999A9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Gerader Verbinder 53">
                <a:extLst>
                  <a:ext uri="{FF2B5EF4-FFF2-40B4-BE49-F238E27FC236}">
                    <a16:creationId xmlns:a16="http://schemas.microsoft.com/office/drawing/2014/main" id="{48598F9A-69CE-B2D3-3607-F1E0EED853B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1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Gerader Verbinder 54">
                <a:extLst>
                  <a:ext uri="{FF2B5EF4-FFF2-40B4-BE49-F238E27FC236}">
                    <a16:creationId xmlns:a16="http://schemas.microsoft.com/office/drawing/2014/main" id="{051C465B-5AAB-EB66-381E-897762E771B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" name="Ellipse 55">
                <a:extLst>
                  <a:ext uri="{FF2B5EF4-FFF2-40B4-BE49-F238E27FC236}">
                    <a16:creationId xmlns:a16="http://schemas.microsoft.com/office/drawing/2014/main" id="{CF2123D8-E4DE-1ED9-8C8B-2689D098249C}"/>
                  </a:ext>
                </a:extLst>
              </p:cNvPr>
              <p:cNvSpPr/>
              <p:nvPr/>
            </p:nvSpPr>
            <p:spPr>
              <a:xfrm>
                <a:off x="3692899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7" name="Ellipse 56">
                <a:extLst>
                  <a:ext uri="{FF2B5EF4-FFF2-40B4-BE49-F238E27FC236}">
                    <a16:creationId xmlns:a16="http://schemas.microsoft.com/office/drawing/2014/main" id="{BFFA549A-881E-69B2-2BB9-D627D8C05494}"/>
                  </a:ext>
                </a:extLst>
              </p:cNvPr>
              <p:cNvSpPr/>
              <p:nvPr/>
            </p:nvSpPr>
            <p:spPr>
              <a:xfrm>
                <a:off x="4681204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8" name="Ellipse 57">
                <a:extLst>
                  <a:ext uri="{FF2B5EF4-FFF2-40B4-BE49-F238E27FC236}">
                    <a16:creationId xmlns:a16="http://schemas.microsoft.com/office/drawing/2014/main" id="{BFBDFC99-AD52-C886-37DF-EA2B36429797}"/>
                  </a:ext>
                </a:extLst>
              </p:cNvPr>
              <p:cNvSpPr/>
              <p:nvPr/>
            </p:nvSpPr>
            <p:spPr>
              <a:xfrm>
                <a:off x="5600898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9" name="Ellipse 58">
                <a:extLst>
                  <a:ext uri="{FF2B5EF4-FFF2-40B4-BE49-F238E27FC236}">
                    <a16:creationId xmlns:a16="http://schemas.microsoft.com/office/drawing/2014/main" id="{45098735-EBD9-C6C4-DFE9-499F5F4C6A64}"/>
                  </a:ext>
                </a:extLst>
              </p:cNvPr>
              <p:cNvSpPr/>
              <p:nvPr/>
            </p:nvSpPr>
            <p:spPr>
              <a:xfrm>
                <a:off x="6569900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0" name="Ellipse 59">
                <a:extLst>
                  <a:ext uri="{FF2B5EF4-FFF2-40B4-BE49-F238E27FC236}">
                    <a16:creationId xmlns:a16="http://schemas.microsoft.com/office/drawing/2014/main" id="{AFB87CF7-0F83-A8FC-1D8A-1B08EE4246DF}"/>
                  </a:ext>
                </a:extLst>
              </p:cNvPr>
              <p:cNvSpPr/>
              <p:nvPr/>
            </p:nvSpPr>
            <p:spPr>
              <a:xfrm>
                <a:off x="3692899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1" name="Ellipse 60">
                <a:extLst>
                  <a:ext uri="{FF2B5EF4-FFF2-40B4-BE49-F238E27FC236}">
                    <a16:creationId xmlns:a16="http://schemas.microsoft.com/office/drawing/2014/main" id="{AF1656DE-4CBE-93C4-594E-86B3FC737787}"/>
                  </a:ext>
                </a:extLst>
              </p:cNvPr>
              <p:cNvSpPr/>
              <p:nvPr/>
            </p:nvSpPr>
            <p:spPr>
              <a:xfrm>
                <a:off x="4681204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2" name="Ellipse 61">
                <a:extLst>
                  <a:ext uri="{FF2B5EF4-FFF2-40B4-BE49-F238E27FC236}">
                    <a16:creationId xmlns:a16="http://schemas.microsoft.com/office/drawing/2014/main" id="{D522906E-D3AF-F914-C2C3-A559B9A0C168}"/>
                  </a:ext>
                </a:extLst>
              </p:cNvPr>
              <p:cNvSpPr/>
              <p:nvPr/>
            </p:nvSpPr>
            <p:spPr>
              <a:xfrm>
                <a:off x="5600898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3" name="Ellipse 62">
                <a:extLst>
                  <a:ext uri="{FF2B5EF4-FFF2-40B4-BE49-F238E27FC236}">
                    <a16:creationId xmlns:a16="http://schemas.microsoft.com/office/drawing/2014/main" id="{D59B3C3A-C2DA-5DF8-6180-DEE42387CF98}"/>
                  </a:ext>
                </a:extLst>
              </p:cNvPr>
              <p:cNvSpPr/>
              <p:nvPr/>
            </p:nvSpPr>
            <p:spPr>
              <a:xfrm>
                <a:off x="6569900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4" name="Ellipse 63">
                <a:extLst>
                  <a:ext uri="{FF2B5EF4-FFF2-40B4-BE49-F238E27FC236}">
                    <a16:creationId xmlns:a16="http://schemas.microsoft.com/office/drawing/2014/main" id="{033EBAAB-4B3F-08A0-07C3-FA692E91ADB0}"/>
                  </a:ext>
                </a:extLst>
              </p:cNvPr>
              <p:cNvSpPr/>
              <p:nvPr/>
            </p:nvSpPr>
            <p:spPr>
              <a:xfrm>
                <a:off x="3692899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5" name="Ellipse 64">
                <a:extLst>
                  <a:ext uri="{FF2B5EF4-FFF2-40B4-BE49-F238E27FC236}">
                    <a16:creationId xmlns:a16="http://schemas.microsoft.com/office/drawing/2014/main" id="{6CC91398-112F-4730-6AAE-75DA2FE3C878}"/>
                  </a:ext>
                </a:extLst>
              </p:cNvPr>
              <p:cNvSpPr/>
              <p:nvPr/>
            </p:nvSpPr>
            <p:spPr>
              <a:xfrm>
                <a:off x="4681204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6" name="Ellipse 65">
                <a:extLst>
                  <a:ext uri="{FF2B5EF4-FFF2-40B4-BE49-F238E27FC236}">
                    <a16:creationId xmlns:a16="http://schemas.microsoft.com/office/drawing/2014/main" id="{9088A7B2-F4C0-0B67-D91F-25187367E639}"/>
                  </a:ext>
                </a:extLst>
              </p:cNvPr>
              <p:cNvSpPr/>
              <p:nvPr/>
            </p:nvSpPr>
            <p:spPr>
              <a:xfrm>
                <a:off x="5600898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7" name="Ellipse 66">
                <a:extLst>
                  <a:ext uri="{FF2B5EF4-FFF2-40B4-BE49-F238E27FC236}">
                    <a16:creationId xmlns:a16="http://schemas.microsoft.com/office/drawing/2014/main" id="{F4D758A0-2875-939E-1E20-C77CC39E36C2}"/>
                  </a:ext>
                </a:extLst>
              </p:cNvPr>
              <p:cNvSpPr/>
              <p:nvPr/>
            </p:nvSpPr>
            <p:spPr>
              <a:xfrm>
                <a:off x="6569900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8" name="Ellipse 67">
                <a:extLst>
                  <a:ext uri="{FF2B5EF4-FFF2-40B4-BE49-F238E27FC236}">
                    <a16:creationId xmlns:a16="http://schemas.microsoft.com/office/drawing/2014/main" id="{2C09D37B-D842-3781-6478-1ECB73FE60D1}"/>
                  </a:ext>
                </a:extLst>
              </p:cNvPr>
              <p:cNvSpPr/>
              <p:nvPr/>
            </p:nvSpPr>
            <p:spPr>
              <a:xfrm>
                <a:off x="3692899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69" name="Ellipse 68">
                <a:extLst>
                  <a:ext uri="{FF2B5EF4-FFF2-40B4-BE49-F238E27FC236}">
                    <a16:creationId xmlns:a16="http://schemas.microsoft.com/office/drawing/2014/main" id="{18D99C09-CF71-A7BE-6782-DA89CEC3D112}"/>
                  </a:ext>
                </a:extLst>
              </p:cNvPr>
              <p:cNvSpPr/>
              <p:nvPr/>
            </p:nvSpPr>
            <p:spPr>
              <a:xfrm>
                <a:off x="4681204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0" name="Ellipse 69">
                <a:extLst>
                  <a:ext uri="{FF2B5EF4-FFF2-40B4-BE49-F238E27FC236}">
                    <a16:creationId xmlns:a16="http://schemas.microsoft.com/office/drawing/2014/main" id="{D4FD37A3-F6EF-8A83-E9BF-F226A0E661C5}"/>
                  </a:ext>
                </a:extLst>
              </p:cNvPr>
              <p:cNvSpPr/>
              <p:nvPr/>
            </p:nvSpPr>
            <p:spPr>
              <a:xfrm>
                <a:off x="5600898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71" name="Ellipse 70">
                <a:extLst>
                  <a:ext uri="{FF2B5EF4-FFF2-40B4-BE49-F238E27FC236}">
                    <a16:creationId xmlns:a16="http://schemas.microsoft.com/office/drawing/2014/main" id="{746FB086-DAF7-3AC5-AC97-8CB0019F26EA}"/>
                  </a:ext>
                </a:extLst>
              </p:cNvPr>
              <p:cNvSpPr/>
              <p:nvPr/>
            </p:nvSpPr>
            <p:spPr>
              <a:xfrm>
                <a:off x="6569900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</p:grpSp>
      <p:sp>
        <p:nvSpPr>
          <p:cNvPr id="73" name="Pfeil: nach rechts 72">
            <a:extLst>
              <a:ext uri="{FF2B5EF4-FFF2-40B4-BE49-F238E27FC236}">
                <a16:creationId xmlns:a16="http://schemas.microsoft.com/office/drawing/2014/main" id="{C208805E-E42D-F1F0-1413-49CBA66A8362}"/>
              </a:ext>
            </a:extLst>
          </p:cNvPr>
          <p:cNvSpPr/>
          <p:nvPr/>
        </p:nvSpPr>
        <p:spPr>
          <a:xfrm>
            <a:off x="4153730" y="3894289"/>
            <a:ext cx="1728192" cy="35558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1" name="Grafik 100">
            <a:extLst>
              <a:ext uri="{FF2B5EF4-FFF2-40B4-BE49-F238E27FC236}">
                <a16:creationId xmlns:a16="http://schemas.microsoft.com/office/drawing/2014/main" id="{45612B82-2769-6C2C-F708-81AC4C979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1272" y="3408590"/>
            <a:ext cx="476580" cy="520475"/>
          </a:xfrm>
          <a:prstGeom prst="rect">
            <a:avLst/>
          </a:prstGeom>
        </p:spPr>
      </p:pic>
      <p:sp>
        <p:nvSpPr>
          <p:cNvPr id="102" name="Pfeil: nach rechts 101">
            <a:extLst>
              <a:ext uri="{FF2B5EF4-FFF2-40B4-BE49-F238E27FC236}">
                <a16:creationId xmlns:a16="http://schemas.microsoft.com/office/drawing/2014/main" id="{6DAC7EF0-627A-0870-498C-C843B615C5F3}"/>
              </a:ext>
            </a:extLst>
          </p:cNvPr>
          <p:cNvSpPr/>
          <p:nvPr/>
        </p:nvSpPr>
        <p:spPr>
          <a:xfrm rot="10800000">
            <a:off x="4125467" y="5286278"/>
            <a:ext cx="1728192" cy="35558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25" name="Gruppieren 124">
            <a:extLst>
              <a:ext uri="{FF2B5EF4-FFF2-40B4-BE49-F238E27FC236}">
                <a16:creationId xmlns:a16="http://schemas.microsoft.com/office/drawing/2014/main" id="{F2F22817-E6BA-004E-E606-E9B3E7505CCB}"/>
              </a:ext>
            </a:extLst>
          </p:cNvPr>
          <p:cNvGrpSpPr/>
          <p:nvPr/>
        </p:nvGrpSpPr>
        <p:grpSpPr>
          <a:xfrm>
            <a:off x="6495856" y="3027291"/>
            <a:ext cx="3349159" cy="3167755"/>
            <a:chOff x="249070" y="2883180"/>
            <a:chExt cx="3349159" cy="3167755"/>
          </a:xfrm>
        </p:grpSpPr>
        <p:cxnSp>
          <p:nvCxnSpPr>
            <p:cNvPr id="126" name="Gerader Verbinder 125">
              <a:extLst>
                <a:ext uri="{FF2B5EF4-FFF2-40B4-BE49-F238E27FC236}">
                  <a16:creationId xmlns:a16="http://schemas.microsoft.com/office/drawing/2014/main" id="{928D48EE-AC23-00E3-64AE-1B06CFB0410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9070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Gerader Verbinder 126">
              <a:extLst>
                <a:ext uri="{FF2B5EF4-FFF2-40B4-BE49-F238E27FC236}">
                  <a16:creationId xmlns:a16="http://schemas.microsoft.com/office/drawing/2014/main" id="{322F079F-1085-31E7-B314-3FF8CED01CC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4847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Gerader Verbinder 127">
              <a:extLst>
                <a:ext uri="{FF2B5EF4-FFF2-40B4-BE49-F238E27FC236}">
                  <a16:creationId xmlns:a16="http://schemas.microsoft.com/office/drawing/2014/main" id="{56D57A35-B561-C1BB-CFD9-2027634BAE3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Gerader Verbinder 128">
              <a:extLst>
                <a:ext uri="{FF2B5EF4-FFF2-40B4-BE49-F238E27FC236}">
                  <a16:creationId xmlns:a16="http://schemas.microsoft.com/office/drawing/2014/main" id="{A50275FC-94BE-4088-7561-7FC34A4B9B2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Gerader Verbinder 129">
              <a:extLst>
                <a:ext uri="{FF2B5EF4-FFF2-40B4-BE49-F238E27FC236}">
                  <a16:creationId xmlns:a16="http://schemas.microsoft.com/office/drawing/2014/main" id="{01F95311-B7CC-C7AB-91B5-FA11DFE63E0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65652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Gerader Verbinder 130">
              <a:extLst>
                <a:ext uri="{FF2B5EF4-FFF2-40B4-BE49-F238E27FC236}">
                  <a16:creationId xmlns:a16="http://schemas.microsoft.com/office/drawing/2014/main" id="{027F2B3A-68E5-C6C1-8BA5-9AFD5AFEB07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91429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Gerader Verbinder 131">
              <a:extLst>
                <a:ext uri="{FF2B5EF4-FFF2-40B4-BE49-F238E27FC236}">
                  <a16:creationId xmlns:a16="http://schemas.microsoft.com/office/drawing/2014/main" id="{C6BF4B72-E6E8-C70D-9143-2256E96A21D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Gerader Verbinder 132">
              <a:extLst>
                <a:ext uri="{FF2B5EF4-FFF2-40B4-BE49-F238E27FC236}">
                  <a16:creationId xmlns:a16="http://schemas.microsoft.com/office/drawing/2014/main" id="{5FFD7DAD-715E-9389-539D-7950AD7801B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Gerader Verbinder 133">
              <a:extLst>
                <a:ext uri="{FF2B5EF4-FFF2-40B4-BE49-F238E27FC236}">
                  <a16:creationId xmlns:a16="http://schemas.microsoft.com/office/drawing/2014/main" id="{44F1BFC2-2805-226E-18D1-4CDF138EDF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9934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Gerader Verbinder 134">
              <a:extLst>
                <a:ext uri="{FF2B5EF4-FFF2-40B4-BE49-F238E27FC236}">
                  <a16:creationId xmlns:a16="http://schemas.microsoft.com/office/drawing/2014/main" id="{E9D495D9-585D-302F-E688-5A8FEC718E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3796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Gerader Verbinder 135">
              <a:extLst>
                <a:ext uri="{FF2B5EF4-FFF2-40B4-BE49-F238E27FC236}">
                  <a16:creationId xmlns:a16="http://schemas.microsoft.com/office/drawing/2014/main" id="{FB66C6C4-8C2C-89E6-9B0B-9E4062C544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56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Gerader Verbinder 136">
              <a:extLst>
                <a:ext uri="{FF2B5EF4-FFF2-40B4-BE49-F238E27FC236}">
                  <a16:creationId xmlns:a16="http://schemas.microsoft.com/office/drawing/2014/main" id="{B1856A35-79AE-445E-0608-EA26A1B579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Gerader Verbinder 137">
              <a:extLst>
                <a:ext uri="{FF2B5EF4-FFF2-40B4-BE49-F238E27FC236}">
                  <a16:creationId xmlns:a16="http://schemas.microsoft.com/office/drawing/2014/main" id="{A83DD495-4863-E6EF-A65E-EA8E953088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8831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Gerader Verbinder 138">
              <a:extLst>
                <a:ext uri="{FF2B5EF4-FFF2-40B4-BE49-F238E27FC236}">
                  <a16:creationId xmlns:a16="http://schemas.microsoft.com/office/drawing/2014/main" id="{1B061A57-E6FB-103A-DE6F-E7A3A73219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2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Gerader Verbinder 139">
              <a:extLst>
                <a:ext uri="{FF2B5EF4-FFF2-40B4-BE49-F238E27FC236}">
                  <a16:creationId xmlns:a16="http://schemas.microsoft.com/office/drawing/2014/main" id="{A9A4BA0D-6DCE-6301-1853-CD5E18C79C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8218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Gerader Verbinder 140">
              <a:extLst>
                <a:ext uri="{FF2B5EF4-FFF2-40B4-BE49-F238E27FC236}">
                  <a16:creationId xmlns:a16="http://schemas.microsoft.com/office/drawing/2014/main" id="{360068AB-4C91-0DF2-4B9C-EEC41D4DE0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2" name="Gruppieren 141">
              <a:extLst>
                <a:ext uri="{FF2B5EF4-FFF2-40B4-BE49-F238E27FC236}">
                  <a16:creationId xmlns:a16="http://schemas.microsoft.com/office/drawing/2014/main" id="{7D550659-D7AA-CAEE-C006-BDBA34E385BD}"/>
                </a:ext>
              </a:extLst>
            </p:cNvPr>
            <p:cNvGrpSpPr/>
            <p:nvPr/>
          </p:nvGrpSpPr>
          <p:grpSpPr>
            <a:xfrm>
              <a:off x="611371" y="3216210"/>
              <a:ext cx="2646707" cy="2552856"/>
              <a:chOff x="3692899" y="1467633"/>
              <a:chExt cx="3093025" cy="3057298"/>
            </a:xfrm>
          </p:grpSpPr>
          <p:sp>
            <p:nvSpPr>
              <p:cNvPr id="144" name="Rechteck 143">
                <a:extLst>
                  <a:ext uri="{FF2B5EF4-FFF2-40B4-BE49-F238E27FC236}">
                    <a16:creationId xmlns:a16="http://schemas.microsoft.com/office/drawing/2014/main" id="{012B71AF-5576-492A-3548-6C351108C74B}"/>
                  </a:ext>
                </a:extLst>
              </p:cNvPr>
              <p:cNvSpPr/>
              <p:nvPr/>
            </p:nvSpPr>
            <p:spPr>
              <a:xfrm>
                <a:off x="3800911" y="1555980"/>
                <a:ext cx="2880000" cy="288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45" name="Rechteck 144">
                <a:extLst>
                  <a:ext uri="{FF2B5EF4-FFF2-40B4-BE49-F238E27FC236}">
                    <a16:creationId xmlns:a16="http://schemas.microsoft.com/office/drawing/2014/main" id="{2702264C-D799-94E9-11F3-78A9B61FC5E3}"/>
                  </a:ext>
                </a:extLst>
              </p:cNvPr>
              <p:cNvSpPr/>
              <p:nvPr/>
            </p:nvSpPr>
            <p:spPr>
              <a:xfrm>
                <a:off x="4772911" y="2528282"/>
                <a:ext cx="936000" cy="936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146" name="Gerader Verbinder 145">
                <a:extLst>
                  <a:ext uri="{FF2B5EF4-FFF2-40B4-BE49-F238E27FC236}">
                    <a16:creationId xmlns:a16="http://schemas.microsoft.com/office/drawing/2014/main" id="{FFDEEB2F-FCDF-2880-B682-616E72DEE46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Gerader Verbinder 146">
                <a:extLst>
                  <a:ext uri="{FF2B5EF4-FFF2-40B4-BE49-F238E27FC236}">
                    <a16:creationId xmlns:a16="http://schemas.microsoft.com/office/drawing/2014/main" id="{B99954ED-00B2-6BD1-3093-52A66C0638F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Gerader Verbinder 147">
                <a:extLst>
                  <a:ext uri="{FF2B5EF4-FFF2-40B4-BE49-F238E27FC236}">
                    <a16:creationId xmlns:a16="http://schemas.microsoft.com/office/drawing/2014/main" id="{F6CA2E22-A43F-1E7E-8D19-EF4DFCBECF4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Gerader Verbinder 148">
                <a:extLst>
                  <a:ext uri="{FF2B5EF4-FFF2-40B4-BE49-F238E27FC236}">
                    <a16:creationId xmlns:a16="http://schemas.microsoft.com/office/drawing/2014/main" id="{A700329C-7EDE-B624-8B17-46CB4E6D6E1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Gerader Verbinder 149">
                <a:extLst>
                  <a:ext uri="{FF2B5EF4-FFF2-40B4-BE49-F238E27FC236}">
                    <a16:creationId xmlns:a16="http://schemas.microsoft.com/office/drawing/2014/main" id="{26B85302-4280-28DA-78FE-8015A2447D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Gerader Verbinder 150">
                <a:extLst>
                  <a:ext uri="{FF2B5EF4-FFF2-40B4-BE49-F238E27FC236}">
                    <a16:creationId xmlns:a16="http://schemas.microsoft.com/office/drawing/2014/main" id="{387079B0-CE41-D404-54B1-F2DB56E2E02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Gerader Verbinder 151">
                <a:extLst>
                  <a:ext uri="{FF2B5EF4-FFF2-40B4-BE49-F238E27FC236}">
                    <a16:creationId xmlns:a16="http://schemas.microsoft.com/office/drawing/2014/main" id="{F9EB6075-6711-0EBB-9187-B1A10561075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1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Gerader Verbinder 152">
                <a:extLst>
                  <a:ext uri="{FF2B5EF4-FFF2-40B4-BE49-F238E27FC236}">
                    <a16:creationId xmlns:a16="http://schemas.microsoft.com/office/drawing/2014/main" id="{56774A74-8684-AEDA-5C2F-51F23AC275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4" name="Ellipse 153">
                <a:extLst>
                  <a:ext uri="{FF2B5EF4-FFF2-40B4-BE49-F238E27FC236}">
                    <a16:creationId xmlns:a16="http://schemas.microsoft.com/office/drawing/2014/main" id="{401F2B3C-C988-87C9-0B45-A7549E51AF7F}"/>
                  </a:ext>
                </a:extLst>
              </p:cNvPr>
              <p:cNvSpPr/>
              <p:nvPr/>
            </p:nvSpPr>
            <p:spPr>
              <a:xfrm>
                <a:off x="3692899" y="1467633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5" name="Ellipse 154">
                <a:extLst>
                  <a:ext uri="{FF2B5EF4-FFF2-40B4-BE49-F238E27FC236}">
                    <a16:creationId xmlns:a16="http://schemas.microsoft.com/office/drawing/2014/main" id="{E23A2FFC-2676-8EC2-7124-4167266119ED}"/>
                  </a:ext>
                </a:extLst>
              </p:cNvPr>
              <p:cNvSpPr/>
              <p:nvPr/>
            </p:nvSpPr>
            <p:spPr>
              <a:xfrm>
                <a:off x="4681204" y="1467633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6" name="Ellipse 155">
                <a:extLst>
                  <a:ext uri="{FF2B5EF4-FFF2-40B4-BE49-F238E27FC236}">
                    <a16:creationId xmlns:a16="http://schemas.microsoft.com/office/drawing/2014/main" id="{F67157F5-2960-0BD2-AB53-FF44DBFC9BB6}"/>
                  </a:ext>
                </a:extLst>
              </p:cNvPr>
              <p:cNvSpPr/>
              <p:nvPr/>
            </p:nvSpPr>
            <p:spPr>
              <a:xfrm>
                <a:off x="5600898" y="1467633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7" name="Ellipse 156">
                <a:extLst>
                  <a:ext uri="{FF2B5EF4-FFF2-40B4-BE49-F238E27FC236}">
                    <a16:creationId xmlns:a16="http://schemas.microsoft.com/office/drawing/2014/main" id="{4DBB1A64-91A2-7385-B275-45FE5C8ADB4D}"/>
                  </a:ext>
                </a:extLst>
              </p:cNvPr>
              <p:cNvSpPr/>
              <p:nvPr/>
            </p:nvSpPr>
            <p:spPr>
              <a:xfrm>
                <a:off x="6569900" y="1467633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8" name="Ellipse 157">
                <a:extLst>
                  <a:ext uri="{FF2B5EF4-FFF2-40B4-BE49-F238E27FC236}">
                    <a16:creationId xmlns:a16="http://schemas.microsoft.com/office/drawing/2014/main" id="{43CB37A6-4E97-B105-49E5-2401D0619365}"/>
                  </a:ext>
                </a:extLst>
              </p:cNvPr>
              <p:cNvSpPr/>
              <p:nvPr/>
            </p:nvSpPr>
            <p:spPr>
              <a:xfrm>
                <a:off x="3692899" y="2404394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9" name="Ellipse 158">
                <a:extLst>
                  <a:ext uri="{FF2B5EF4-FFF2-40B4-BE49-F238E27FC236}">
                    <a16:creationId xmlns:a16="http://schemas.microsoft.com/office/drawing/2014/main" id="{76836C71-74C0-0E9B-1B81-796C0BBB5ACC}"/>
                  </a:ext>
                </a:extLst>
              </p:cNvPr>
              <p:cNvSpPr/>
              <p:nvPr/>
            </p:nvSpPr>
            <p:spPr>
              <a:xfrm>
                <a:off x="4681204" y="2404394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0" name="Ellipse 159">
                <a:extLst>
                  <a:ext uri="{FF2B5EF4-FFF2-40B4-BE49-F238E27FC236}">
                    <a16:creationId xmlns:a16="http://schemas.microsoft.com/office/drawing/2014/main" id="{1DAEA132-D337-F846-D10A-C1B71D43289E}"/>
                  </a:ext>
                </a:extLst>
              </p:cNvPr>
              <p:cNvSpPr/>
              <p:nvPr/>
            </p:nvSpPr>
            <p:spPr>
              <a:xfrm>
                <a:off x="5600898" y="2404394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1" name="Ellipse 160">
                <a:extLst>
                  <a:ext uri="{FF2B5EF4-FFF2-40B4-BE49-F238E27FC236}">
                    <a16:creationId xmlns:a16="http://schemas.microsoft.com/office/drawing/2014/main" id="{74C7617E-D113-9DC0-481F-6F9866A3E8E9}"/>
                  </a:ext>
                </a:extLst>
              </p:cNvPr>
              <p:cNvSpPr/>
              <p:nvPr/>
            </p:nvSpPr>
            <p:spPr>
              <a:xfrm>
                <a:off x="6569900" y="2404394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2" name="Ellipse 161">
                <a:extLst>
                  <a:ext uri="{FF2B5EF4-FFF2-40B4-BE49-F238E27FC236}">
                    <a16:creationId xmlns:a16="http://schemas.microsoft.com/office/drawing/2014/main" id="{AA5CCB24-AD18-16DA-B9AF-DB2208B35DD7}"/>
                  </a:ext>
                </a:extLst>
              </p:cNvPr>
              <p:cNvSpPr/>
              <p:nvPr/>
            </p:nvSpPr>
            <p:spPr>
              <a:xfrm>
                <a:off x="3692899" y="3341155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3" name="Ellipse 162">
                <a:extLst>
                  <a:ext uri="{FF2B5EF4-FFF2-40B4-BE49-F238E27FC236}">
                    <a16:creationId xmlns:a16="http://schemas.microsoft.com/office/drawing/2014/main" id="{E50ACA4C-DFD9-D0A9-C163-857BD4A3DFC0}"/>
                  </a:ext>
                </a:extLst>
              </p:cNvPr>
              <p:cNvSpPr/>
              <p:nvPr/>
            </p:nvSpPr>
            <p:spPr>
              <a:xfrm>
                <a:off x="4681204" y="3341155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4" name="Ellipse 163">
                <a:extLst>
                  <a:ext uri="{FF2B5EF4-FFF2-40B4-BE49-F238E27FC236}">
                    <a16:creationId xmlns:a16="http://schemas.microsoft.com/office/drawing/2014/main" id="{DDAA642F-01E9-7616-DA39-A20C97F82CC2}"/>
                  </a:ext>
                </a:extLst>
              </p:cNvPr>
              <p:cNvSpPr/>
              <p:nvPr/>
            </p:nvSpPr>
            <p:spPr>
              <a:xfrm>
                <a:off x="5600898" y="3341155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5" name="Ellipse 164">
                <a:extLst>
                  <a:ext uri="{FF2B5EF4-FFF2-40B4-BE49-F238E27FC236}">
                    <a16:creationId xmlns:a16="http://schemas.microsoft.com/office/drawing/2014/main" id="{F23A2D23-B421-43E0-EEC4-BC2CD2EAD890}"/>
                  </a:ext>
                </a:extLst>
              </p:cNvPr>
              <p:cNvSpPr/>
              <p:nvPr/>
            </p:nvSpPr>
            <p:spPr>
              <a:xfrm>
                <a:off x="6569900" y="3341155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6" name="Ellipse 165">
                <a:extLst>
                  <a:ext uri="{FF2B5EF4-FFF2-40B4-BE49-F238E27FC236}">
                    <a16:creationId xmlns:a16="http://schemas.microsoft.com/office/drawing/2014/main" id="{BB9DD9A8-2B00-EFFD-FEFD-7D627DDCBD94}"/>
                  </a:ext>
                </a:extLst>
              </p:cNvPr>
              <p:cNvSpPr/>
              <p:nvPr/>
            </p:nvSpPr>
            <p:spPr>
              <a:xfrm>
                <a:off x="3692899" y="4308907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67" name="Ellipse 166">
                <a:extLst>
                  <a:ext uri="{FF2B5EF4-FFF2-40B4-BE49-F238E27FC236}">
                    <a16:creationId xmlns:a16="http://schemas.microsoft.com/office/drawing/2014/main" id="{D6EAD20F-EDE7-C757-8B91-AC388E99795B}"/>
                  </a:ext>
                </a:extLst>
              </p:cNvPr>
              <p:cNvSpPr/>
              <p:nvPr/>
            </p:nvSpPr>
            <p:spPr>
              <a:xfrm>
                <a:off x="4681204" y="4308907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68" name="Ellipse 167">
                <a:extLst>
                  <a:ext uri="{FF2B5EF4-FFF2-40B4-BE49-F238E27FC236}">
                    <a16:creationId xmlns:a16="http://schemas.microsoft.com/office/drawing/2014/main" id="{4F8353C0-C79E-4A1B-3C5F-6C87C7F686B0}"/>
                  </a:ext>
                </a:extLst>
              </p:cNvPr>
              <p:cNvSpPr/>
              <p:nvPr/>
            </p:nvSpPr>
            <p:spPr>
              <a:xfrm>
                <a:off x="5600898" y="4308907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69" name="Ellipse 168">
                <a:extLst>
                  <a:ext uri="{FF2B5EF4-FFF2-40B4-BE49-F238E27FC236}">
                    <a16:creationId xmlns:a16="http://schemas.microsoft.com/office/drawing/2014/main" id="{EF5E8958-0493-DA99-D67A-0AF19789189D}"/>
                  </a:ext>
                </a:extLst>
              </p:cNvPr>
              <p:cNvSpPr/>
              <p:nvPr/>
            </p:nvSpPr>
            <p:spPr>
              <a:xfrm>
                <a:off x="6569900" y="4308907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sp>
        <p:nvSpPr>
          <p:cNvPr id="8" name="Textfeld 7">
            <a:extLst>
              <a:ext uri="{FF2B5EF4-FFF2-40B4-BE49-F238E27FC236}">
                <a16:creationId xmlns:a16="http://schemas.microsoft.com/office/drawing/2014/main" id="{8D90D70D-B6ED-FC67-7CA1-D2689D569B6F}"/>
              </a:ext>
            </a:extLst>
          </p:cNvPr>
          <p:cNvSpPr txBox="1"/>
          <p:nvPr/>
        </p:nvSpPr>
        <p:spPr>
          <a:xfrm>
            <a:off x="4396806" y="1101814"/>
            <a:ext cx="2403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Folge: Bandentartung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4A7A6A74-C00D-6FDB-63AE-E9E44BEDDC1C}"/>
              </a:ext>
            </a:extLst>
          </p:cNvPr>
          <p:cNvSpPr txBox="1"/>
          <p:nvPr/>
        </p:nvSpPr>
        <p:spPr>
          <a:xfrm>
            <a:off x="2841466" y="1392900"/>
            <a:ext cx="572464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2"/>
            <a:r>
              <a:rPr lang="de-DE" dirty="0"/>
              <a:t>Symmetrien: Zeitumkehr + Translation</a:t>
            </a:r>
          </a:p>
          <a:p>
            <a:pPr lvl="2"/>
            <a:r>
              <a:rPr lang="de-DE" dirty="0"/>
              <a:t>	       Zeitumkehr + Inversion </a:t>
            </a:r>
          </a:p>
          <a:p>
            <a:pPr lvl="2"/>
            <a:r>
              <a:rPr lang="de-DE" dirty="0"/>
              <a:t>	       (Zeitumkehrsymmetrie)	</a:t>
            </a:r>
          </a:p>
        </p:txBody>
      </p:sp>
      <p:grpSp>
        <p:nvGrpSpPr>
          <p:cNvPr id="237" name="Gruppieren 236">
            <a:extLst>
              <a:ext uri="{FF2B5EF4-FFF2-40B4-BE49-F238E27FC236}">
                <a16:creationId xmlns:a16="http://schemas.microsoft.com/office/drawing/2014/main" id="{3738E3D5-FBE8-627A-DCC7-F745E929BA04}"/>
              </a:ext>
            </a:extLst>
          </p:cNvPr>
          <p:cNvGrpSpPr/>
          <p:nvPr/>
        </p:nvGrpSpPr>
        <p:grpSpPr>
          <a:xfrm>
            <a:off x="6495850" y="3027780"/>
            <a:ext cx="3349159" cy="3167755"/>
            <a:chOff x="249070" y="2883180"/>
            <a:chExt cx="3349159" cy="3167755"/>
          </a:xfrm>
        </p:grpSpPr>
        <p:cxnSp>
          <p:nvCxnSpPr>
            <p:cNvPr id="238" name="Gerader Verbinder 237">
              <a:extLst>
                <a:ext uri="{FF2B5EF4-FFF2-40B4-BE49-F238E27FC236}">
                  <a16:creationId xmlns:a16="http://schemas.microsoft.com/office/drawing/2014/main" id="{79EA7DB2-F044-5EF5-2709-50AB4ABB9EC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9070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Gerader Verbinder 238">
              <a:extLst>
                <a:ext uri="{FF2B5EF4-FFF2-40B4-BE49-F238E27FC236}">
                  <a16:creationId xmlns:a16="http://schemas.microsoft.com/office/drawing/2014/main" id="{31885E71-6C47-B1BA-281B-03AE389B8E4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4847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Gerader Verbinder 239">
              <a:extLst>
                <a:ext uri="{FF2B5EF4-FFF2-40B4-BE49-F238E27FC236}">
                  <a16:creationId xmlns:a16="http://schemas.microsoft.com/office/drawing/2014/main" id="{DA401229-76C3-FD3D-BE30-1F07D99B3B4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Gerader Verbinder 240">
              <a:extLst>
                <a:ext uri="{FF2B5EF4-FFF2-40B4-BE49-F238E27FC236}">
                  <a16:creationId xmlns:a16="http://schemas.microsoft.com/office/drawing/2014/main" id="{044373BF-0509-9392-3614-EF0E6B0BCEE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Gerader Verbinder 241">
              <a:extLst>
                <a:ext uri="{FF2B5EF4-FFF2-40B4-BE49-F238E27FC236}">
                  <a16:creationId xmlns:a16="http://schemas.microsoft.com/office/drawing/2014/main" id="{6861ED58-5E57-DFD8-ECC7-81A32F7F544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65652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Gerader Verbinder 242">
              <a:extLst>
                <a:ext uri="{FF2B5EF4-FFF2-40B4-BE49-F238E27FC236}">
                  <a16:creationId xmlns:a16="http://schemas.microsoft.com/office/drawing/2014/main" id="{CDFD4BF0-0659-FC2C-A6D1-B8391160406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91429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Gerader Verbinder 243">
              <a:extLst>
                <a:ext uri="{FF2B5EF4-FFF2-40B4-BE49-F238E27FC236}">
                  <a16:creationId xmlns:a16="http://schemas.microsoft.com/office/drawing/2014/main" id="{7F92AEE2-D30A-B577-F7B9-3FC780C30D5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Gerader Verbinder 244">
              <a:extLst>
                <a:ext uri="{FF2B5EF4-FFF2-40B4-BE49-F238E27FC236}">
                  <a16:creationId xmlns:a16="http://schemas.microsoft.com/office/drawing/2014/main" id="{51076E75-5786-5567-CE1F-90C0D275785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Gerader Verbinder 245">
              <a:extLst>
                <a:ext uri="{FF2B5EF4-FFF2-40B4-BE49-F238E27FC236}">
                  <a16:creationId xmlns:a16="http://schemas.microsoft.com/office/drawing/2014/main" id="{F13C684D-C56D-B7E9-25BB-9C865B6397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9934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Gerader Verbinder 246">
              <a:extLst>
                <a:ext uri="{FF2B5EF4-FFF2-40B4-BE49-F238E27FC236}">
                  <a16:creationId xmlns:a16="http://schemas.microsoft.com/office/drawing/2014/main" id="{ADABAC33-5D28-F80A-827C-63572BF704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3796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Gerader Verbinder 247">
              <a:extLst>
                <a:ext uri="{FF2B5EF4-FFF2-40B4-BE49-F238E27FC236}">
                  <a16:creationId xmlns:a16="http://schemas.microsoft.com/office/drawing/2014/main" id="{988CBF13-0D45-6014-AFBD-D58085EBCB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56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Gerader Verbinder 248">
              <a:extLst>
                <a:ext uri="{FF2B5EF4-FFF2-40B4-BE49-F238E27FC236}">
                  <a16:creationId xmlns:a16="http://schemas.microsoft.com/office/drawing/2014/main" id="{2F9C05F3-D298-D2CE-37E1-BE30F08EAD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Gerader Verbinder 249">
              <a:extLst>
                <a:ext uri="{FF2B5EF4-FFF2-40B4-BE49-F238E27FC236}">
                  <a16:creationId xmlns:a16="http://schemas.microsoft.com/office/drawing/2014/main" id="{3BF73577-B125-DF57-6361-FAFE3953BC9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8831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Gerader Verbinder 250">
              <a:extLst>
                <a:ext uri="{FF2B5EF4-FFF2-40B4-BE49-F238E27FC236}">
                  <a16:creationId xmlns:a16="http://schemas.microsoft.com/office/drawing/2014/main" id="{69616E4E-47C0-512B-6D3F-D95B9A6C79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2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Gerader Verbinder 251">
              <a:extLst>
                <a:ext uri="{FF2B5EF4-FFF2-40B4-BE49-F238E27FC236}">
                  <a16:creationId xmlns:a16="http://schemas.microsoft.com/office/drawing/2014/main" id="{96AD6ACE-78F0-07FF-1DE3-A6AB3EF1B3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8218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Gerader Verbinder 252">
              <a:extLst>
                <a:ext uri="{FF2B5EF4-FFF2-40B4-BE49-F238E27FC236}">
                  <a16:creationId xmlns:a16="http://schemas.microsoft.com/office/drawing/2014/main" id="{46DA848A-1B3C-0F1D-54A5-5CD3F88A1D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4" name="Gruppieren 253">
              <a:extLst>
                <a:ext uri="{FF2B5EF4-FFF2-40B4-BE49-F238E27FC236}">
                  <a16:creationId xmlns:a16="http://schemas.microsoft.com/office/drawing/2014/main" id="{4D4BA975-08A6-EDFF-842A-8B818576E177}"/>
                </a:ext>
              </a:extLst>
            </p:cNvPr>
            <p:cNvGrpSpPr/>
            <p:nvPr/>
          </p:nvGrpSpPr>
          <p:grpSpPr>
            <a:xfrm>
              <a:off x="611371" y="3216210"/>
              <a:ext cx="2646707" cy="2552856"/>
              <a:chOff x="3692899" y="1467633"/>
              <a:chExt cx="3093025" cy="3057298"/>
            </a:xfrm>
          </p:grpSpPr>
          <p:sp>
            <p:nvSpPr>
              <p:cNvPr id="256" name="Rechteck 255">
                <a:extLst>
                  <a:ext uri="{FF2B5EF4-FFF2-40B4-BE49-F238E27FC236}">
                    <a16:creationId xmlns:a16="http://schemas.microsoft.com/office/drawing/2014/main" id="{2C5AC2DE-DDD6-5090-8911-6B5642AB6592}"/>
                  </a:ext>
                </a:extLst>
              </p:cNvPr>
              <p:cNvSpPr/>
              <p:nvPr/>
            </p:nvSpPr>
            <p:spPr>
              <a:xfrm>
                <a:off x="3800911" y="1555980"/>
                <a:ext cx="2880000" cy="288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57" name="Rechteck 256">
                <a:extLst>
                  <a:ext uri="{FF2B5EF4-FFF2-40B4-BE49-F238E27FC236}">
                    <a16:creationId xmlns:a16="http://schemas.microsoft.com/office/drawing/2014/main" id="{51249583-0731-BDA3-5A93-0B6597F31E5C}"/>
                  </a:ext>
                </a:extLst>
              </p:cNvPr>
              <p:cNvSpPr/>
              <p:nvPr/>
            </p:nvSpPr>
            <p:spPr>
              <a:xfrm>
                <a:off x="4772911" y="2528282"/>
                <a:ext cx="936000" cy="936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258" name="Gerader Verbinder 257">
                <a:extLst>
                  <a:ext uri="{FF2B5EF4-FFF2-40B4-BE49-F238E27FC236}">
                    <a16:creationId xmlns:a16="http://schemas.microsoft.com/office/drawing/2014/main" id="{360DB47D-0307-04F7-298F-76319B3952E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Gerader Verbinder 258">
                <a:extLst>
                  <a:ext uri="{FF2B5EF4-FFF2-40B4-BE49-F238E27FC236}">
                    <a16:creationId xmlns:a16="http://schemas.microsoft.com/office/drawing/2014/main" id="{BA73A467-7397-F506-467C-A9A28AEFD30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0" name="Gerader Verbinder 259">
                <a:extLst>
                  <a:ext uri="{FF2B5EF4-FFF2-40B4-BE49-F238E27FC236}">
                    <a16:creationId xmlns:a16="http://schemas.microsoft.com/office/drawing/2014/main" id="{723D8157-795C-921E-15DC-05EE9DCDD68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1" name="Gerader Verbinder 260">
                <a:extLst>
                  <a:ext uri="{FF2B5EF4-FFF2-40B4-BE49-F238E27FC236}">
                    <a16:creationId xmlns:a16="http://schemas.microsoft.com/office/drawing/2014/main" id="{12749811-39DD-45AE-B9C6-6366C6E2F64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2" name="Gerader Verbinder 261">
                <a:extLst>
                  <a:ext uri="{FF2B5EF4-FFF2-40B4-BE49-F238E27FC236}">
                    <a16:creationId xmlns:a16="http://schemas.microsoft.com/office/drawing/2014/main" id="{FC9A43F1-FB3B-6D1C-B047-5EE5FDB6061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3" name="Gerader Verbinder 262">
                <a:extLst>
                  <a:ext uri="{FF2B5EF4-FFF2-40B4-BE49-F238E27FC236}">
                    <a16:creationId xmlns:a16="http://schemas.microsoft.com/office/drawing/2014/main" id="{BDADBE46-A221-A306-5BF2-273921404A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4" name="Gerader Verbinder 263">
                <a:extLst>
                  <a:ext uri="{FF2B5EF4-FFF2-40B4-BE49-F238E27FC236}">
                    <a16:creationId xmlns:a16="http://schemas.microsoft.com/office/drawing/2014/main" id="{7695C029-19C4-D3BB-CB89-8DFE098EFC2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1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Gerader Verbinder 264">
                <a:extLst>
                  <a:ext uri="{FF2B5EF4-FFF2-40B4-BE49-F238E27FC236}">
                    <a16:creationId xmlns:a16="http://schemas.microsoft.com/office/drawing/2014/main" id="{7D56FC29-8569-0204-1437-C1280B612D3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6" name="Ellipse 265">
                <a:extLst>
                  <a:ext uri="{FF2B5EF4-FFF2-40B4-BE49-F238E27FC236}">
                    <a16:creationId xmlns:a16="http://schemas.microsoft.com/office/drawing/2014/main" id="{5ED29E64-9AAD-8754-9BAC-15E5E7C3B67F}"/>
                  </a:ext>
                </a:extLst>
              </p:cNvPr>
              <p:cNvSpPr/>
              <p:nvPr/>
            </p:nvSpPr>
            <p:spPr>
              <a:xfrm>
                <a:off x="3692899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67" name="Ellipse 266">
                <a:extLst>
                  <a:ext uri="{FF2B5EF4-FFF2-40B4-BE49-F238E27FC236}">
                    <a16:creationId xmlns:a16="http://schemas.microsoft.com/office/drawing/2014/main" id="{DC4E9038-090D-AC80-2D06-482609521CF2}"/>
                  </a:ext>
                </a:extLst>
              </p:cNvPr>
              <p:cNvSpPr/>
              <p:nvPr/>
            </p:nvSpPr>
            <p:spPr>
              <a:xfrm>
                <a:off x="4681204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68" name="Ellipse 267">
                <a:extLst>
                  <a:ext uri="{FF2B5EF4-FFF2-40B4-BE49-F238E27FC236}">
                    <a16:creationId xmlns:a16="http://schemas.microsoft.com/office/drawing/2014/main" id="{B54FBE81-72C4-B915-0A94-C01701FFA8EC}"/>
                  </a:ext>
                </a:extLst>
              </p:cNvPr>
              <p:cNvSpPr/>
              <p:nvPr/>
            </p:nvSpPr>
            <p:spPr>
              <a:xfrm>
                <a:off x="5600898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69" name="Ellipse 268">
                <a:extLst>
                  <a:ext uri="{FF2B5EF4-FFF2-40B4-BE49-F238E27FC236}">
                    <a16:creationId xmlns:a16="http://schemas.microsoft.com/office/drawing/2014/main" id="{F839CAD2-6E27-A3B6-D00B-C7D812B8B58A}"/>
                  </a:ext>
                </a:extLst>
              </p:cNvPr>
              <p:cNvSpPr/>
              <p:nvPr/>
            </p:nvSpPr>
            <p:spPr>
              <a:xfrm>
                <a:off x="6569900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0" name="Ellipse 269">
                <a:extLst>
                  <a:ext uri="{FF2B5EF4-FFF2-40B4-BE49-F238E27FC236}">
                    <a16:creationId xmlns:a16="http://schemas.microsoft.com/office/drawing/2014/main" id="{301E3CF4-BC57-EF6F-AEB7-73DBD938BE6A}"/>
                  </a:ext>
                </a:extLst>
              </p:cNvPr>
              <p:cNvSpPr/>
              <p:nvPr/>
            </p:nvSpPr>
            <p:spPr>
              <a:xfrm>
                <a:off x="3692899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1" name="Ellipse 270">
                <a:extLst>
                  <a:ext uri="{FF2B5EF4-FFF2-40B4-BE49-F238E27FC236}">
                    <a16:creationId xmlns:a16="http://schemas.microsoft.com/office/drawing/2014/main" id="{BF4CE0CF-2BC3-1CD2-F73F-D71F8CABD886}"/>
                  </a:ext>
                </a:extLst>
              </p:cNvPr>
              <p:cNvSpPr/>
              <p:nvPr/>
            </p:nvSpPr>
            <p:spPr>
              <a:xfrm>
                <a:off x="4681204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2" name="Ellipse 271">
                <a:extLst>
                  <a:ext uri="{FF2B5EF4-FFF2-40B4-BE49-F238E27FC236}">
                    <a16:creationId xmlns:a16="http://schemas.microsoft.com/office/drawing/2014/main" id="{582633C3-8DBA-4904-5A5F-63523D6D42D8}"/>
                  </a:ext>
                </a:extLst>
              </p:cNvPr>
              <p:cNvSpPr/>
              <p:nvPr/>
            </p:nvSpPr>
            <p:spPr>
              <a:xfrm>
                <a:off x="5600898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3" name="Ellipse 272">
                <a:extLst>
                  <a:ext uri="{FF2B5EF4-FFF2-40B4-BE49-F238E27FC236}">
                    <a16:creationId xmlns:a16="http://schemas.microsoft.com/office/drawing/2014/main" id="{F7CE88F4-88D4-1566-3A62-4BFCB46E2555}"/>
                  </a:ext>
                </a:extLst>
              </p:cNvPr>
              <p:cNvSpPr/>
              <p:nvPr/>
            </p:nvSpPr>
            <p:spPr>
              <a:xfrm>
                <a:off x="6569900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4" name="Ellipse 273">
                <a:extLst>
                  <a:ext uri="{FF2B5EF4-FFF2-40B4-BE49-F238E27FC236}">
                    <a16:creationId xmlns:a16="http://schemas.microsoft.com/office/drawing/2014/main" id="{FC7253FA-DB8B-25F6-9663-5E463A1AC24F}"/>
                  </a:ext>
                </a:extLst>
              </p:cNvPr>
              <p:cNvSpPr/>
              <p:nvPr/>
            </p:nvSpPr>
            <p:spPr>
              <a:xfrm>
                <a:off x="3692899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5" name="Ellipse 274">
                <a:extLst>
                  <a:ext uri="{FF2B5EF4-FFF2-40B4-BE49-F238E27FC236}">
                    <a16:creationId xmlns:a16="http://schemas.microsoft.com/office/drawing/2014/main" id="{B08365C5-53FC-2CCC-7A22-5DBC911036B8}"/>
                  </a:ext>
                </a:extLst>
              </p:cNvPr>
              <p:cNvSpPr/>
              <p:nvPr/>
            </p:nvSpPr>
            <p:spPr>
              <a:xfrm>
                <a:off x="4681204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6" name="Ellipse 275">
                <a:extLst>
                  <a:ext uri="{FF2B5EF4-FFF2-40B4-BE49-F238E27FC236}">
                    <a16:creationId xmlns:a16="http://schemas.microsoft.com/office/drawing/2014/main" id="{E2346BF3-C4D5-0DFE-CD52-695C0DDF1C01}"/>
                  </a:ext>
                </a:extLst>
              </p:cNvPr>
              <p:cNvSpPr/>
              <p:nvPr/>
            </p:nvSpPr>
            <p:spPr>
              <a:xfrm>
                <a:off x="5600898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7" name="Ellipse 276">
                <a:extLst>
                  <a:ext uri="{FF2B5EF4-FFF2-40B4-BE49-F238E27FC236}">
                    <a16:creationId xmlns:a16="http://schemas.microsoft.com/office/drawing/2014/main" id="{B8499D62-6AE5-5E4C-5AF0-5B97816D15F0}"/>
                  </a:ext>
                </a:extLst>
              </p:cNvPr>
              <p:cNvSpPr/>
              <p:nvPr/>
            </p:nvSpPr>
            <p:spPr>
              <a:xfrm>
                <a:off x="6569900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8" name="Ellipse 277">
                <a:extLst>
                  <a:ext uri="{FF2B5EF4-FFF2-40B4-BE49-F238E27FC236}">
                    <a16:creationId xmlns:a16="http://schemas.microsoft.com/office/drawing/2014/main" id="{004350C7-3945-245E-972F-DD541E889F04}"/>
                  </a:ext>
                </a:extLst>
              </p:cNvPr>
              <p:cNvSpPr/>
              <p:nvPr/>
            </p:nvSpPr>
            <p:spPr>
              <a:xfrm>
                <a:off x="3692899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279" name="Ellipse 278">
                <a:extLst>
                  <a:ext uri="{FF2B5EF4-FFF2-40B4-BE49-F238E27FC236}">
                    <a16:creationId xmlns:a16="http://schemas.microsoft.com/office/drawing/2014/main" id="{DE775258-0CED-0F26-4449-599D206F0DAA}"/>
                  </a:ext>
                </a:extLst>
              </p:cNvPr>
              <p:cNvSpPr/>
              <p:nvPr/>
            </p:nvSpPr>
            <p:spPr>
              <a:xfrm>
                <a:off x="4681204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80" name="Ellipse 279">
                <a:extLst>
                  <a:ext uri="{FF2B5EF4-FFF2-40B4-BE49-F238E27FC236}">
                    <a16:creationId xmlns:a16="http://schemas.microsoft.com/office/drawing/2014/main" id="{5F720F6C-AC20-0791-1E70-1CEE74F911DD}"/>
                  </a:ext>
                </a:extLst>
              </p:cNvPr>
              <p:cNvSpPr/>
              <p:nvPr/>
            </p:nvSpPr>
            <p:spPr>
              <a:xfrm>
                <a:off x="5600898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281" name="Ellipse 280">
                <a:extLst>
                  <a:ext uri="{FF2B5EF4-FFF2-40B4-BE49-F238E27FC236}">
                    <a16:creationId xmlns:a16="http://schemas.microsoft.com/office/drawing/2014/main" id="{EA9A49A4-E043-A096-A355-F76C0F8AC09B}"/>
                  </a:ext>
                </a:extLst>
              </p:cNvPr>
              <p:cNvSpPr/>
              <p:nvPr/>
            </p:nvSpPr>
            <p:spPr>
              <a:xfrm>
                <a:off x="6569900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sp>
        <p:nvSpPr>
          <p:cNvPr id="282" name="Pfeil: nach unten 281">
            <a:extLst>
              <a:ext uri="{FF2B5EF4-FFF2-40B4-BE49-F238E27FC236}">
                <a16:creationId xmlns:a16="http://schemas.microsoft.com/office/drawing/2014/main" id="{3900FE5F-D441-9919-0178-60E31A57626B}"/>
              </a:ext>
            </a:extLst>
          </p:cNvPr>
          <p:cNvSpPr/>
          <p:nvPr/>
        </p:nvSpPr>
        <p:spPr>
          <a:xfrm rot="10800000">
            <a:off x="9577949" y="4266327"/>
            <a:ext cx="184849" cy="778550"/>
          </a:xfrm>
          <a:prstGeom prst="down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3" name="Pfeil: nach unten 282">
            <a:extLst>
              <a:ext uri="{FF2B5EF4-FFF2-40B4-BE49-F238E27FC236}">
                <a16:creationId xmlns:a16="http://schemas.microsoft.com/office/drawing/2014/main" id="{14520162-1C41-03E1-B2C3-79879AAE92D3}"/>
              </a:ext>
            </a:extLst>
          </p:cNvPr>
          <p:cNvSpPr/>
          <p:nvPr/>
        </p:nvSpPr>
        <p:spPr>
          <a:xfrm rot="10800000">
            <a:off x="8742039" y="4266213"/>
            <a:ext cx="184849" cy="778550"/>
          </a:xfrm>
          <a:prstGeom prst="down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4" name="Pfeil: nach unten 283">
            <a:extLst>
              <a:ext uri="{FF2B5EF4-FFF2-40B4-BE49-F238E27FC236}">
                <a16:creationId xmlns:a16="http://schemas.microsoft.com/office/drawing/2014/main" id="{05BBEE5E-5110-C64C-37D6-EB92EFE968C4}"/>
              </a:ext>
            </a:extLst>
          </p:cNvPr>
          <p:cNvSpPr/>
          <p:nvPr/>
        </p:nvSpPr>
        <p:spPr>
          <a:xfrm rot="10800000">
            <a:off x="7924108" y="4266213"/>
            <a:ext cx="184849" cy="778550"/>
          </a:xfrm>
          <a:prstGeom prst="down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5" name="Pfeil: nach unten 284">
            <a:extLst>
              <a:ext uri="{FF2B5EF4-FFF2-40B4-BE49-F238E27FC236}">
                <a16:creationId xmlns:a16="http://schemas.microsoft.com/office/drawing/2014/main" id="{5CACFBB3-2514-C9D0-77F0-3C442C34252D}"/>
              </a:ext>
            </a:extLst>
          </p:cNvPr>
          <p:cNvSpPr/>
          <p:nvPr/>
        </p:nvSpPr>
        <p:spPr>
          <a:xfrm rot="10800000">
            <a:off x="7084568" y="4254587"/>
            <a:ext cx="184849" cy="778550"/>
          </a:xfrm>
          <a:prstGeom prst="down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6" name="Textfeld 285">
            <a:extLst>
              <a:ext uri="{FF2B5EF4-FFF2-40B4-BE49-F238E27FC236}">
                <a16:creationId xmlns:a16="http://schemas.microsoft.com/office/drawing/2014/main" id="{1651A777-B046-A09F-37F8-8C132659BB65}"/>
              </a:ext>
            </a:extLst>
          </p:cNvPr>
          <p:cNvSpPr txBox="1"/>
          <p:nvPr/>
        </p:nvSpPr>
        <p:spPr>
          <a:xfrm>
            <a:off x="4386772" y="5055392"/>
            <a:ext cx="1518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Translation </a:t>
            </a:r>
            <a:r>
              <a:rPr lang="de-DE" dirty="0">
                <a:solidFill>
                  <a:srgbClr val="FFC000"/>
                </a:solidFill>
              </a:rPr>
              <a:t>T</a:t>
            </a:r>
          </a:p>
        </p:txBody>
      </p:sp>
      <p:pic>
        <p:nvPicPr>
          <p:cNvPr id="287" name="Grafik 286" descr="Ein Bild, das Text, Kreis, Diagramm, Design enthält.&#10;&#10;Automatisch generierte Beschreibung">
            <a:extLst>
              <a:ext uri="{FF2B5EF4-FFF2-40B4-BE49-F238E27FC236}">
                <a16:creationId xmlns:a16="http://schemas.microsoft.com/office/drawing/2014/main" id="{FB27F926-A2E3-389D-8864-E9B27DAC3EC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9418" y="219560"/>
            <a:ext cx="3027967" cy="1966954"/>
          </a:xfrm>
          <a:prstGeom prst="rect">
            <a:avLst/>
          </a:prstGeom>
        </p:spPr>
      </p:pic>
      <p:sp>
        <p:nvSpPr>
          <p:cNvPr id="288" name="Textfeld 287">
            <a:extLst>
              <a:ext uri="{FF2B5EF4-FFF2-40B4-BE49-F238E27FC236}">
                <a16:creationId xmlns:a16="http://schemas.microsoft.com/office/drawing/2014/main" id="{62EB7C9B-1A65-545F-4319-2C1B588B57A8}"/>
              </a:ext>
            </a:extLst>
          </p:cNvPr>
          <p:cNvSpPr txBox="1"/>
          <p:nvPr/>
        </p:nvSpPr>
        <p:spPr>
          <a:xfrm>
            <a:off x="4396806" y="5550278"/>
            <a:ext cx="144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des Gitters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8F647254-17B1-BDD1-A287-EC5C1D28AC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6153" y="1785569"/>
            <a:ext cx="720758" cy="332656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93318866-DCB5-1074-8B9D-432CFB56C2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63112" y="1433725"/>
            <a:ext cx="720758" cy="323210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B71148BC-79D1-9475-DD20-F512A6C0C9D1}"/>
              </a:ext>
            </a:extLst>
          </p:cNvPr>
          <p:cNvSpPr txBox="1"/>
          <p:nvPr/>
        </p:nvSpPr>
        <p:spPr>
          <a:xfrm>
            <a:off x="9775411" y="2269974"/>
            <a:ext cx="2428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L.Šmejkal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040501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(2022)</a:t>
            </a:r>
          </a:p>
        </p:txBody>
      </p:sp>
    </p:spTree>
    <p:extLst>
      <p:ext uri="{BB962C8B-B14F-4D97-AF65-F5344CB8AC3E}">
        <p14:creationId xmlns:p14="http://schemas.microsoft.com/office/powerpoint/2010/main" val="358323755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2470" y="1157274"/>
            <a:ext cx="3191993" cy="4608042"/>
          </a:xfrm>
        </p:spPr>
        <p:txBody>
          <a:bodyPr/>
          <a:lstStyle/>
          <a:p>
            <a:r>
              <a:rPr lang="de-DE" b="0" u="sng" dirty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rPr>
              <a:t>Frage zur Klassifizierung</a:t>
            </a:r>
            <a:r>
              <a:rPr lang="de-DE" b="0" dirty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rPr>
              <a:t>: Kann eine Gittertransformation die Zeitumkehr aufheben?</a:t>
            </a:r>
          </a:p>
          <a:p>
            <a:endParaRPr lang="de-DE" dirty="0"/>
          </a:p>
          <a:p>
            <a:r>
              <a:rPr lang="de-DE" dirty="0" err="1"/>
              <a:t>Altermagnetismus</a:t>
            </a:r>
            <a:endParaRPr lang="de-DE" dirty="0"/>
          </a:p>
          <a:p>
            <a:pPr lvl="2"/>
            <a:r>
              <a:rPr lang="de-DE" dirty="0"/>
              <a:t>Keine Magnetisierung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1" y="404665"/>
            <a:ext cx="8447617" cy="791544"/>
          </a:xfrm>
        </p:spPr>
        <p:txBody>
          <a:bodyPr/>
          <a:lstStyle/>
          <a:p>
            <a:r>
              <a:rPr lang="de-DE" dirty="0"/>
              <a:t>Phasen des 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61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73" name="Pfeil: nach rechts 72">
            <a:extLst>
              <a:ext uri="{FF2B5EF4-FFF2-40B4-BE49-F238E27FC236}">
                <a16:creationId xmlns:a16="http://schemas.microsoft.com/office/drawing/2014/main" id="{C208805E-E42D-F1F0-1413-49CBA66A8362}"/>
              </a:ext>
            </a:extLst>
          </p:cNvPr>
          <p:cNvSpPr/>
          <p:nvPr/>
        </p:nvSpPr>
        <p:spPr>
          <a:xfrm>
            <a:off x="4338033" y="3920149"/>
            <a:ext cx="1728192" cy="320806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1" name="Grafik 100">
            <a:extLst>
              <a:ext uri="{FF2B5EF4-FFF2-40B4-BE49-F238E27FC236}">
                <a16:creationId xmlns:a16="http://schemas.microsoft.com/office/drawing/2014/main" id="{45612B82-2769-6C2C-F708-81AC4C979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2089" y="3408589"/>
            <a:ext cx="476580" cy="520475"/>
          </a:xfrm>
          <a:prstGeom prst="rect">
            <a:avLst/>
          </a:prstGeom>
        </p:spPr>
      </p:pic>
      <p:sp>
        <p:nvSpPr>
          <p:cNvPr id="102" name="Pfeil: nach rechts 101">
            <a:extLst>
              <a:ext uri="{FF2B5EF4-FFF2-40B4-BE49-F238E27FC236}">
                <a16:creationId xmlns:a16="http://schemas.microsoft.com/office/drawing/2014/main" id="{6DAC7EF0-627A-0870-498C-C843B615C5F3}"/>
              </a:ext>
            </a:extLst>
          </p:cNvPr>
          <p:cNvSpPr/>
          <p:nvPr/>
        </p:nvSpPr>
        <p:spPr>
          <a:xfrm rot="10800000">
            <a:off x="4256890" y="4924823"/>
            <a:ext cx="1728192" cy="287094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77" name="Gruppieren 76">
            <a:extLst>
              <a:ext uri="{FF2B5EF4-FFF2-40B4-BE49-F238E27FC236}">
                <a16:creationId xmlns:a16="http://schemas.microsoft.com/office/drawing/2014/main" id="{A194C525-AB61-2A8A-5277-13C2EAF37376}"/>
              </a:ext>
            </a:extLst>
          </p:cNvPr>
          <p:cNvGrpSpPr/>
          <p:nvPr/>
        </p:nvGrpSpPr>
        <p:grpSpPr>
          <a:xfrm>
            <a:off x="839416" y="3502119"/>
            <a:ext cx="2160240" cy="1961950"/>
            <a:chOff x="839416" y="3502119"/>
            <a:chExt cx="2160240" cy="1961950"/>
          </a:xfrm>
        </p:grpSpPr>
        <p:grpSp>
          <p:nvGrpSpPr>
            <p:cNvPr id="4" name="Gruppieren 3">
              <a:extLst>
                <a:ext uri="{FF2B5EF4-FFF2-40B4-BE49-F238E27FC236}">
                  <a16:creationId xmlns:a16="http://schemas.microsoft.com/office/drawing/2014/main" id="{47087EDA-1230-CD7E-5189-493E20CF0C2A}"/>
                </a:ext>
              </a:extLst>
            </p:cNvPr>
            <p:cNvGrpSpPr/>
            <p:nvPr/>
          </p:nvGrpSpPr>
          <p:grpSpPr>
            <a:xfrm>
              <a:off x="839416" y="3502119"/>
              <a:ext cx="2160240" cy="1961950"/>
              <a:chOff x="839416" y="3502119"/>
              <a:chExt cx="2160240" cy="1961950"/>
            </a:xfrm>
          </p:grpSpPr>
          <p:cxnSp>
            <p:nvCxnSpPr>
              <p:cNvPr id="120" name="Gerader Verbinder 119">
                <a:extLst>
                  <a:ext uri="{FF2B5EF4-FFF2-40B4-BE49-F238E27FC236}">
                    <a16:creationId xmlns:a16="http://schemas.microsoft.com/office/drawing/2014/main" id="{B866FEAB-2378-6806-91C8-10114F7094B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39416" y="4097307"/>
                <a:ext cx="648197" cy="4549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Gerader Verbinder 122">
                <a:extLst>
                  <a:ext uri="{FF2B5EF4-FFF2-40B4-BE49-F238E27FC236}">
                    <a16:creationId xmlns:a16="http://schemas.microsoft.com/office/drawing/2014/main" id="{110E51DD-BAF8-0ED0-2413-77A2C46F1B6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39416" y="4870798"/>
                <a:ext cx="647121" cy="1222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Gerader Verbinder 112">
                <a:extLst>
                  <a:ext uri="{FF2B5EF4-FFF2-40B4-BE49-F238E27FC236}">
                    <a16:creationId xmlns:a16="http://schemas.microsoft.com/office/drawing/2014/main" id="{9154C039-D261-C6CB-B6FB-16487ED368D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58877" y="4080887"/>
                <a:ext cx="640779" cy="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Gerader Verbinder 118">
                <a:extLst>
                  <a:ext uri="{FF2B5EF4-FFF2-40B4-BE49-F238E27FC236}">
                    <a16:creationId xmlns:a16="http://schemas.microsoft.com/office/drawing/2014/main" id="{4935149C-BC0C-8C30-E43E-0A8577C9423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41074" y="4883420"/>
                <a:ext cx="658582" cy="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Gerader Verbinder 107">
                <a:extLst>
                  <a:ext uri="{FF2B5EF4-FFF2-40B4-BE49-F238E27FC236}">
                    <a16:creationId xmlns:a16="http://schemas.microsoft.com/office/drawing/2014/main" id="{51D2DA18-DA93-547F-647B-662629B5F3D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535539" y="3502119"/>
                <a:ext cx="19575" cy="578768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Gerader Verbinder 108">
                <a:extLst>
                  <a:ext uri="{FF2B5EF4-FFF2-40B4-BE49-F238E27FC236}">
                    <a16:creationId xmlns:a16="http://schemas.microsoft.com/office/drawing/2014/main" id="{54A6BF75-C267-986F-A4C1-94B917857D1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31701" y="4835016"/>
                <a:ext cx="3213" cy="629053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Gerader Verbinder 111">
                <a:extLst>
                  <a:ext uri="{FF2B5EF4-FFF2-40B4-BE49-F238E27FC236}">
                    <a16:creationId xmlns:a16="http://schemas.microsoft.com/office/drawing/2014/main" id="{1188FF91-368B-6FC4-2864-676C32C56CD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521546" y="4834614"/>
                <a:ext cx="13993" cy="629455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Gerader Verbinder 105">
                <a:extLst>
                  <a:ext uri="{FF2B5EF4-FFF2-40B4-BE49-F238E27FC236}">
                    <a16:creationId xmlns:a16="http://schemas.microsoft.com/office/drawing/2014/main" id="{9382EBAF-EF8A-160C-019D-C2F2641B3A6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9135" y="3502119"/>
                <a:ext cx="2566" cy="562348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Rechteck 46">
                <a:extLst>
                  <a:ext uri="{FF2B5EF4-FFF2-40B4-BE49-F238E27FC236}">
                    <a16:creationId xmlns:a16="http://schemas.microsoft.com/office/drawing/2014/main" id="{6F19685A-E56B-5D54-2236-C0C7B8FF5DAC}"/>
                  </a:ext>
                </a:extLst>
              </p:cNvPr>
              <p:cNvSpPr/>
              <p:nvPr/>
            </p:nvSpPr>
            <p:spPr>
              <a:xfrm>
                <a:off x="1535539" y="4101856"/>
                <a:ext cx="800937" cy="78156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sp>
          <p:nvSpPr>
            <p:cNvPr id="26" name="Raute 25">
              <a:extLst>
                <a:ext uri="{FF2B5EF4-FFF2-40B4-BE49-F238E27FC236}">
                  <a16:creationId xmlns:a16="http://schemas.microsoft.com/office/drawing/2014/main" id="{7863E659-C97E-51A9-69E6-7D65CB229C6F}"/>
                </a:ext>
              </a:extLst>
            </p:cNvPr>
            <p:cNvSpPr/>
            <p:nvPr/>
          </p:nvSpPr>
          <p:spPr>
            <a:xfrm>
              <a:off x="1926438" y="3896072"/>
              <a:ext cx="816953" cy="395451"/>
            </a:xfrm>
            <a:prstGeom prst="diamond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7" name="Raute 36">
              <a:extLst>
                <a:ext uri="{FF2B5EF4-FFF2-40B4-BE49-F238E27FC236}">
                  <a16:creationId xmlns:a16="http://schemas.microsoft.com/office/drawing/2014/main" id="{43DCAE1E-1FF1-6350-87E7-02E92A771D4B}"/>
                </a:ext>
              </a:extLst>
            </p:cNvPr>
            <p:cNvSpPr/>
            <p:nvPr/>
          </p:nvSpPr>
          <p:spPr>
            <a:xfrm rot="16200000">
              <a:off x="1135201" y="3897428"/>
              <a:ext cx="816953" cy="395451"/>
            </a:xfrm>
            <a:prstGeom prst="diamond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8" name="Raute 37">
              <a:extLst>
                <a:ext uri="{FF2B5EF4-FFF2-40B4-BE49-F238E27FC236}">
                  <a16:creationId xmlns:a16="http://schemas.microsoft.com/office/drawing/2014/main" id="{7D7E18D2-602F-F707-FF9C-890E411DDA4E}"/>
                </a:ext>
              </a:extLst>
            </p:cNvPr>
            <p:cNvSpPr/>
            <p:nvPr/>
          </p:nvSpPr>
          <p:spPr>
            <a:xfrm rot="16200000">
              <a:off x="1926437" y="4685695"/>
              <a:ext cx="816953" cy="395451"/>
            </a:xfrm>
            <a:prstGeom prst="diamond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9" name="Raute 38">
              <a:extLst>
                <a:ext uri="{FF2B5EF4-FFF2-40B4-BE49-F238E27FC236}">
                  <a16:creationId xmlns:a16="http://schemas.microsoft.com/office/drawing/2014/main" id="{C7FAADDD-93DF-8EA7-4E1E-E51043FD8CD7}"/>
                </a:ext>
              </a:extLst>
            </p:cNvPr>
            <p:cNvSpPr/>
            <p:nvPr/>
          </p:nvSpPr>
          <p:spPr>
            <a:xfrm>
              <a:off x="1125986" y="4679182"/>
              <a:ext cx="816953" cy="395451"/>
            </a:xfrm>
            <a:prstGeom prst="diamond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grpSp>
        <p:nvGrpSpPr>
          <p:cNvPr id="76" name="Gruppieren 75">
            <a:extLst>
              <a:ext uri="{FF2B5EF4-FFF2-40B4-BE49-F238E27FC236}">
                <a16:creationId xmlns:a16="http://schemas.microsoft.com/office/drawing/2014/main" id="{C6E96815-2E8B-A4AD-5EDE-B368A134071E}"/>
              </a:ext>
            </a:extLst>
          </p:cNvPr>
          <p:cNvGrpSpPr/>
          <p:nvPr/>
        </p:nvGrpSpPr>
        <p:grpSpPr>
          <a:xfrm>
            <a:off x="7968208" y="3668827"/>
            <a:ext cx="1685940" cy="1763466"/>
            <a:chOff x="7968208" y="3668827"/>
            <a:chExt cx="1685940" cy="1763466"/>
          </a:xfrm>
        </p:grpSpPr>
        <p:grpSp>
          <p:nvGrpSpPr>
            <p:cNvPr id="10" name="Gruppieren 9">
              <a:extLst>
                <a:ext uri="{FF2B5EF4-FFF2-40B4-BE49-F238E27FC236}">
                  <a16:creationId xmlns:a16="http://schemas.microsoft.com/office/drawing/2014/main" id="{9B5CC0C2-FDA1-6D26-F2DB-38F67D426BC5}"/>
                </a:ext>
              </a:extLst>
            </p:cNvPr>
            <p:cNvGrpSpPr/>
            <p:nvPr/>
          </p:nvGrpSpPr>
          <p:grpSpPr>
            <a:xfrm>
              <a:off x="7968208" y="3668827"/>
              <a:ext cx="1685940" cy="1717204"/>
              <a:chOff x="1079737" y="3524612"/>
              <a:chExt cx="1685940" cy="1717204"/>
            </a:xfrm>
          </p:grpSpPr>
          <p:cxnSp>
            <p:nvCxnSpPr>
              <p:cNvPr id="11" name="Gerader Verbinder 10">
                <a:extLst>
                  <a:ext uri="{FF2B5EF4-FFF2-40B4-BE49-F238E27FC236}">
                    <a16:creationId xmlns:a16="http://schemas.microsoft.com/office/drawing/2014/main" id="{2AD1C578-0FB7-B040-5D1C-7043EA5C0CA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080813" y="4097307"/>
                <a:ext cx="406800" cy="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Gerader Verbinder 11">
                <a:extLst>
                  <a:ext uri="{FF2B5EF4-FFF2-40B4-BE49-F238E27FC236}">
                    <a16:creationId xmlns:a16="http://schemas.microsoft.com/office/drawing/2014/main" id="{2AE83A7F-0937-8C81-EE60-72F5783772C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079737" y="4883018"/>
                <a:ext cx="406800" cy="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Gerader Verbinder 12">
                <a:extLst>
                  <a:ext uri="{FF2B5EF4-FFF2-40B4-BE49-F238E27FC236}">
                    <a16:creationId xmlns:a16="http://schemas.microsoft.com/office/drawing/2014/main" id="{4B785D5C-4F12-74D1-6CC3-BA62E4065E1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58877" y="4080887"/>
                <a:ext cx="406800" cy="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Gerader Verbinder 13">
                <a:extLst>
                  <a:ext uri="{FF2B5EF4-FFF2-40B4-BE49-F238E27FC236}">
                    <a16:creationId xmlns:a16="http://schemas.microsoft.com/office/drawing/2014/main" id="{94C32B91-9656-6AEC-F752-0636B8EDA0A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41074" y="4883420"/>
                <a:ext cx="406800" cy="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Gerader Verbinder 14">
                <a:extLst>
                  <a:ext uri="{FF2B5EF4-FFF2-40B4-BE49-F238E27FC236}">
                    <a16:creationId xmlns:a16="http://schemas.microsoft.com/office/drawing/2014/main" id="{01B77203-F928-D032-A378-F35552DCB12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535539" y="3524612"/>
                <a:ext cx="4924" cy="556275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Gerader Verbinder 15">
                <a:extLst>
                  <a:ext uri="{FF2B5EF4-FFF2-40B4-BE49-F238E27FC236}">
                    <a16:creationId xmlns:a16="http://schemas.microsoft.com/office/drawing/2014/main" id="{BF0967D7-E05B-4CB6-12CD-AD828F0015C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31701" y="4835016"/>
                <a:ext cx="0" cy="40680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Gerader Verbinder 16">
                <a:extLst>
                  <a:ext uri="{FF2B5EF4-FFF2-40B4-BE49-F238E27FC236}">
                    <a16:creationId xmlns:a16="http://schemas.microsoft.com/office/drawing/2014/main" id="{458E54E0-24E6-7104-987D-74ABB79EBA7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521546" y="4834614"/>
                <a:ext cx="0" cy="40680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Gerader Verbinder 17">
                <a:extLst>
                  <a:ext uri="{FF2B5EF4-FFF2-40B4-BE49-F238E27FC236}">
                    <a16:creationId xmlns:a16="http://schemas.microsoft.com/office/drawing/2014/main" id="{82182BEF-9047-F5C9-64DC-668A73A4B0A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31699" y="3542462"/>
                <a:ext cx="0" cy="522005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Rechteck 20">
                <a:extLst>
                  <a:ext uri="{FF2B5EF4-FFF2-40B4-BE49-F238E27FC236}">
                    <a16:creationId xmlns:a16="http://schemas.microsoft.com/office/drawing/2014/main" id="{AD77BC87-EBE9-F808-FE74-7A658D8A33F0}"/>
                  </a:ext>
                </a:extLst>
              </p:cNvPr>
              <p:cNvSpPr/>
              <p:nvPr/>
            </p:nvSpPr>
            <p:spPr>
              <a:xfrm>
                <a:off x="1535539" y="4101856"/>
                <a:ext cx="800937" cy="78156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sp>
          <p:nvSpPr>
            <p:cNvPr id="44" name="Raute 43">
              <a:extLst>
                <a:ext uri="{FF2B5EF4-FFF2-40B4-BE49-F238E27FC236}">
                  <a16:creationId xmlns:a16="http://schemas.microsoft.com/office/drawing/2014/main" id="{49172374-7252-6D90-2178-640CAC9354B4}"/>
                </a:ext>
              </a:extLst>
            </p:cNvPr>
            <p:cNvSpPr/>
            <p:nvPr/>
          </p:nvSpPr>
          <p:spPr>
            <a:xfrm>
              <a:off x="8811695" y="4036468"/>
              <a:ext cx="816953" cy="395451"/>
            </a:xfrm>
            <a:prstGeom prst="diamond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45" name="Raute 44">
              <a:extLst>
                <a:ext uri="{FF2B5EF4-FFF2-40B4-BE49-F238E27FC236}">
                  <a16:creationId xmlns:a16="http://schemas.microsoft.com/office/drawing/2014/main" id="{5D87EC28-D907-62D5-78B9-F25208A89BB7}"/>
                </a:ext>
              </a:extLst>
            </p:cNvPr>
            <p:cNvSpPr/>
            <p:nvPr/>
          </p:nvSpPr>
          <p:spPr>
            <a:xfrm rot="16200000">
              <a:off x="8020458" y="4037824"/>
              <a:ext cx="816953" cy="395451"/>
            </a:xfrm>
            <a:prstGeom prst="diamond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74" name="Raute 73">
              <a:extLst>
                <a:ext uri="{FF2B5EF4-FFF2-40B4-BE49-F238E27FC236}">
                  <a16:creationId xmlns:a16="http://schemas.microsoft.com/office/drawing/2014/main" id="{57254CF0-CBEA-E4EC-6763-38F7517AE30D}"/>
                </a:ext>
              </a:extLst>
            </p:cNvPr>
            <p:cNvSpPr/>
            <p:nvPr/>
          </p:nvSpPr>
          <p:spPr>
            <a:xfrm rot="16200000">
              <a:off x="8811694" y="4826091"/>
              <a:ext cx="816953" cy="395451"/>
            </a:xfrm>
            <a:prstGeom prst="diamond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75" name="Raute 74">
              <a:extLst>
                <a:ext uri="{FF2B5EF4-FFF2-40B4-BE49-F238E27FC236}">
                  <a16:creationId xmlns:a16="http://schemas.microsoft.com/office/drawing/2014/main" id="{BABB20BC-52AB-E67F-6C6B-465EBE6E3E12}"/>
                </a:ext>
              </a:extLst>
            </p:cNvPr>
            <p:cNvSpPr/>
            <p:nvPr/>
          </p:nvSpPr>
          <p:spPr>
            <a:xfrm>
              <a:off x="8011243" y="4819578"/>
              <a:ext cx="816953" cy="395451"/>
            </a:xfrm>
            <a:prstGeom prst="diamond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grpSp>
        <p:nvGrpSpPr>
          <p:cNvPr id="31" name="Gruppieren 30">
            <a:extLst>
              <a:ext uri="{FF2B5EF4-FFF2-40B4-BE49-F238E27FC236}">
                <a16:creationId xmlns:a16="http://schemas.microsoft.com/office/drawing/2014/main" id="{0BCC91F4-3498-6D21-1657-44806A682DBF}"/>
              </a:ext>
            </a:extLst>
          </p:cNvPr>
          <p:cNvGrpSpPr/>
          <p:nvPr/>
        </p:nvGrpSpPr>
        <p:grpSpPr>
          <a:xfrm rot="16200000">
            <a:off x="1391223" y="3985464"/>
            <a:ext cx="288032" cy="216024"/>
            <a:chOff x="6233003" y="1545000"/>
            <a:chExt cx="943118" cy="947896"/>
          </a:xfr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20" name="Ellipse 19">
              <a:extLst>
                <a:ext uri="{FF2B5EF4-FFF2-40B4-BE49-F238E27FC236}">
                  <a16:creationId xmlns:a16="http://schemas.microsoft.com/office/drawing/2014/main" id="{D343230C-6438-FA55-C825-A1515A28691D}"/>
                </a:ext>
              </a:extLst>
            </p:cNvPr>
            <p:cNvSpPr/>
            <p:nvPr/>
          </p:nvSpPr>
          <p:spPr>
            <a:xfrm>
              <a:off x="6233003" y="1556792"/>
              <a:ext cx="439061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7" name="Ellipse 26">
              <a:extLst>
                <a:ext uri="{FF2B5EF4-FFF2-40B4-BE49-F238E27FC236}">
                  <a16:creationId xmlns:a16="http://schemas.microsoft.com/office/drawing/2014/main" id="{4585B12F-C4B1-CAA5-CEB8-5223C0F0E0E4}"/>
                </a:ext>
              </a:extLst>
            </p:cNvPr>
            <p:cNvSpPr/>
            <p:nvPr/>
          </p:nvSpPr>
          <p:spPr>
            <a:xfrm>
              <a:off x="6737061" y="1545000"/>
              <a:ext cx="439060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9" name="Flussdiagramm: Gespeicherte Daten 28">
              <a:extLst>
                <a:ext uri="{FF2B5EF4-FFF2-40B4-BE49-F238E27FC236}">
                  <a16:creationId xmlns:a16="http://schemas.microsoft.com/office/drawing/2014/main" id="{B12095CA-BF64-4E8F-9759-0D335BB42B27}"/>
                </a:ext>
              </a:extLst>
            </p:cNvPr>
            <p:cNvSpPr/>
            <p:nvPr/>
          </p:nvSpPr>
          <p:spPr>
            <a:xfrm rot="16200000">
              <a:off x="6488538" y="1787859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0" name="Flussdiagramm: Gespeicherte Daten 29">
              <a:extLst>
                <a:ext uri="{FF2B5EF4-FFF2-40B4-BE49-F238E27FC236}">
                  <a16:creationId xmlns:a16="http://schemas.microsoft.com/office/drawing/2014/main" id="{CD03FEDF-183F-2A43-EA11-632F9A100570}"/>
                </a:ext>
              </a:extLst>
            </p:cNvPr>
            <p:cNvSpPr/>
            <p:nvPr/>
          </p:nvSpPr>
          <p:spPr>
            <a:xfrm rot="5400000">
              <a:off x="6488538" y="2025128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32" name="Gruppieren 31">
            <a:extLst>
              <a:ext uri="{FF2B5EF4-FFF2-40B4-BE49-F238E27FC236}">
                <a16:creationId xmlns:a16="http://schemas.microsoft.com/office/drawing/2014/main" id="{97D3A1BE-40CD-E140-3575-A994E45725DC}"/>
              </a:ext>
            </a:extLst>
          </p:cNvPr>
          <p:cNvGrpSpPr/>
          <p:nvPr/>
        </p:nvGrpSpPr>
        <p:grpSpPr>
          <a:xfrm rot="16200000">
            <a:off x="2190362" y="4775409"/>
            <a:ext cx="288032" cy="216024"/>
            <a:chOff x="6233003" y="1545000"/>
            <a:chExt cx="943118" cy="947896"/>
          </a:xfr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33" name="Ellipse 32">
              <a:extLst>
                <a:ext uri="{FF2B5EF4-FFF2-40B4-BE49-F238E27FC236}">
                  <a16:creationId xmlns:a16="http://schemas.microsoft.com/office/drawing/2014/main" id="{43B1321D-CD58-61B0-1779-3080032C60E6}"/>
                </a:ext>
              </a:extLst>
            </p:cNvPr>
            <p:cNvSpPr/>
            <p:nvPr/>
          </p:nvSpPr>
          <p:spPr>
            <a:xfrm>
              <a:off x="6233003" y="1556792"/>
              <a:ext cx="439061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4" name="Ellipse 33">
              <a:extLst>
                <a:ext uri="{FF2B5EF4-FFF2-40B4-BE49-F238E27FC236}">
                  <a16:creationId xmlns:a16="http://schemas.microsoft.com/office/drawing/2014/main" id="{AAB1E2BC-9B29-D38C-D25C-A24D1F49DA0C}"/>
                </a:ext>
              </a:extLst>
            </p:cNvPr>
            <p:cNvSpPr/>
            <p:nvPr/>
          </p:nvSpPr>
          <p:spPr>
            <a:xfrm>
              <a:off x="6737061" y="1545000"/>
              <a:ext cx="439060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5" name="Flussdiagramm: Gespeicherte Daten 34">
              <a:extLst>
                <a:ext uri="{FF2B5EF4-FFF2-40B4-BE49-F238E27FC236}">
                  <a16:creationId xmlns:a16="http://schemas.microsoft.com/office/drawing/2014/main" id="{497D1D53-35A0-D487-FA2A-5E43EFA8C5FE}"/>
                </a:ext>
              </a:extLst>
            </p:cNvPr>
            <p:cNvSpPr/>
            <p:nvPr/>
          </p:nvSpPr>
          <p:spPr>
            <a:xfrm rot="16200000">
              <a:off x="6488538" y="1787859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6" name="Flussdiagramm: Gespeicherte Daten 35">
              <a:extLst>
                <a:ext uri="{FF2B5EF4-FFF2-40B4-BE49-F238E27FC236}">
                  <a16:creationId xmlns:a16="http://schemas.microsoft.com/office/drawing/2014/main" id="{6F9D77D8-2717-F42E-E5B0-6B29136E20BE}"/>
                </a:ext>
              </a:extLst>
            </p:cNvPr>
            <p:cNvSpPr/>
            <p:nvPr/>
          </p:nvSpPr>
          <p:spPr>
            <a:xfrm rot="5400000">
              <a:off x="6488538" y="2025128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40" name="Gruppieren 39">
            <a:extLst>
              <a:ext uri="{FF2B5EF4-FFF2-40B4-BE49-F238E27FC236}">
                <a16:creationId xmlns:a16="http://schemas.microsoft.com/office/drawing/2014/main" id="{A34256B9-4614-EE16-E407-44D648AFC184}"/>
              </a:ext>
            </a:extLst>
          </p:cNvPr>
          <p:cNvGrpSpPr/>
          <p:nvPr/>
        </p:nvGrpSpPr>
        <p:grpSpPr>
          <a:xfrm>
            <a:off x="2191705" y="3975150"/>
            <a:ext cx="288032" cy="216024"/>
            <a:chOff x="6233003" y="1545000"/>
            <a:chExt cx="943118" cy="947896"/>
          </a:xfr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41" name="Ellipse 40">
              <a:extLst>
                <a:ext uri="{FF2B5EF4-FFF2-40B4-BE49-F238E27FC236}">
                  <a16:creationId xmlns:a16="http://schemas.microsoft.com/office/drawing/2014/main" id="{51DA9D5A-8648-20A8-DF70-8107B5A63CC3}"/>
                </a:ext>
              </a:extLst>
            </p:cNvPr>
            <p:cNvSpPr/>
            <p:nvPr/>
          </p:nvSpPr>
          <p:spPr>
            <a:xfrm>
              <a:off x="6233003" y="1556792"/>
              <a:ext cx="439061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2" name="Ellipse 41">
              <a:extLst>
                <a:ext uri="{FF2B5EF4-FFF2-40B4-BE49-F238E27FC236}">
                  <a16:creationId xmlns:a16="http://schemas.microsoft.com/office/drawing/2014/main" id="{BEDB7D54-F1A9-CE8F-DCC0-E7D8EEF31712}"/>
                </a:ext>
              </a:extLst>
            </p:cNvPr>
            <p:cNvSpPr/>
            <p:nvPr/>
          </p:nvSpPr>
          <p:spPr>
            <a:xfrm>
              <a:off x="6737061" y="1545000"/>
              <a:ext cx="439060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3" name="Flussdiagramm: Gespeicherte Daten 42">
              <a:extLst>
                <a:ext uri="{FF2B5EF4-FFF2-40B4-BE49-F238E27FC236}">
                  <a16:creationId xmlns:a16="http://schemas.microsoft.com/office/drawing/2014/main" id="{59B72CD0-C9B0-60F6-F6B4-7764B82F4220}"/>
                </a:ext>
              </a:extLst>
            </p:cNvPr>
            <p:cNvSpPr/>
            <p:nvPr/>
          </p:nvSpPr>
          <p:spPr>
            <a:xfrm rot="16200000">
              <a:off x="6488538" y="1787859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6" name="Flussdiagramm: Gespeicherte Daten 45">
              <a:extLst>
                <a:ext uri="{FF2B5EF4-FFF2-40B4-BE49-F238E27FC236}">
                  <a16:creationId xmlns:a16="http://schemas.microsoft.com/office/drawing/2014/main" id="{E1CF88CA-2683-3BED-56E9-7EB5E84D9401}"/>
                </a:ext>
              </a:extLst>
            </p:cNvPr>
            <p:cNvSpPr/>
            <p:nvPr/>
          </p:nvSpPr>
          <p:spPr>
            <a:xfrm rot="5400000">
              <a:off x="6488538" y="2025128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48" name="Gruppieren 47">
            <a:extLst>
              <a:ext uri="{FF2B5EF4-FFF2-40B4-BE49-F238E27FC236}">
                <a16:creationId xmlns:a16="http://schemas.microsoft.com/office/drawing/2014/main" id="{C72FC151-CA38-B3ED-7010-B5BDF65DE117}"/>
              </a:ext>
            </a:extLst>
          </p:cNvPr>
          <p:cNvGrpSpPr/>
          <p:nvPr/>
        </p:nvGrpSpPr>
        <p:grpSpPr>
          <a:xfrm>
            <a:off x="1396232" y="4766811"/>
            <a:ext cx="288032" cy="216024"/>
            <a:chOff x="6233003" y="1545000"/>
            <a:chExt cx="943118" cy="947896"/>
          </a:xfr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49" name="Ellipse 48">
              <a:extLst>
                <a:ext uri="{FF2B5EF4-FFF2-40B4-BE49-F238E27FC236}">
                  <a16:creationId xmlns:a16="http://schemas.microsoft.com/office/drawing/2014/main" id="{5D19BAEC-388E-E090-B142-A6FBC83CF5D0}"/>
                </a:ext>
              </a:extLst>
            </p:cNvPr>
            <p:cNvSpPr/>
            <p:nvPr/>
          </p:nvSpPr>
          <p:spPr>
            <a:xfrm>
              <a:off x="6233003" y="1556792"/>
              <a:ext cx="439061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0" name="Ellipse 49">
              <a:extLst>
                <a:ext uri="{FF2B5EF4-FFF2-40B4-BE49-F238E27FC236}">
                  <a16:creationId xmlns:a16="http://schemas.microsoft.com/office/drawing/2014/main" id="{3EC1DA2C-B46E-D7D4-E92B-8BBFA0B6B2B5}"/>
                </a:ext>
              </a:extLst>
            </p:cNvPr>
            <p:cNvSpPr/>
            <p:nvPr/>
          </p:nvSpPr>
          <p:spPr>
            <a:xfrm>
              <a:off x="6737061" y="1545000"/>
              <a:ext cx="439060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1" name="Flussdiagramm: Gespeicherte Daten 50">
              <a:extLst>
                <a:ext uri="{FF2B5EF4-FFF2-40B4-BE49-F238E27FC236}">
                  <a16:creationId xmlns:a16="http://schemas.microsoft.com/office/drawing/2014/main" id="{EEEAE0DC-58E0-E7AC-8B13-E722C61AB9E7}"/>
                </a:ext>
              </a:extLst>
            </p:cNvPr>
            <p:cNvSpPr/>
            <p:nvPr/>
          </p:nvSpPr>
          <p:spPr>
            <a:xfrm rot="16200000">
              <a:off x="6488538" y="1787859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2" name="Flussdiagramm: Gespeicherte Daten 51">
              <a:extLst>
                <a:ext uri="{FF2B5EF4-FFF2-40B4-BE49-F238E27FC236}">
                  <a16:creationId xmlns:a16="http://schemas.microsoft.com/office/drawing/2014/main" id="{2354FC94-0ECC-A43B-0D5A-CADE174AB68C}"/>
                </a:ext>
              </a:extLst>
            </p:cNvPr>
            <p:cNvSpPr/>
            <p:nvPr/>
          </p:nvSpPr>
          <p:spPr>
            <a:xfrm rot="5400000">
              <a:off x="6488538" y="2025128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53" name="Gruppieren 52">
            <a:extLst>
              <a:ext uri="{FF2B5EF4-FFF2-40B4-BE49-F238E27FC236}">
                <a16:creationId xmlns:a16="http://schemas.microsoft.com/office/drawing/2014/main" id="{6E406130-178C-2C58-6DED-F929FF050534}"/>
              </a:ext>
            </a:extLst>
          </p:cNvPr>
          <p:cNvGrpSpPr/>
          <p:nvPr/>
        </p:nvGrpSpPr>
        <p:grpSpPr>
          <a:xfrm>
            <a:off x="8287341" y="4923673"/>
            <a:ext cx="288032" cy="216024"/>
            <a:chOff x="6233003" y="1545000"/>
            <a:chExt cx="943118" cy="947896"/>
          </a:xfr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54" name="Ellipse 53">
              <a:extLst>
                <a:ext uri="{FF2B5EF4-FFF2-40B4-BE49-F238E27FC236}">
                  <a16:creationId xmlns:a16="http://schemas.microsoft.com/office/drawing/2014/main" id="{E37F7D0C-A0F3-BE07-86DB-3DFE3DAEC652}"/>
                </a:ext>
              </a:extLst>
            </p:cNvPr>
            <p:cNvSpPr/>
            <p:nvPr/>
          </p:nvSpPr>
          <p:spPr>
            <a:xfrm>
              <a:off x="6233003" y="1556792"/>
              <a:ext cx="439061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5" name="Ellipse 54">
              <a:extLst>
                <a:ext uri="{FF2B5EF4-FFF2-40B4-BE49-F238E27FC236}">
                  <a16:creationId xmlns:a16="http://schemas.microsoft.com/office/drawing/2014/main" id="{1846DA0D-70E0-2A1F-2C27-1EA807D1D621}"/>
                </a:ext>
              </a:extLst>
            </p:cNvPr>
            <p:cNvSpPr/>
            <p:nvPr/>
          </p:nvSpPr>
          <p:spPr>
            <a:xfrm>
              <a:off x="6737061" y="1545000"/>
              <a:ext cx="439060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6" name="Flussdiagramm: Gespeicherte Daten 55">
              <a:extLst>
                <a:ext uri="{FF2B5EF4-FFF2-40B4-BE49-F238E27FC236}">
                  <a16:creationId xmlns:a16="http://schemas.microsoft.com/office/drawing/2014/main" id="{C9190C04-342E-AAF6-2F07-EF08264D0126}"/>
                </a:ext>
              </a:extLst>
            </p:cNvPr>
            <p:cNvSpPr/>
            <p:nvPr/>
          </p:nvSpPr>
          <p:spPr>
            <a:xfrm rot="16200000">
              <a:off x="6488538" y="1787859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7" name="Flussdiagramm: Gespeicherte Daten 56">
              <a:extLst>
                <a:ext uri="{FF2B5EF4-FFF2-40B4-BE49-F238E27FC236}">
                  <a16:creationId xmlns:a16="http://schemas.microsoft.com/office/drawing/2014/main" id="{A9A396B1-3419-635C-D741-EBEA9BBBE9CF}"/>
                </a:ext>
              </a:extLst>
            </p:cNvPr>
            <p:cNvSpPr/>
            <p:nvPr/>
          </p:nvSpPr>
          <p:spPr>
            <a:xfrm rot="5400000">
              <a:off x="6488538" y="2025128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58" name="Gruppieren 57">
            <a:extLst>
              <a:ext uri="{FF2B5EF4-FFF2-40B4-BE49-F238E27FC236}">
                <a16:creationId xmlns:a16="http://schemas.microsoft.com/office/drawing/2014/main" id="{46A42FD3-CB55-3247-09C4-6626D98F43D1}"/>
              </a:ext>
            </a:extLst>
          </p:cNvPr>
          <p:cNvGrpSpPr/>
          <p:nvPr/>
        </p:nvGrpSpPr>
        <p:grpSpPr>
          <a:xfrm>
            <a:off x="9076154" y="4119365"/>
            <a:ext cx="288032" cy="216024"/>
            <a:chOff x="6233003" y="1545000"/>
            <a:chExt cx="943118" cy="947896"/>
          </a:xfr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59" name="Ellipse 58">
              <a:extLst>
                <a:ext uri="{FF2B5EF4-FFF2-40B4-BE49-F238E27FC236}">
                  <a16:creationId xmlns:a16="http://schemas.microsoft.com/office/drawing/2014/main" id="{FC5E1A7C-532F-DAF5-5D7C-B7F2CCDD2D43}"/>
                </a:ext>
              </a:extLst>
            </p:cNvPr>
            <p:cNvSpPr/>
            <p:nvPr/>
          </p:nvSpPr>
          <p:spPr>
            <a:xfrm>
              <a:off x="6233003" y="1556792"/>
              <a:ext cx="439061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0" name="Ellipse 59">
              <a:extLst>
                <a:ext uri="{FF2B5EF4-FFF2-40B4-BE49-F238E27FC236}">
                  <a16:creationId xmlns:a16="http://schemas.microsoft.com/office/drawing/2014/main" id="{85CAE9D2-C268-4B40-CC8B-CBA7338545EF}"/>
                </a:ext>
              </a:extLst>
            </p:cNvPr>
            <p:cNvSpPr/>
            <p:nvPr/>
          </p:nvSpPr>
          <p:spPr>
            <a:xfrm>
              <a:off x="6737061" y="1545000"/>
              <a:ext cx="439060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3" name="Flussdiagramm: Gespeicherte Daten 62">
              <a:extLst>
                <a:ext uri="{FF2B5EF4-FFF2-40B4-BE49-F238E27FC236}">
                  <a16:creationId xmlns:a16="http://schemas.microsoft.com/office/drawing/2014/main" id="{B67CDAC8-7176-53E5-14B6-9CDAFB53DFD3}"/>
                </a:ext>
              </a:extLst>
            </p:cNvPr>
            <p:cNvSpPr/>
            <p:nvPr/>
          </p:nvSpPr>
          <p:spPr>
            <a:xfrm rot="16200000">
              <a:off x="6488538" y="1787859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4" name="Flussdiagramm: Gespeicherte Daten 63">
              <a:extLst>
                <a:ext uri="{FF2B5EF4-FFF2-40B4-BE49-F238E27FC236}">
                  <a16:creationId xmlns:a16="http://schemas.microsoft.com/office/drawing/2014/main" id="{94A1EBF1-2459-FF8D-FF20-2CBEBBC87281}"/>
                </a:ext>
              </a:extLst>
            </p:cNvPr>
            <p:cNvSpPr/>
            <p:nvPr/>
          </p:nvSpPr>
          <p:spPr>
            <a:xfrm rot="5400000">
              <a:off x="6488538" y="2025128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67" name="Gruppieren 66">
            <a:extLst>
              <a:ext uri="{FF2B5EF4-FFF2-40B4-BE49-F238E27FC236}">
                <a16:creationId xmlns:a16="http://schemas.microsoft.com/office/drawing/2014/main" id="{8F56EC70-37A2-414A-C7E5-6315EECF1DC7}"/>
              </a:ext>
            </a:extLst>
          </p:cNvPr>
          <p:cNvGrpSpPr/>
          <p:nvPr/>
        </p:nvGrpSpPr>
        <p:grpSpPr>
          <a:xfrm rot="5400000">
            <a:off x="9080843" y="4906802"/>
            <a:ext cx="288032" cy="216024"/>
            <a:chOff x="6233003" y="1545000"/>
            <a:chExt cx="943118" cy="947896"/>
          </a:xfr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68" name="Ellipse 67">
              <a:extLst>
                <a:ext uri="{FF2B5EF4-FFF2-40B4-BE49-F238E27FC236}">
                  <a16:creationId xmlns:a16="http://schemas.microsoft.com/office/drawing/2014/main" id="{E1A045E6-CB0D-F796-7D64-88134D5EF8D0}"/>
                </a:ext>
              </a:extLst>
            </p:cNvPr>
            <p:cNvSpPr/>
            <p:nvPr/>
          </p:nvSpPr>
          <p:spPr>
            <a:xfrm>
              <a:off x="6233003" y="1556792"/>
              <a:ext cx="439061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9" name="Ellipse 68">
              <a:extLst>
                <a:ext uri="{FF2B5EF4-FFF2-40B4-BE49-F238E27FC236}">
                  <a16:creationId xmlns:a16="http://schemas.microsoft.com/office/drawing/2014/main" id="{08727D4B-3484-696C-0B76-F5E92ADD5A2E}"/>
                </a:ext>
              </a:extLst>
            </p:cNvPr>
            <p:cNvSpPr/>
            <p:nvPr/>
          </p:nvSpPr>
          <p:spPr>
            <a:xfrm>
              <a:off x="6737061" y="1545000"/>
              <a:ext cx="439060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0" name="Flussdiagramm: Gespeicherte Daten 69">
              <a:extLst>
                <a:ext uri="{FF2B5EF4-FFF2-40B4-BE49-F238E27FC236}">
                  <a16:creationId xmlns:a16="http://schemas.microsoft.com/office/drawing/2014/main" id="{CF2BCBAC-E6EE-4882-2156-088CD2B63639}"/>
                </a:ext>
              </a:extLst>
            </p:cNvPr>
            <p:cNvSpPr/>
            <p:nvPr/>
          </p:nvSpPr>
          <p:spPr>
            <a:xfrm rot="16200000">
              <a:off x="6488538" y="1787859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1" name="Flussdiagramm: Gespeicherte Daten 70">
              <a:extLst>
                <a:ext uri="{FF2B5EF4-FFF2-40B4-BE49-F238E27FC236}">
                  <a16:creationId xmlns:a16="http://schemas.microsoft.com/office/drawing/2014/main" id="{038BB36A-EDD4-A6F1-5F64-C9F7C4961B1A}"/>
                </a:ext>
              </a:extLst>
            </p:cNvPr>
            <p:cNvSpPr/>
            <p:nvPr/>
          </p:nvSpPr>
          <p:spPr>
            <a:xfrm rot="5400000">
              <a:off x="6488538" y="2025128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72" name="Gruppieren 71">
            <a:extLst>
              <a:ext uri="{FF2B5EF4-FFF2-40B4-BE49-F238E27FC236}">
                <a16:creationId xmlns:a16="http://schemas.microsoft.com/office/drawing/2014/main" id="{50CFD6A3-A727-3B02-187B-047098279615}"/>
              </a:ext>
            </a:extLst>
          </p:cNvPr>
          <p:cNvGrpSpPr/>
          <p:nvPr/>
        </p:nvGrpSpPr>
        <p:grpSpPr>
          <a:xfrm rot="5400000">
            <a:off x="8282456" y="4132943"/>
            <a:ext cx="288032" cy="216024"/>
            <a:chOff x="6233003" y="1545000"/>
            <a:chExt cx="943118" cy="947896"/>
          </a:xfr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78" name="Ellipse 77">
              <a:extLst>
                <a:ext uri="{FF2B5EF4-FFF2-40B4-BE49-F238E27FC236}">
                  <a16:creationId xmlns:a16="http://schemas.microsoft.com/office/drawing/2014/main" id="{E555C72C-DF21-3301-948F-E6A92AA295A3}"/>
                </a:ext>
              </a:extLst>
            </p:cNvPr>
            <p:cNvSpPr/>
            <p:nvPr/>
          </p:nvSpPr>
          <p:spPr>
            <a:xfrm>
              <a:off x="6233003" y="1556792"/>
              <a:ext cx="439061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9" name="Ellipse 78">
              <a:extLst>
                <a:ext uri="{FF2B5EF4-FFF2-40B4-BE49-F238E27FC236}">
                  <a16:creationId xmlns:a16="http://schemas.microsoft.com/office/drawing/2014/main" id="{06BF9903-FC54-BD47-FC5D-16A5167A91AF}"/>
                </a:ext>
              </a:extLst>
            </p:cNvPr>
            <p:cNvSpPr/>
            <p:nvPr/>
          </p:nvSpPr>
          <p:spPr>
            <a:xfrm>
              <a:off x="6737061" y="1545000"/>
              <a:ext cx="439060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0" name="Flussdiagramm: Gespeicherte Daten 79">
              <a:extLst>
                <a:ext uri="{FF2B5EF4-FFF2-40B4-BE49-F238E27FC236}">
                  <a16:creationId xmlns:a16="http://schemas.microsoft.com/office/drawing/2014/main" id="{D3300FF9-A8BA-8A80-D9AC-77AA38A2D6B5}"/>
                </a:ext>
              </a:extLst>
            </p:cNvPr>
            <p:cNvSpPr/>
            <p:nvPr/>
          </p:nvSpPr>
          <p:spPr>
            <a:xfrm rot="16200000">
              <a:off x="6488538" y="1787859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1" name="Flussdiagramm: Gespeicherte Daten 80">
              <a:extLst>
                <a:ext uri="{FF2B5EF4-FFF2-40B4-BE49-F238E27FC236}">
                  <a16:creationId xmlns:a16="http://schemas.microsoft.com/office/drawing/2014/main" id="{1007C4DD-7B31-D27A-73DA-DB0BB873EBB3}"/>
                </a:ext>
              </a:extLst>
            </p:cNvPr>
            <p:cNvSpPr/>
            <p:nvPr/>
          </p:nvSpPr>
          <p:spPr>
            <a:xfrm rot="5400000">
              <a:off x="6488538" y="2025128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368021899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2470" y="1157274"/>
            <a:ext cx="3191993" cy="4608042"/>
          </a:xfrm>
        </p:spPr>
        <p:txBody>
          <a:bodyPr/>
          <a:lstStyle/>
          <a:p>
            <a:r>
              <a:rPr lang="de-DE" b="0" u="sng" dirty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rPr>
              <a:t>Frage zur Klassifizierung</a:t>
            </a:r>
            <a:r>
              <a:rPr lang="de-DE" b="0" dirty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rPr>
              <a:t>: Kann eine Gittertransformation die Zeitumkehr aufheben?</a:t>
            </a:r>
          </a:p>
          <a:p>
            <a:endParaRPr lang="de-DE" dirty="0"/>
          </a:p>
          <a:p>
            <a:r>
              <a:rPr lang="de-DE" dirty="0" err="1"/>
              <a:t>Altermagnetismus</a:t>
            </a:r>
            <a:r>
              <a:rPr lang="de-DE" dirty="0"/>
              <a:t>: Ja</a:t>
            </a:r>
          </a:p>
          <a:p>
            <a:pPr lvl="2"/>
            <a:r>
              <a:rPr lang="de-DE" dirty="0"/>
              <a:t>Keine Magnetisierung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1" y="404665"/>
            <a:ext cx="8447617" cy="1004794"/>
          </a:xfrm>
        </p:spPr>
        <p:txBody>
          <a:bodyPr/>
          <a:lstStyle/>
          <a:p>
            <a:r>
              <a:rPr lang="de-DE" dirty="0"/>
              <a:t>Phasen des 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62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73" name="Pfeil: nach rechts 72">
            <a:extLst>
              <a:ext uri="{FF2B5EF4-FFF2-40B4-BE49-F238E27FC236}">
                <a16:creationId xmlns:a16="http://schemas.microsoft.com/office/drawing/2014/main" id="{C208805E-E42D-F1F0-1413-49CBA66A8362}"/>
              </a:ext>
            </a:extLst>
          </p:cNvPr>
          <p:cNvSpPr/>
          <p:nvPr/>
        </p:nvSpPr>
        <p:spPr>
          <a:xfrm>
            <a:off x="4338033" y="3920149"/>
            <a:ext cx="1728192" cy="320806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1" name="Grafik 100">
            <a:extLst>
              <a:ext uri="{FF2B5EF4-FFF2-40B4-BE49-F238E27FC236}">
                <a16:creationId xmlns:a16="http://schemas.microsoft.com/office/drawing/2014/main" id="{45612B82-2769-6C2C-F708-81AC4C979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2089" y="3408589"/>
            <a:ext cx="476580" cy="520475"/>
          </a:xfrm>
          <a:prstGeom prst="rect">
            <a:avLst/>
          </a:prstGeom>
        </p:spPr>
      </p:pic>
      <p:sp>
        <p:nvSpPr>
          <p:cNvPr id="102" name="Pfeil: nach rechts 101">
            <a:extLst>
              <a:ext uri="{FF2B5EF4-FFF2-40B4-BE49-F238E27FC236}">
                <a16:creationId xmlns:a16="http://schemas.microsoft.com/office/drawing/2014/main" id="{6DAC7EF0-627A-0870-498C-C843B615C5F3}"/>
              </a:ext>
            </a:extLst>
          </p:cNvPr>
          <p:cNvSpPr/>
          <p:nvPr/>
        </p:nvSpPr>
        <p:spPr>
          <a:xfrm rot="10800000">
            <a:off x="4256890" y="4924823"/>
            <a:ext cx="1728192" cy="287094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8D90D70D-B6ED-FC67-7CA1-D2689D569B6F}"/>
              </a:ext>
            </a:extLst>
          </p:cNvPr>
          <p:cNvSpPr txBox="1"/>
          <p:nvPr/>
        </p:nvSpPr>
        <p:spPr>
          <a:xfrm>
            <a:off x="4275552" y="1523102"/>
            <a:ext cx="2749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Folge: Bandaufspaltung?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4A7A6A74-C00D-6FDB-63AE-E9E44BEDDC1C}"/>
              </a:ext>
            </a:extLst>
          </p:cNvPr>
          <p:cNvSpPr txBox="1"/>
          <p:nvPr/>
        </p:nvSpPr>
        <p:spPr>
          <a:xfrm>
            <a:off x="2743391" y="1799311"/>
            <a:ext cx="57246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2"/>
            <a:r>
              <a:rPr lang="de-DE" dirty="0"/>
              <a:t>Symmetrien: Zeitumkehr + Rotation</a:t>
            </a:r>
          </a:p>
          <a:p>
            <a:pPr lvl="2"/>
            <a:r>
              <a:rPr lang="de-DE" dirty="0"/>
              <a:t>	       Keine Zeitumkehrsymmetrie	</a:t>
            </a:r>
          </a:p>
        </p:txBody>
      </p:sp>
      <p:sp>
        <p:nvSpPr>
          <p:cNvPr id="83" name="Pfeil: gebogen 82">
            <a:extLst>
              <a:ext uri="{FF2B5EF4-FFF2-40B4-BE49-F238E27FC236}">
                <a16:creationId xmlns:a16="http://schemas.microsoft.com/office/drawing/2014/main" id="{AC74CA8E-43A8-3C3B-CC15-4F34263317D8}"/>
              </a:ext>
            </a:extLst>
          </p:cNvPr>
          <p:cNvSpPr/>
          <p:nvPr/>
        </p:nvSpPr>
        <p:spPr>
          <a:xfrm rot="17989508">
            <a:off x="7625831" y="4403188"/>
            <a:ext cx="576064" cy="520475"/>
          </a:xfrm>
          <a:prstGeom prst="ben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84" name="Textfeld 83">
            <a:extLst>
              <a:ext uri="{FF2B5EF4-FFF2-40B4-BE49-F238E27FC236}">
                <a16:creationId xmlns:a16="http://schemas.microsoft.com/office/drawing/2014/main" id="{42B101BA-595B-1263-B8CB-E0BCB96E9F0B}"/>
              </a:ext>
            </a:extLst>
          </p:cNvPr>
          <p:cNvSpPr txBox="1"/>
          <p:nvPr/>
        </p:nvSpPr>
        <p:spPr>
          <a:xfrm>
            <a:off x="4437324" y="4644026"/>
            <a:ext cx="1249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Rotation </a:t>
            </a:r>
            <a:r>
              <a:rPr lang="de-DE" dirty="0">
                <a:solidFill>
                  <a:srgbClr val="FFC000"/>
                </a:solidFill>
              </a:rPr>
              <a:t>A</a:t>
            </a:r>
          </a:p>
        </p:txBody>
      </p:sp>
      <p:sp>
        <p:nvSpPr>
          <p:cNvPr id="85" name="Textfeld 84">
            <a:extLst>
              <a:ext uri="{FF2B5EF4-FFF2-40B4-BE49-F238E27FC236}">
                <a16:creationId xmlns:a16="http://schemas.microsoft.com/office/drawing/2014/main" id="{614A29B0-AB76-0176-EA43-D75474F44A67}"/>
              </a:ext>
            </a:extLst>
          </p:cNvPr>
          <p:cNvSpPr txBox="1"/>
          <p:nvPr/>
        </p:nvSpPr>
        <p:spPr>
          <a:xfrm>
            <a:off x="4428941" y="5126117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des Gitters</a:t>
            </a:r>
          </a:p>
        </p:txBody>
      </p:sp>
      <p:pic>
        <p:nvPicPr>
          <p:cNvPr id="19" name="Grafik 18" descr="Ein Bild, das Kreative Künste, Bastelei, Origami enthält.&#10;&#10;Automatisch generierte Beschreibung">
            <a:extLst>
              <a:ext uri="{FF2B5EF4-FFF2-40B4-BE49-F238E27FC236}">
                <a16:creationId xmlns:a16="http://schemas.microsoft.com/office/drawing/2014/main" id="{773BE14C-2B93-80E0-72C7-AE9F62FE2B3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445" y="376978"/>
            <a:ext cx="2868639" cy="1883998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DD8FD029-11AC-D565-FCEB-3983654312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2924" y="1836430"/>
            <a:ext cx="762620" cy="318259"/>
          </a:xfrm>
          <a:prstGeom prst="rect">
            <a:avLst/>
          </a:prstGeom>
        </p:spPr>
      </p:pic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989D9C0E-10FF-00DD-A901-3BBE68C3B6B2}"/>
              </a:ext>
            </a:extLst>
          </p:cNvPr>
          <p:cNvGrpSpPr/>
          <p:nvPr/>
        </p:nvGrpSpPr>
        <p:grpSpPr>
          <a:xfrm>
            <a:off x="839416" y="3502119"/>
            <a:ext cx="2160240" cy="1961950"/>
            <a:chOff x="839416" y="3502119"/>
            <a:chExt cx="2160240" cy="1961950"/>
          </a:xfrm>
        </p:grpSpPr>
        <p:grpSp>
          <p:nvGrpSpPr>
            <p:cNvPr id="28" name="Gruppieren 27">
              <a:extLst>
                <a:ext uri="{FF2B5EF4-FFF2-40B4-BE49-F238E27FC236}">
                  <a16:creationId xmlns:a16="http://schemas.microsoft.com/office/drawing/2014/main" id="{C91254FE-1F3E-12A4-C21B-E083E947966F}"/>
                </a:ext>
              </a:extLst>
            </p:cNvPr>
            <p:cNvGrpSpPr/>
            <p:nvPr/>
          </p:nvGrpSpPr>
          <p:grpSpPr>
            <a:xfrm>
              <a:off x="839416" y="3502119"/>
              <a:ext cx="2160240" cy="1961950"/>
              <a:chOff x="839416" y="3502119"/>
              <a:chExt cx="2160240" cy="1961950"/>
            </a:xfrm>
          </p:grpSpPr>
          <p:cxnSp>
            <p:nvCxnSpPr>
              <p:cNvPr id="33" name="Gerader Verbinder 32">
                <a:extLst>
                  <a:ext uri="{FF2B5EF4-FFF2-40B4-BE49-F238E27FC236}">
                    <a16:creationId xmlns:a16="http://schemas.microsoft.com/office/drawing/2014/main" id="{C9772B44-4003-726F-5CF8-23BEFA2C940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39416" y="4097307"/>
                <a:ext cx="648197" cy="4549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Gerader Verbinder 33">
                <a:extLst>
                  <a:ext uri="{FF2B5EF4-FFF2-40B4-BE49-F238E27FC236}">
                    <a16:creationId xmlns:a16="http://schemas.microsoft.com/office/drawing/2014/main" id="{69E412F4-A031-2A81-D368-229BA172DA0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39416" y="4870798"/>
                <a:ext cx="647121" cy="1222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Gerader Verbinder 34">
                <a:extLst>
                  <a:ext uri="{FF2B5EF4-FFF2-40B4-BE49-F238E27FC236}">
                    <a16:creationId xmlns:a16="http://schemas.microsoft.com/office/drawing/2014/main" id="{BBD2393E-90F6-047E-1579-9FC738D0DBC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58877" y="4080887"/>
                <a:ext cx="640779" cy="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Gerader Verbinder 35">
                <a:extLst>
                  <a:ext uri="{FF2B5EF4-FFF2-40B4-BE49-F238E27FC236}">
                    <a16:creationId xmlns:a16="http://schemas.microsoft.com/office/drawing/2014/main" id="{0E3DD48E-5260-CD5B-6879-865C1762359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41074" y="4883420"/>
                <a:ext cx="658582" cy="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Gerader Verbinder 39">
                <a:extLst>
                  <a:ext uri="{FF2B5EF4-FFF2-40B4-BE49-F238E27FC236}">
                    <a16:creationId xmlns:a16="http://schemas.microsoft.com/office/drawing/2014/main" id="{4E6C6324-7667-5CCF-F841-29F0138994F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535539" y="3502119"/>
                <a:ext cx="19575" cy="578768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Gerader Verbinder 40">
                <a:extLst>
                  <a:ext uri="{FF2B5EF4-FFF2-40B4-BE49-F238E27FC236}">
                    <a16:creationId xmlns:a16="http://schemas.microsoft.com/office/drawing/2014/main" id="{4E870EFA-1CA6-C804-3C3F-2D621C7DE66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31701" y="4835016"/>
                <a:ext cx="3213" cy="629053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Gerader Verbinder 41">
                <a:extLst>
                  <a:ext uri="{FF2B5EF4-FFF2-40B4-BE49-F238E27FC236}">
                    <a16:creationId xmlns:a16="http://schemas.microsoft.com/office/drawing/2014/main" id="{B87AB213-CE31-B133-D0A4-26B6F159B4C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521546" y="4834614"/>
                <a:ext cx="13993" cy="629455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Gerader Verbinder 42">
                <a:extLst>
                  <a:ext uri="{FF2B5EF4-FFF2-40B4-BE49-F238E27FC236}">
                    <a16:creationId xmlns:a16="http://schemas.microsoft.com/office/drawing/2014/main" id="{02E1E8C0-803E-253C-D3A4-82A00FAB711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9135" y="3502119"/>
                <a:ext cx="2566" cy="562348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Rechteck 45">
                <a:extLst>
                  <a:ext uri="{FF2B5EF4-FFF2-40B4-BE49-F238E27FC236}">
                    <a16:creationId xmlns:a16="http://schemas.microsoft.com/office/drawing/2014/main" id="{DB8B626E-534F-5190-2E9C-4A7F9765AF23}"/>
                  </a:ext>
                </a:extLst>
              </p:cNvPr>
              <p:cNvSpPr/>
              <p:nvPr/>
            </p:nvSpPr>
            <p:spPr>
              <a:xfrm>
                <a:off x="1535539" y="4101856"/>
                <a:ext cx="800937" cy="78156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sp>
          <p:nvSpPr>
            <p:cNvPr id="29" name="Raute 28">
              <a:extLst>
                <a:ext uri="{FF2B5EF4-FFF2-40B4-BE49-F238E27FC236}">
                  <a16:creationId xmlns:a16="http://schemas.microsoft.com/office/drawing/2014/main" id="{FA76323A-E699-4096-605E-AB2C5832B5DD}"/>
                </a:ext>
              </a:extLst>
            </p:cNvPr>
            <p:cNvSpPr/>
            <p:nvPr/>
          </p:nvSpPr>
          <p:spPr>
            <a:xfrm>
              <a:off x="1926438" y="3896072"/>
              <a:ext cx="816953" cy="395451"/>
            </a:xfrm>
            <a:prstGeom prst="diamond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0" name="Raute 29">
              <a:extLst>
                <a:ext uri="{FF2B5EF4-FFF2-40B4-BE49-F238E27FC236}">
                  <a16:creationId xmlns:a16="http://schemas.microsoft.com/office/drawing/2014/main" id="{6C9442CF-2A2B-42B7-83A5-E144A320B42B}"/>
                </a:ext>
              </a:extLst>
            </p:cNvPr>
            <p:cNvSpPr/>
            <p:nvPr/>
          </p:nvSpPr>
          <p:spPr>
            <a:xfrm rot="16200000">
              <a:off x="1135201" y="3897428"/>
              <a:ext cx="816953" cy="395451"/>
            </a:xfrm>
            <a:prstGeom prst="diamond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1" name="Raute 30">
              <a:extLst>
                <a:ext uri="{FF2B5EF4-FFF2-40B4-BE49-F238E27FC236}">
                  <a16:creationId xmlns:a16="http://schemas.microsoft.com/office/drawing/2014/main" id="{54E81D89-6DF7-481A-E2A3-DC45C416268E}"/>
                </a:ext>
              </a:extLst>
            </p:cNvPr>
            <p:cNvSpPr/>
            <p:nvPr/>
          </p:nvSpPr>
          <p:spPr>
            <a:xfrm rot="16200000">
              <a:off x="1926437" y="4685695"/>
              <a:ext cx="816953" cy="395451"/>
            </a:xfrm>
            <a:prstGeom prst="diamond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2" name="Raute 31">
              <a:extLst>
                <a:ext uri="{FF2B5EF4-FFF2-40B4-BE49-F238E27FC236}">
                  <a16:creationId xmlns:a16="http://schemas.microsoft.com/office/drawing/2014/main" id="{F5908850-C7D9-FD46-1178-930086C1927F}"/>
                </a:ext>
              </a:extLst>
            </p:cNvPr>
            <p:cNvSpPr/>
            <p:nvPr/>
          </p:nvSpPr>
          <p:spPr>
            <a:xfrm>
              <a:off x="1125986" y="4679182"/>
              <a:ext cx="816953" cy="395451"/>
            </a:xfrm>
            <a:prstGeom prst="diamond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grpSp>
        <p:nvGrpSpPr>
          <p:cNvPr id="48" name="Gruppieren 47">
            <a:extLst>
              <a:ext uri="{FF2B5EF4-FFF2-40B4-BE49-F238E27FC236}">
                <a16:creationId xmlns:a16="http://schemas.microsoft.com/office/drawing/2014/main" id="{D3D6F11A-3054-CF95-1A54-535866D007B5}"/>
              </a:ext>
            </a:extLst>
          </p:cNvPr>
          <p:cNvGrpSpPr/>
          <p:nvPr/>
        </p:nvGrpSpPr>
        <p:grpSpPr>
          <a:xfrm rot="16200000">
            <a:off x="1391223" y="3985464"/>
            <a:ext cx="288032" cy="216024"/>
            <a:chOff x="6233003" y="1545000"/>
            <a:chExt cx="943118" cy="947896"/>
          </a:xfr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49" name="Ellipse 48">
              <a:extLst>
                <a:ext uri="{FF2B5EF4-FFF2-40B4-BE49-F238E27FC236}">
                  <a16:creationId xmlns:a16="http://schemas.microsoft.com/office/drawing/2014/main" id="{71989375-E24C-64A5-00C9-51A1C449D009}"/>
                </a:ext>
              </a:extLst>
            </p:cNvPr>
            <p:cNvSpPr/>
            <p:nvPr/>
          </p:nvSpPr>
          <p:spPr>
            <a:xfrm>
              <a:off x="6233003" y="1556792"/>
              <a:ext cx="439061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0" name="Ellipse 49">
              <a:extLst>
                <a:ext uri="{FF2B5EF4-FFF2-40B4-BE49-F238E27FC236}">
                  <a16:creationId xmlns:a16="http://schemas.microsoft.com/office/drawing/2014/main" id="{52204D89-EF65-1F83-4104-37A55095E6B7}"/>
                </a:ext>
              </a:extLst>
            </p:cNvPr>
            <p:cNvSpPr/>
            <p:nvPr/>
          </p:nvSpPr>
          <p:spPr>
            <a:xfrm>
              <a:off x="6737061" y="1545000"/>
              <a:ext cx="439060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1" name="Flussdiagramm: Gespeicherte Daten 50">
              <a:extLst>
                <a:ext uri="{FF2B5EF4-FFF2-40B4-BE49-F238E27FC236}">
                  <a16:creationId xmlns:a16="http://schemas.microsoft.com/office/drawing/2014/main" id="{B60E3F94-50A5-A970-B795-1B4F00277CA2}"/>
                </a:ext>
              </a:extLst>
            </p:cNvPr>
            <p:cNvSpPr/>
            <p:nvPr/>
          </p:nvSpPr>
          <p:spPr>
            <a:xfrm rot="16200000">
              <a:off x="6488538" y="1787859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2" name="Flussdiagramm: Gespeicherte Daten 51">
              <a:extLst>
                <a:ext uri="{FF2B5EF4-FFF2-40B4-BE49-F238E27FC236}">
                  <a16:creationId xmlns:a16="http://schemas.microsoft.com/office/drawing/2014/main" id="{EC9B7CA4-4F66-EE5E-A319-67E245C1790B}"/>
                </a:ext>
              </a:extLst>
            </p:cNvPr>
            <p:cNvSpPr/>
            <p:nvPr/>
          </p:nvSpPr>
          <p:spPr>
            <a:xfrm rot="5400000">
              <a:off x="6488538" y="2025128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53" name="Gruppieren 52">
            <a:extLst>
              <a:ext uri="{FF2B5EF4-FFF2-40B4-BE49-F238E27FC236}">
                <a16:creationId xmlns:a16="http://schemas.microsoft.com/office/drawing/2014/main" id="{2F4C57E6-1380-6676-0FCF-4F884E7A1A71}"/>
              </a:ext>
            </a:extLst>
          </p:cNvPr>
          <p:cNvGrpSpPr/>
          <p:nvPr/>
        </p:nvGrpSpPr>
        <p:grpSpPr>
          <a:xfrm rot="16200000">
            <a:off x="2190362" y="4775409"/>
            <a:ext cx="288032" cy="216024"/>
            <a:chOff x="6233003" y="1545000"/>
            <a:chExt cx="943118" cy="947896"/>
          </a:xfr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54" name="Ellipse 53">
              <a:extLst>
                <a:ext uri="{FF2B5EF4-FFF2-40B4-BE49-F238E27FC236}">
                  <a16:creationId xmlns:a16="http://schemas.microsoft.com/office/drawing/2014/main" id="{8FE19A3E-F988-4AF6-CFBC-23087DEFFA93}"/>
                </a:ext>
              </a:extLst>
            </p:cNvPr>
            <p:cNvSpPr/>
            <p:nvPr/>
          </p:nvSpPr>
          <p:spPr>
            <a:xfrm>
              <a:off x="6233003" y="1556792"/>
              <a:ext cx="439061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5" name="Ellipse 54">
              <a:extLst>
                <a:ext uri="{FF2B5EF4-FFF2-40B4-BE49-F238E27FC236}">
                  <a16:creationId xmlns:a16="http://schemas.microsoft.com/office/drawing/2014/main" id="{611837E8-61B0-C367-FC58-3992A8D1DB1C}"/>
                </a:ext>
              </a:extLst>
            </p:cNvPr>
            <p:cNvSpPr/>
            <p:nvPr/>
          </p:nvSpPr>
          <p:spPr>
            <a:xfrm>
              <a:off x="6737061" y="1545000"/>
              <a:ext cx="439060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6" name="Flussdiagramm: Gespeicherte Daten 55">
              <a:extLst>
                <a:ext uri="{FF2B5EF4-FFF2-40B4-BE49-F238E27FC236}">
                  <a16:creationId xmlns:a16="http://schemas.microsoft.com/office/drawing/2014/main" id="{63C250A9-5ADA-CB22-2E18-343E01A97997}"/>
                </a:ext>
              </a:extLst>
            </p:cNvPr>
            <p:cNvSpPr/>
            <p:nvPr/>
          </p:nvSpPr>
          <p:spPr>
            <a:xfrm rot="16200000">
              <a:off x="6488538" y="1787859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7" name="Flussdiagramm: Gespeicherte Daten 56">
              <a:extLst>
                <a:ext uri="{FF2B5EF4-FFF2-40B4-BE49-F238E27FC236}">
                  <a16:creationId xmlns:a16="http://schemas.microsoft.com/office/drawing/2014/main" id="{8889C008-B174-586C-0BA4-0508451F155F}"/>
                </a:ext>
              </a:extLst>
            </p:cNvPr>
            <p:cNvSpPr/>
            <p:nvPr/>
          </p:nvSpPr>
          <p:spPr>
            <a:xfrm rot="5400000">
              <a:off x="6488538" y="2025128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58" name="Gruppieren 57">
            <a:extLst>
              <a:ext uri="{FF2B5EF4-FFF2-40B4-BE49-F238E27FC236}">
                <a16:creationId xmlns:a16="http://schemas.microsoft.com/office/drawing/2014/main" id="{5A05AF20-4215-A651-2135-9B27FB288841}"/>
              </a:ext>
            </a:extLst>
          </p:cNvPr>
          <p:cNvGrpSpPr/>
          <p:nvPr/>
        </p:nvGrpSpPr>
        <p:grpSpPr>
          <a:xfrm>
            <a:off x="2191705" y="3975150"/>
            <a:ext cx="288032" cy="216024"/>
            <a:chOff x="6233003" y="1545000"/>
            <a:chExt cx="943118" cy="947896"/>
          </a:xfr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59" name="Ellipse 58">
              <a:extLst>
                <a:ext uri="{FF2B5EF4-FFF2-40B4-BE49-F238E27FC236}">
                  <a16:creationId xmlns:a16="http://schemas.microsoft.com/office/drawing/2014/main" id="{C2F0C4EE-11C0-3E0D-FAA8-376D93328AA4}"/>
                </a:ext>
              </a:extLst>
            </p:cNvPr>
            <p:cNvSpPr/>
            <p:nvPr/>
          </p:nvSpPr>
          <p:spPr>
            <a:xfrm>
              <a:off x="6233003" y="1556792"/>
              <a:ext cx="439061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0" name="Ellipse 59">
              <a:extLst>
                <a:ext uri="{FF2B5EF4-FFF2-40B4-BE49-F238E27FC236}">
                  <a16:creationId xmlns:a16="http://schemas.microsoft.com/office/drawing/2014/main" id="{CC8BF584-D64C-2DE3-92E9-CDBAD11CFC5E}"/>
                </a:ext>
              </a:extLst>
            </p:cNvPr>
            <p:cNvSpPr/>
            <p:nvPr/>
          </p:nvSpPr>
          <p:spPr>
            <a:xfrm>
              <a:off x="6737061" y="1545000"/>
              <a:ext cx="439060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3" name="Flussdiagramm: Gespeicherte Daten 62">
              <a:extLst>
                <a:ext uri="{FF2B5EF4-FFF2-40B4-BE49-F238E27FC236}">
                  <a16:creationId xmlns:a16="http://schemas.microsoft.com/office/drawing/2014/main" id="{112689E6-4ED4-F82D-0857-C9A92F94CDAD}"/>
                </a:ext>
              </a:extLst>
            </p:cNvPr>
            <p:cNvSpPr/>
            <p:nvPr/>
          </p:nvSpPr>
          <p:spPr>
            <a:xfrm rot="16200000">
              <a:off x="6488538" y="1787859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4" name="Flussdiagramm: Gespeicherte Daten 63">
              <a:extLst>
                <a:ext uri="{FF2B5EF4-FFF2-40B4-BE49-F238E27FC236}">
                  <a16:creationId xmlns:a16="http://schemas.microsoft.com/office/drawing/2014/main" id="{87FF04A0-FED8-57CB-117B-3CE31F399CBB}"/>
                </a:ext>
              </a:extLst>
            </p:cNvPr>
            <p:cNvSpPr/>
            <p:nvPr/>
          </p:nvSpPr>
          <p:spPr>
            <a:xfrm rot="5400000">
              <a:off x="6488538" y="2025128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67" name="Gruppieren 66">
            <a:extLst>
              <a:ext uri="{FF2B5EF4-FFF2-40B4-BE49-F238E27FC236}">
                <a16:creationId xmlns:a16="http://schemas.microsoft.com/office/drawing/2014/main" id="{F99BEA48-B6E8-9DA3-4019-7C1E6333B159}"/>
              </a:ext>
            </a:extLst>
          </p:cNvPr>
          <p:cNvGrpSpPr/>
          <p:nvPr/>
        </p:nvGrpSpPr>
        <p:grpSpPr>
          <a:xfrm>
            <a:off x="1396232" y="4766811"/>
            <a:ext cx="288032" cy="216024"/>
            <a:chOff x="6233003" y="1545000"/>
            <a:chExt cx="943118" cy="947896"/>
          </a:xfr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68" name="Ellipse 67">
              <a:extLst>
                <a:ext uri="{FF2B5EF4-FFF2-40B4-BE49-F238E27FC236}">
                  <a16:creationId xmlns:a16="http://schemas.microsoft.com/office/drawing/2014/main" id="{C23D2F18-BB96-B8C5-4CAE-AB84AE238959}"/>
                </a:ext>
              </a:extLst>
            </p:cNvPr>
            <p:cNvSpPr/>
            <p:nvPr/>
          </p:nvSpPr>
          <p:spPr>
            <a:xfrm>
              <a:off x="6233003" y="1556792"/>
              <a:ext cx="439061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9" name="Ellipse 68">
              <a:extLst>
                <a:ext uri="{FF2B5EF4-FFF2-40B4-BE49-F238E27FC236}">
                  <a16:creationId xmlns:a16="http://schemas.microsoft.com/office/drawing/2014/main" id="{A85FE246-C668-62D8-BDC4-5CC607F45A5F}"/>
                </a:ext>
              </a:extLst>
            </p:cNvPr>
            <p:cNvSpPr/>
            <p:nvPr/>
          </p:nvSpPr>
          <p:spPr>
            <a:xfrm>
              <a:off x="6737061" y="1545000"/>
              <a:ext cx="439060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0" name="Flussdiagramm: Gespeicherte Daten 69">
              <a:extLst>
                <a:ext uri="{FF2B5EF4-FFF2-40B4-BE49-F238E27FC236}">
                  <a16:creationId xmlns:a16="http://schemas.microsoft.com/office/drawing/2014/main" id="{AA1047DE-3CB5-08D9-EF3C-00E36D7CB431}"/>
                </a:ext>
              </a:extLst>
            </p:cNvPr>
            <p:cNvSpPr/>
            <p:nvPr/>
          </p:nvSpPr>
          <p:spPr>
            <a:xfrm rot="16200000">
              <a:off x="6488538" y="1787859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1" name="Flussdiagramm: Gespeicherte Daten 70">
              <a:extLst>
                <a:ext uri="{FF2B5EF4-FFF2-40B4-BE49-F238E27FC236}">
                  <a16:creationId xmlns:a16="http://schemas.microsoft.com/office/drawing/2014/main" id="{F662D55E-56F8-6818-AEA6-AB7163F86293}"/>
                </a:ext>
              </a:extLst>
            </p:cNvPr>
            <p:cNvSpPr/>
            <p:nvPr/>
          </p:nvSpPr>
          <p:spPr>
            <a:xfrm rot="5400000">
              <a:off x="6488538" y="2025128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72" name="Gruppieren 71">
            <a:extLst>
              <a:ext uri="{FF2B5EF4-FFF2-40B4-BE49-F238E27FC236}">
                <a16:creationId xmlns:a16="http://schemas.microsoft.com/office/drawing/2014/main" id="{9BC81C09-93CB-711E-F8ED-1292D5CE5B9B}"/>
              </a:ext>
            </a:extLst>
          </p:cNvPr>
          <p:cNvGrpSpPr/>
          <p:nvPr/>
        </p:nvGrpSpPr>
        <p:grpSpPr>
          <a:xfrm>
            <a:off x="7968208" y="3668827"/>
            <a:ext cx="1685940" cy="1763466"/>
            <a:chOff x="7968208" y="3668827"/>
            <a:chExt cx="1685940" cy="1763466"/>
          </a:xfrm>
        </p:grpSpPr>
        <p:grpSp>
          <p:nvGrpSpPr>
            <p:cNvPr id="78" name="Gruppieren 77">
              <a:extLst>
                <a:ext uri="{FF2B5EF4-FFF2-40B4-BE49-F238E27FC236}">
                  <a16:creationId xmlns:a16="http://schemas.microsoft.com/office/drawing/2014/main" id="{55A8EC28-0B02-6652-6F67-1D12A209FACD}"/>
                </a:ext>
              </a:extLst>
            </p:cNvPr>
            <p:cNvGrpSpPr/>
            <p:nvPr/>
          </p:nvGrpSpPr>
          <p:grpSpPr>
            <a:xfrm>
              <a:off x="7968208" y="3668827"/>
              <a:ext cx="1685940" cy="1717204"/>
              <a:chOff x="1079737" y="3524612"/>
              <a:chExt cx="1685940" cy="1717204"/>
            </a:xfrm>
          </p:grpSpPr>
          <p:cxnSp>
            <p:nvCxnSpPr>
              <p:cNvPr id="86" name="Gerader Verbinder 85">
                <a:extLst>
                  <a:ext uri="{FF2B5EF4-FFF2-40B4-BE49-F238E27FC236}">
                    <a16:creationId xmlns:a16="http://schemas.microsoft.com/office/drawing/2014/main" id="{EAAF07CB-2FF7-7FE6-2B1F-EDDA2B67EB4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080813" y="4097307"/>
                <a:ext cx="406800" cy="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Gerader Verbinder 86">
                <a:extLst>
                  <a:ext uri="{FF2B5EF4-FFF2-40B4-BE49-F238E27FC236}">
                    <a16:creationId xmlns:a16="http://schemas.microsoft.com/office/drawing/2014/main" id="{91EF02C7-BD3E-CD4D-D825-727D573D53C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079737" y="4883018"/>
                <a:ext cx="406800" cy="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Gerader Verbinder 87">
                <a:extLst>
                  <a:ext uri="{FF2B5EF4-FFF2-40B4-BE49-F238E27FC236}">
                    <a16:creationId xmlns:a16="http://schemas.microsoft.com/office/drawing/2014/main" id="{9D6DB396-834E-8380-2DA1-835E0171485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58877" y="4080887"/>
                <a:ext cx="406800" cy="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Gerader Verbinder 88">
                <a:extLst>
                  <a:ext uri="{FF2B5EF4-FFF2-40B4-BE49-F238E27FC236}">
                    <a16:creationId xmlns:a16="http://schemas.microsoft.com/office/drawing/2014/main" id="{BFAA3ADC-0D6A-67B7-2126-A2216FCE222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41074" y="4883420"/>
                <a:ext cx="406800" cy="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Gerader Verbinder 89">
                <a:extLst>
                  <a:ext uri="{FF2B5EF4-FFF2-40B4-BE49-F238E27FC236}">
                    <a16:creationId xmlns:a16="http://schemas.microsoft.com/office/drawing/2014/main" id="{E9118F91-B782-227D-58EC-2E433F9A653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535539" y="3524612"/>
                <a:ext cx="4924" cy="556275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Gerader Verbinder 90">
                <a:extLst>
                  <a:ext uri="{FF2B5EF4-FFF2-40B4-BE49-F238E27FC236}">
                    <a16:creationId xmlns:a16="http://schemas.microsoft.com/office/drawing/2014/main" id="{1B5A84E5-7515-BA9D-9499-5D4E9302D89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31701" y="4835016"/>
                <a:ext cx="0" cy="40680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Gerader Verbinder 91">
                <a:extLst>
                  <a:ext uri="{FF2B5EF4-FFF2-40B4-BE49-F238E27FC236}">
                    <a16:creationId xmlns:a16="http://schemas.microsoft.com/office/drawing/2014/main" id="{01E45BC4-B196-BB07-79B1-9FB3747773C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521546" y="4834614"/>
                <a:ext cx="0" cy="40680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Gerader Verbinder 92">
                <a:extLst>
                  <a:ext uri="{FF2B5EF4-FFF2-40B4-BE49-F238E27FC236}">
                    <a16:creationId xmlns:a16="http://schemas.microsoft.com/office/drawing/2014/main" id="{A587C3FB-5A8C-69FE-0796-2EA89F1417D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31699" y="3542462"/>
                <a:ext cx="0" cy="522005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4" name="Rechteck 93">
                <a:extLst>
                  <a:ext uri="{FF2B5EF4-FFF2-40B4-BE49-F238E27FC236}">
                    <a16:creationId xmlns:a16="http://schemas.microsoft.com/office/drawing/2014/main" id="{804F8AD1-CE21-F04E-E925-D3F77DA6DA4D}"/>
                  </a:ext>
                </a:extLst>
              </p:cNvPr>
              <p:cNvSpPr/>
              <p:nvPr/>
            </p:nvSpPr>
            <p:spPr>
              <a:xfrm>
                <a:off x="1535539" y="4101856"/>
                <a:ext cx="800937" cy="78156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sp>
          <p:nvSpPr>
            <p:cNvPr id="79" name="Raute 78">
              <a:extLst>
                <a:ext uri="{FF2B5EF4-FFF2-40B4-BE49-F238E27FC236}">
                  <a16:creationId xmlns:a16="http://schemas.microsoft.com/office/drawing/2014/main" id="{B0B051A5-A995-70B8-3C0E-BE3EE105D70C}"/>
                </a:ext>
              </a:extLst>
            </p:cNvPr>
            <p:cNvSpPr/>
            <p:nvPr/>
          </p:nvSpPr>
          <p:spPr>
            <a:xfrm>
              <a:off x="8811695" y="4036468"/>
              <a:ext cx="816953" cy="395451"/>
            </a:xfrm>
            <a:prstGeom prst="diamond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80" name="Raute 79">
              <a:extLst>
                <a:ext uri="{FF2B5EF4-FFF2-40B4-BE49-F238E27FC236}">
                  <a16:creationId xmlns:a16="http://schemas.microsoft.com/office/drawing/2014/main" id="{EC7D2C7A-8DEE-7214-2B98-80BA663C5A19}"/>
                </a:ext>
              </a:extLst>
            </p:cNvPr>
            <p:cNvSpPr/>
            <p:nvPr/>
          </p:nvSpPr>
          <p:spPr>
            <a:xfrm rot="16200000">
              <a:off x="8020458" y="4037824"/>
              <a:ext cx="816953" cy="395451"/>
            </a:xfrm>
            <a:prstGeom prst="diamond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81" name="Raute 80">
              <a:extLst>
                <a:ext uri="{FF2B5EF4-FFF2-40B4-BE49-F238E27FC236}">
                  <a16:creationId xmlns:a16="http://schemas.microsoft.com/office/drawing/2014/main" id="{3125D410-3FE4-B19A-4E2A-3CF7F0B3A850}"/>
                </a:ext>
              </a:extLst>
            </p:cNvPr>
            <p:cNvSpPr/>
            <p:nvPr/>
          </p:nvSpPr>
          <p:spPr>
            <a:xfrm rot="16200000">
              <a:off x="8811694" y="4826091"/>
              <a:ext cx="816953" cy="395451"/>
            </a:xfrm>
            <a:prstGeom prst="diamond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82" name="Raute 81">
              <a:extLst>
                <a:ext uri="{FF2B5EF4-FFF2-40B4-BE49-F238E27FC236}">
                  <a16:creationId xmlns:a16="http://schemas.microsoft.com/office/drawing/2014/main" id="{AFC880D7-4334-CB18-8C95-E4D5C1DAECF4}"/>
                </a:ext>
              </a:extLst>
            </p:cNvPr>
            <p:cNvSpPr/>
            <p:nvPr/>
          </p:nvSpPr>
          <p:spPr>
            <a:xfrm>
              <a:off x="8011243" y="4819578"/>
              <a:ext cx="816953" cy="395451"/>
            </a:xfrm>
            <a:prstGeom prst="diamond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grpSp>
        <p:nvGrpSpPr>
          <p:cNvPr id="95" name="Gruppieren 94">
            <a:extLst>
              <a:ext uri="{FF2B5EF4-FFF2-40B4-BE49-F238E27FC236}">
                <a16:creationId xmlns:a16="http://schemas.microsoft.com/office/drawing/2014/main" id="{69502E9E-7138-0F45-962B-761729A3F122}"/>
              </a:ext>
            </a:extLst>
          </p:cNvPr>
          <p:cNvGrpSpPr/>
          <p:nvPr/>
        </p:nvGrpSpPr>
        <p:grpSpPr>
          <a:xfrm>
            <a:off x="8287341" y="4923673"/>
            <a:ext cx="288032" cy="216024"/>
            <a:chOff x="6233003" y="1545000"/>
            <a:chExt cx="943118" cy="947896"/>
          </a:xfr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96" name="Ellipse 95">
              <a:extLst>
                <a:ext uri="{FF2B5EF4-FFF2-40B4-BE49-F238E27FC236}">
                  <a16:creationId xmlns:a16="http://schemas.microsoft.com/office/drawing/2014/main" id="{7DE33EAD-88D2-8CAC-94A5-5C7D949598C0}"/>
                </a:ext>
              </a:extLst>
            </p:cNvPr>
            <p:cNvSpPr/>
            <p:nvPr/>
          </p:nvSpPr>
          <p:spPr>
            <a:xfrm>
              <a:off x="6233003" y="1556792"/>
              <a:ext cx="439061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7" name="Ellipse 96">
              <a:extLst>
                <a:ext uri="{FF2B5EF4-FFF2-40B4-BE49-F238E27FC236}">
                  <a16:creationId xmlns:a16="http://schemas.microsoft.com/office/drawing/2014/main" id="{40FDFA58-5BD5-333E-7CAF-B5C65BB5072C}"/>
                </a:ext>
              </a:extLst>
            </p:cNvPr>
            <p:cNvSpPr/>
            <p:nvPr/>
          </p:nvSpPr>
          <p:spPr>
            <a:xfrm>
              <a:off x="6737061" y="1545000"/>
              <a:ext cx="439060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8" name="Flussdiagramm: Gespeicherte Daten 97">
              <a:extLst>
                <a:ext uri="{FF2B5EF4-FFF2-40B4-BE49-F238E27FC236}">
                  <a16:creationId xmlns:a16="http://schemas.microsoft.com/office/drawing/2014/main" id="{FBE67E3C-238F-27A9-B611-0414EE7DDB7C}"/>
                </a:ext>
              </a:extLst>
            </p:cNvPr>
            <p:cNvSpPr/>
            <p:nvPr/>
          </p:nvSpPr>
          <p:spPr>
            <a:xfrm rot="16200000">
              <a:off x="6488538" y="1787859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9" name="Flussdiagramm: Gespeicherte Daten 98">
              <a:extLst>
                <a:ext uri="{FF2B5EF4-FFF2-40B4-BE49-F238E27FC236}">
                  <a16:creationId xmlns:a16="http://schemas.microsoft.com/office/drawing/2014/main" id="{B47D2CA0-B02E-73B0-9E2F-139C35606479}"/>
                </a:ext>
              </a:extLst>
            </p:cNvPr>
            <p:cNvSpPr/>
            <p:nvPr/>
          </p:nvSpPr>
          <p:spPr>
            <a:xfrm rot="5400000">
              <a:off x="6488538" y="2025128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00" name="Gruppieren 99">
            <a:extLst>
              <a:ext uri="{FF2B5EF4-FFF2-40B4-BE49-F238E27FC236}">
                <a16:creationId xmlns:a16="http://schemas.microsoft.com/office/drawing/2014/main" id="{39E33AE0-28BA-B8F9-84D3-85C1D65A33F7}"/>
              </a:ext>
            </a:extLst>
          </p:cNvPr>
          <p:cNvGrpSpPr/>
          <p:nvPr/>
        </p:nvGrpSpPr>
        <p:grpSpPr>
          <a:xfrm>
            <a:off x="9076154" y="4119365"/>
            <a:ext cx="288032" cy="216024"/>
            <a:chOff x="6233003" y="1545000"/>
            <a:chExt cx="943118" cy="947896"/>
          </a:xfr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103" name="Ellipse 102">
              <a:extLst>
                <a:ext uri="{FF2B5EF4-FFF2-40B4-BE49-F238E27FC236}">
                  <a16:creationId xmlns:a16="http://schemas.microsoft.com/office/drawing/2014/main" id="{880E6509-DD42-772A-44B9-EACCA2C917BE}"/>
                </a:ext>
              </a:extLst>
            </p:cNvPr>
            <p:cNvSpPr/>
            <p:nvPr/>
          </p:nvSpPr>
          <p:spPr>
            <a:xfrm>
              <a:off x="6233003" y="1556792"/>
              <a:ext cx="439061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4" name="Ellipse 103">
              <a:extLst>
                <a:ext uri="{FF2B5EF4-FFF2-40B4-BE49-F238E27FC236}">
                  <a16:creationId xmlns:a16="http://schemas.microsoft.com/office/drawing/2014/main" id="{7BA6BB47-71A0-D964-48CA-28C3A45F1F4B}"/>
                </a:ext>
              </a:extLst>
            </p:cNvPr>
            <p:cNvSpPr/>
            <p:nvPr/>
          </p:nvSpPr>
          <p:spPr>
            <a:xfrm>
              <a:off x="6737061" y="1545000"/>
              <a:ext cx="439060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5" name="Flussdiagramm: Gespeicherte Daten 104">
              <a:extLst>
                <a:ext uri="{FF2B5EF4-FFF2-40B4-BE49-F238E27FC236}">
                  <a16:creationId xmlns:a16="http://schemas.microsoft.com/office/drawing/2014/main" id="{69AE3F90-64DD-0764-DF43-E132FD535EE5}"/>
                </a:ext>
              </a:extLst>
            </p:cNvPr>
            <p:cNvSpPr/>
            <p:nvPr/>
          </p:nvSpPr>
          <p:spPr>
            <a:xfrm rot="16200000">
              <a:off x="6488538" y="1787859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7" name="Flussdiagramm: Gespeicherte Daten 106">
              <a:extLst>
                <a:ext uri="{FF2B5EF4-FFF2-40B4-BE49-F238E27FC236}">
                  <a16:creationId xmlns:a16="http://schemas.microsoft.com/office/drawing/2014/main" id="{15EB6F1D-675E-E9DE-D032-CB47CB4AB832}"/>
                </a:ext>
              </a:extLst>
            </p:cNvPr>
            <p:cNvSpPr/>
            <p:nvPr/>
          </p:nvSpPr>
          <p:spPr>
            <a:xfrm rot="5400000">
              <a:off x="6488538" y="2025128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10" name="Gruppieren 109">
            <a:extLst>
              <a:ext uri="{FF2B5EF4-FFF2-40B4-BE49-F238E27FC236}">
                <a16:creationId xmlns:a16="http://schemas.microsoft.com/office/drawing/2014/main" id="{4CE99DF4-2525-055B-977C-3789A3F16285}"/>
              </a:ext>
            </a:extLst>
          </p:cNvPr>
          <p:cNvGrpSpPr/>
          <p:nvPr/>
        </p:nvGrpSpPr>
        <p:grpSpPr>
          <a:xfrm rot="5400000">
            <a:off x="9080843" y="4906802"/>
            <a:ext cx="288032" cy="216024"/>
            <a:chOff x="6233003" y="1545000"/>
            <a:chExt cx="943118" cy="947896"/>
          </a:xfr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111" name="Ellipse 110">
              <a:extLst>
                <a:ext uri="{FF2B5EF4-FFF2-40B4-BE49-F238E27FC236}">
                  <a16:creationId xmlns:a16="http://schemas.microsoft.com/office/drawing/2014/main" id="{C0BEB024-9F61-85DD-7AEB-84F91D3FB364}"/>
                </a:ext>
              </a:extLst>
            </p:cNvPr>
            <p:cNvSpPr/>
            <p:nvPr/>
          </p:nvSpPr>
          <p:spPr>
            <a:xfrm>
              <a:off x="6233003" y="1556792"/>
              <a:ext cx="439061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4" name="Ellipse 113">
              <a:extLst>
                <a:ext uri="{FF2B5EF4-FFF2-40B4-BE49-F238E27FC236}">
                  <a16:creationId xmlns:a16="http://schemas.microsoft.com/office/drawing/2014/main" id="{F0C34F76-B3D4-69A3-5116-7BB44F08BD2E}"/>
                </a:ext>
              </a:extLst>
            </p:cNvPr>
            <p:cNvSpPr/>
            <p:nvPr/>
          </p:nvSpPr>
          <p:spPr>
            <a:xfrm>
              <a:off x="6737061" y="1545000"/>
              <a:ext cx="439060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5" name="Flussdiagramm: Gespeicherte Daten 114">
              <a:extLst>
                <a:ext uri="{FF2B5EF4-FFF2-40B4-BE49-F238E27FC236}">
                  <a16:creationId xmlns:a16="http://schemas.microsoft.com/office/drawing/2014/main" id="{686EE414-0FF2-8825-D806-6355A9E17A0F}"/>
                </a:ext>
              </a:extLst>
            </p:cNvPr>
            <p:cNvSpPr/>
            <p:nvPr/>
          </p:nvSpPr>
          <p:spPr>
            <a:xfrm rot="16200000">
              <a:off x="6488538" y="1787859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6" name="Flussdiagramm: Gespeicherte Daten 115">
              <a:extLst>
                <a:ext uri="{FF2B5EF4-FFF2-40B4-BE49-F238E27FC236}">
                  <a16:creationId xmlns:a16="http://schemas.microsoft.com/office/drawing/2014/main" id="{4EAFA71B-D5E6-1A14-0750-86B8147846B5}"/>
                </a:ext>
              </a:extLst>
            </p:cNvPr>
            <p:cNvSpPr/>
            <p:nvPr/>
          </p:nvSpPr>
          <p:spPr>
            <a:xfrm rot="5400000">
              <a:off x="6488538" y="2025128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17" name="Gruppieren 116">
            <a:extLst>
              <a:ext uri="{FF2B5EF4-FFF2-40B4-BE49-F238E27FC236}">
                <a16:creationId xmlns:a16="http://schemas.microsoft.com/office/drawing/2014/main" id="{682FA298-81B7-D860-BF6B-51D449548A65}"/>
              </a:ext>
            </a:extLst>
          </p:cNvPr>
          <p:cNvGrpSpPr/>
          <p:nvPr/>
        </p:nvGrpSpPr>
        <p:grpSpPr>
          <a:xfrm rot="5400000">
            <a:off x="8282456" y="4132943"/>
            <a:ext cx="288032" cy="216024"/>
            <a:chOff x="6233003" y="1545000"/>
            <a:chExt cx="943118" cy="947896"/>
          </a:xfr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118" name="Ellipse 117">
              <a:extLst>
                <a:ext uri="{FF2B5EF4-FFF2-40B4-BE49-F238E27FC236}">
                  <a16:creationId xmlns:a16="http://schemas.microsoft.com/office/drawing/2014/main" id="{9CA0BFAA-D858-C227-3E3E-E2AFACD1F707}"/>
                </a:ext>
              </a:extLst>
            </p:cNvPr>
            <p:cNvSpPr/>
            <p:nvPr/>
          </p:nvSpPr>
          <p:spPr>
            <a:xfrm>
              <a:off x="6233003" y="1556792"/>
              <a:ext cx="439061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1" name="Ellipse 120">
              <a:extLst>
                <a:ext uri="{FF2B5EF4-FFF2-40B4-BE49-F238E27FC236}">
                  <a16:creationId xmlns:a16="http://schemas.microsoft.com/office/drawing/2014/main" id="{3F29652D-EBFC-46C3-33DB-1C2BE467EAD3}"/>
                </a:ext>
              </a:extLst>
            </p:cNvPr>
            <p:cNvSpPr/>
            <p:nvPr/>
          </p:nvSpPr>
          <p:spPr>
            <a:xfrm>
              <a:off x="6737061" y="1545000"/>
              <a:ext cx="439060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2" name="Flussdiagramm: Gespeicherte Daten 121">
              <a:extLst>
                <a:ext uri="{FF2B5EF4-FFF2-40B4-BE49-F238E27FC236}">
                  <a16:creationId xmlns:a16="http://schemas.microsoft.com/office/drawing/2014/main" id="{81A58C74-28F4-68CA-9A3B-EA54369C0999}"/>
                </a:ext>
              </a:extLst>
            </p:cNvPr>
            <p:cNvSpPr/>
            <p:nvPr/>
          </p:nvSpPr>
          <p:spPr>
            <a:xfrm rot="16200000">
              <a:off x="6488538" y="1787859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4" name="Flussdiagramm: Gespeicherte Daten 123">
              <a:extLst>
                <a:ext uri="{FF2B5EF4-FFF2-40B4-BE49-F238E27FC236}">
                  <a16:creationId xmlns:a16="http://schemas.microsoft.com/office/drawing/2014/main" id="{FAE21D21-DA47-3A85-E855-643AFFFC066F}"/>
                </a:ext>
              </a:extLst>
            </p:cNvPr>
            <p:cNvSpPr/>
            <p:nvPr/>
          </p:nvSpPr>
          <p:spPr>
            <a:xfrm rot="5400000">
              <a:off x="6488538" y="2025128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4" name="Textfeld 3">
            <a:extLst>
              <a:ext uri="{FF2B5EF4-FFF2-40B4-BE49-F238E27FC236}">
                <a16:creationId xmlns:a16="http://schemas.microsoft.com/office/drawing/2014/main" id="{18596663-0095-D7A0-771E-2003C42932A5}"/>
              </a:ext>
            </a:extLst>
          </p:cNvPr>
          <p:cNvSpPr txBox="1"/>
          <p:nvPr/>
        </p:nvSpPr>
        <p:spPr>
          <a:xfrm>
            <a:off x="9755940" y="2366713"/>
            <a:ext cx="2428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L.Šmejkal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040501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(2022)</a:t>
            </a:r>
          </a:p>
        </p:txBody>
      </p:sp>
    </p:spTree>
    <p:extLst>
      <p:ext uri="{BB962C8B-B14F-4D97-AF65-F5344CB8AC3E}">
        <p14:creationId xmlns:p14="http://schemas.microsoft.com/office/powerpoint/2010/main" val="367591696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31799" y="1484785"/>
            <a:ext cx="3191993" cy="4608042"/>
          </a:xfrm>
        </p:spPr>
        <p:txBody>
          <a:bodyPr/>
          <a:lstStyle/>
          <a:p>
            <a:r>
              <a:rPr lang="de-DE" b="0" u="sng" dirty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rPr>
              <a:t>Frage zur Klassifizierung</a:t>
            </a:r>
            <a:r>
              <a:rPr lang="de-DE" b="0" dirty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rPr>
              <a:t>: Kann eine Gittersymmetrie die Zeitumkehr aufheben?</a:t>
            </a:r>
          </a:p>
          <a:p>
            <a:endParaRPr lang="de-DE" dirty="0"/>
          </a:p>
          <a:p>
            <a:r>
              <a:rPr lang="de-DE" dirty="0"/>
              <a:t>Antiferromagnetismus</a:t>
            </a:r>
          </a:p>
          <a:p>
            <a:pPr lvl="2"/>
            <a:r>
              <a:rPr lang="de-DE" dirty="0"/>
              <a:t>Keine Magnetisierung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Phasen des 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63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5B8C1F1A-FF68-B257-8811-158F44136B74}"/>
              </a:ext>
            </a:extLst>
          </p:cNvPr>
          <p:cNvSpPr/>
          <p:nvPr/>
        </p:nvSpPr>
        <p:spPr>
          <a:xfrm>
            <a:off x="8966705" y="191482"/>
            <a:ext cx="2880000" cy="288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A6910FFC-A0E6-2B37-64D9-19C11D03AB3B}"/>
              </a:ext>
            </a:extLst>
          </p:cNvPr>
          <p:cNvSpPr/>
          <p:nvPr/>
        </p:nvSpPr>
        <p:spPr>
          <a:xfrm>
            <a:off x="9938705" y="1163784"/>
            <a:ext cx="936000" cy="936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047BB96C-1B81-E2D3-29B9-7096AEB1E9C2}"/>
              </a:ext>
            </a:extLst>
          </p:cNvPr>
          <p:cNvCxnSpPr>
            <a:cxnSpLocks/>
          </p:cNvCxnSpPr>
          <p:nvPr/>
        </p:nvCxnSpPr>
        <p:spPr>
          <a:xfrm flipV="1">
            <a:off x="9938705" y="191482"/>
            <a:ext cx="0" cy="97230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42B74F76-E513-F7C9-FD2A-05B0C41DEDD8}"/>
              </a:ext>
            </a:extLst>
          </p:cNvPr>
          <p:cNvCxnSpPr>
            <a:cxnSpLocks/>
          </p:cNvCxnSpPr>
          <p:nvPr/>
        </p:nvCxnSpPr>
        <p:spPr>
          <a:xfrm flipV="1">
            <a:off x="10874705" y="191482"/>
            <a:ext cx="0" cy="97230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C0CFC8E5-7F63-96DF-4D00-E140F38CAFF7}"/>
              </a:ext>
            </a:extLst>
          </p:cNvPr>
          <p:cNvCxnSpPr>
            <a:cxnSpLocks/>
          </p:cNvCxnSpPr>
          <p:nvPr/>
        </p:nvCxnSpPr>
        <p:spPr>
          <a:xfrm flipV="1">
            <a:off x="9938705" y="2096482"/>
            <a:ext cx="0" cy="97230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E754494C-5F82-F91E-CDB8-1759D73B9046}"/>
              </a:ext>
            </a:extLst>
          </p:cNvPr>
          <p:cNvCxnSpPr>
            <a:cxnSpLocks/>
          </p:cNvCxnSpPr>
          <p:nvPr/>
        </p:nvCxnSpPr>
        <p:spPr>
          <a:xfrm flipV="1">
            <a:off x="10874705" y="2096482"/>
            <a:ext cx="0" cy="97230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0E0952A8-A2B2-9F8F-5EE2-C6916349110C}"/>
              </a:ext>
            </a:extLst>
          </p:cNvPr>
          <p:cNvCxnSpPr>
            <a:cxnSpLocks/>
          </p:cNvCxnSpPr>
          <p:nvPr/>
        </p:nvCxnSpPr>
        <p:spPr>
          <a:xfrm>
            <a:off x="8966704" y="2096482"/>
            <a:ext cx="97200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F95D0106-B2DD-A5C6-E306-2A70F0461D5E}"/>
              </a:ext>
            </a:extLst>
          </p:cNvPr>
          <p:cNvCxnSpPr>
            <a:cxnSpLocks/>
          </p:cNvCxnSpPr>
          <p:nvPr/>
        </p:nvCxnSpPr>
        <p:spPr>
          <a:xfrm>
            <a:off x="8966704" y="1163784"/>
            <a:ext cx="97200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4C646289-074D-096F-2F32-074333DA5724}"/>
              </a:ext>
            </a:extLst>
          </p:cNvPr>
          <p:cNvCxnSpPr>
            <a:cxnSpLocks/>
          </p:cNvCxnSpPr>
          <p:nvPr/>
        </p:nvCxnSpPr>
        <p:spPr>
          <a:xfrm>
            <a:off x="10874705" y="1163784"/>
            <a:ext cx="97200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r Verbinder 24">
            <a:extLst>
              <a:ext uri="{FF2B5EF4-FFF2-40B4-BE49-F238E27FC236}">
                <a16:creationId xmlns:a16="http://schemas.microsoft.com/office/drawing/2014/main" id="{3111581D-EFD0-8166-E97B-F9F0FCDFF6A9}"/>
              </a:ext>
            </a:extLst>
          </p:cNvPr>
          <p:cNvCxnSpPr>
            <a:cxnSpLocks/>
          </p:cNvCxnSpPr>
          <p:nvPr/>
        </p:nvCxnSpPr>
        <p:spPr>
          <a:xfrm>
            <a:off x="10874704" y="2096482"/>
            <a:ext cx="97200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Ellipse 25">
            <a:extLst>
              <a:ext uri="{FF2B5EF4-FFF2-40B4-BE49-F238E27FC236}">
                <a16:creationId xmlns:a16="http://schemas.microsoft.com/office/drawing/2014/main" id="{747FDC58-6A47-C5E1-12FE-97FB9D44DBA3}"/>
              </a:ext>
            </a:extLst>
          </p:cNvPr>
          <p:cNvSpPr/>
          <p:nvPr/>
        </p:nvSpPr>
        <p:spPr>
          <a:xfrm>
            <a:off x="8858693" y="103135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FD48AA21-6FCD-C992-04C6-E49FE3CF0E70}"/>
              </a:ext>
            </a:extLst>
          </p:cNvPr>
          <p:cNvSpPr/>
          <p:nvPr/>
        </p:nvSpPr>
        <p:spPr>
          <a:xfrm>
            <a:off x="9846998" y="103135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Ellipse 27">
            <a:extLst>
              <a:ext uri="{FF2B5EF4-FFF2-40B4-BE49-F238E27FC236}">
                <a16:creationId xmlns:a16="http://schemas.microsoft.com/office/drawing/2014/main" id="{2D10F7C7-7423-B88C-4EBB-52396C97DE7A}"/>
              </a:ext>
            </a:extLst>
          </p:cNvPr>
          <p:cNvSpPr/>
          <p:nvPr/>
        </p:nvSpPr>
        <p:spPr>
          <a:xfrm>
            <a:off x="10766692" y="103135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A70F1088-FCA5-8252-AFCF-7E0510B3F3CE}"/>
              </a:ext>
            </a:extLst>
          </p:cNvPr>
          <p:cNvSpPr/>
          <p:nvPr/>
        </p:nvSpPr>
        <p:spPr>
          <a:xfrm>
            <a:off x="11735694" y="103135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Ellipse 30">
            <a:extLst>
              <a:ext uri="{FF2B5EF4-FFF2-40B4-BE49-F238E27FC236}">
                <a16:creationId xmlns:a16="http://schemas.microsoft.com/office/drawing/2014/main" id="{9BB02CEB-9E44-6208-6790-88F29DBB9D43}"/>
              </a:ext>
            </a:extLst>
          </p:cNvPr>
          <p:cNvSpPr/>
          <p:nvPr/>
        </p:nvSpPr>
        <p:spPr>
          <a:xfrm>
            <a:off x="8858693" y="1039896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ECB0A363-EB26-E720-D8D7-F6BA0A7C04C8}"/>
              </a:ext>
            </a:extLst>
          </p:cNvPr>
          <p:cNvSpPr/>
          <p:nvPr/>
        </p:nvSpPr>
        <p:spPr>
          <a:xfrm>
            <a:off x="9846998" y="1039896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Ellipse 32">
            <a:extLst>
              <a:ext uri="{FF2B5EF4-FFF2-40B4-BE49-F238E27FC236}">
                <a16:creationId xmlns:a16="http://schemas.microsoft.com/office/drawing/2014/main" id="{3AB7AA47-7FD1-F248-DEAF-8FAB7EE2EDD4}"/>
              </a:ext>
            </a:extLst>
          </p:cNvPr>
          <p:cNvSpPr/>
          <p:nvPr/>
        </p:nvSpPr>
        <p:spPr>
          <a:xfrm>
            <a:off x="10766692" y="1039896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Ellipse 33">
            <a:extLst>
              <a:ext uri="{FF2B5EF4-FFF2-40B4-BE49-F238E27FC236}">
                <a16:creationId xmlns:a16="http://schemas.microsoft.com/office/drawing/2014/main" id="{19A7C9E3-7CDA-740B-CB8A-08FF6B5F37EE}"/>
              </a:ext>
            </a:extLst>
          </p:cNvPr>
          <p:cNvSpPr/>
          <p:nvPr/>
        </p:nvSpPr>
        <p:spPr>
          <a:xfrm>
            <a:off x="11735694" y="1039896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Ellipse 34">
            <a:extLst>
              <a:ext uri="{FF2B5EF4-FFF2-40B4-BE49-F238E27FC236}">
                <a16:creationId xmlns:a16="http://schemas.microsoft.com/office/drawing/2014/main" id="{BC1C8539-D692-476F-8FE4-7D5E9C725A52}"/>
              </a:ext>
            </a:extLst>
          </p:cNvPr>
          <p:cNvSpPr/>
          <p:nvPr/>
        </p:nvSpPr>
        <p:spPr>
          <a:xfrm>
            <a:off x="8858693" y="1976657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Ellipse 35">
            <a:extLst>
              <a:ext uri="{FF2B5EF4-FFF2-40B4-BE49-F238E27FC236}">
                <a16:creationId xmlns:a16="http://schemas.microsoft.com/office/drawing/2014/main" id="{5573FA2B-FAC1-4299-BB9B-82F1A0DBE5B1}"/>
              </a:ext>
            </a:extLst>
          </p:cNvPr>
          <p:cNvSpPr/>
          <p:nvPr/>
        </p:nvSpPr>
        <p:spPr>
          <a:xfrm>
            <a:off x="9846998" y="1976657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Ellipse 36">
            <a:extLst>
              <a:ext uri="{FF2B5EF4-FFF2-40B4-BE49-F238E27FC236}">
                <a16:creationId xmlns:a16="http://schemas.microsoft.com/office/drawing/2014/main" id="{DDA86FDD-596C-8B3F-12DE-939A4B01BBEA}"/>
              </a:ext>
            </a:extLst>
          </p:cNvPr>
          <p:cNvSpPr/>
          <p:nvPr/>
        </p:nvSpPr>
        <p:spPr>
          <a:xfrm>
            <a:off x="10766692" y="1976657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" name="Ellipse 37">
            <a:extLst>
              <a:ext uri="{FF2B5EF4-FFF2-40B4-BE49-F238E27FC236}">
                <a16:creationId xmlns:a16="http://schemas.microsoft.com/office/drawing/2014/main" id="{B7C4B0E6-47C2-1592-BC81-B4565520800F}"/>
              </a:ext>
            </a:extLst>
          </p:cNvPr>
          <p:cNvSpPr/>
          <p:nvPr/>
        </p:nvSpPr>
        <p:spPr>
          <a:xfrm>
            <a:off x="11735694" y="1976657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" name="Ellipse 38">
            <a:extLst>
              <a:ext uri="{FF2B5EF4-FFF2-40B4-BE49-F238E27FC236}">
                <a16:creationId xmlns:a16="http://schemas.microsoft.com/office/drawing/2014/main" id="{2AB53EFF-431E-096B-A09E-7D3E5C1660FA}"/>
              </a:ext>
            </a:extLst>
          </p:cNvPr>
          <p:cNvSpPr/>
          <p:nvPr/>
        </p:nvSpPr>
        <p:spPr>
          <a:xfrm>
            <a:off x="8858693" y="2944409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0" name="Ellipse 39">
            <a:extLst>
              <a:ext uri="{FF2B5EF4-FFF2-40B4-BE49-F238E27FC236}">
                <a16:creationId xmlns:a16="http://schemas.microsoft.com/office/drawing/2014/main" id="{E2C7B8E6-B438-648B-D383-88DAE1AA2B6D}"/>
              </a:ext>
            </a:extLst>
          </p:cNvPr>
          <p:cNvSpPr/>
          <p:nvPr/>
        </p:nvSpPr>
        <p:spPr>
          <a:xfrm>
            <a:off x="9846998" y="2944409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" name="Ellipse 40">
            <a:extLst>
              <a:ext uri="{FF2B5EF4-FFF2-40B4-BE49-F238E27FC236}">
                <a16:creationId xmlns:a16="http://schemas.microsoft.com/office/drawing/2014/main" id="{7483C227-B93C-BABD-574C-F46CE495B448}"/>
              </a:ext>
            </a:extLst>
          </p:cNvPr>
          <p:cNvSpPr/>
          <p:nvPr/>
        </p:nvSpPr>
        <p:spPr>
          <a:xfrm>
            <a:off x="10766692" y="2944409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2" name="Ellipse 41">
            <a:extLst>
              <a:ext uri="{FF2B5EF4-FFF2-40B4-BE49-F238E27FC236}">
                <a16:creationId xmlns:a16="http://schemas.microsoft.com/office/drawing/2014/main" id="{79985B85-63D4-F85A-6AD2-77B91D5DCA92}"/>
              </a:ext>
            </a:extLst>
          </p:cNvPr>
          <p:cNvSpPr/>
          <p:nvPr/>
        </p:nvSpPr>
        <p:spPr>
          <a:xfrm>
            <a:off x="11735694" y="2944409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72" name="Gruppieren 71">
            <a:extLst>
              <a:ext uri="{FF2B5EF4-FFF2-40B4-BE49-F238E27FC236}">
                <a16:creationId xmlns:a16="http://schemas.microsoft.com/office/drawing/2014/main" id="{827F099E-7E33-D69D-6CD2-529F86E59173}"/>
              </a:ext>
            </a:extLst>
          </p:cNvPr>
          <p:cNvGrpSpPr/>
          <p:nvPr/>
        </p:nvGrpSpPr>
        <p:grpSpPr>
          <a:xfrm>
            <a:off x="665877" y="3794325"/>
            <a:ext cx="2646707" cy="2552856"/>
            <a:chOff x="3692899" y="1467633"/>
            <a:chExt cx="3093025" cy="3057298"/>
          </a:xfrm>
        </p:grpSpPr>
        <p:sp>
          <p:nvSpPr>
            <p:cNvPr id="20" name="Rechteck 19">
              <a:extLst>
                <a:ext uri="{FF2B5EF4-FFF2-40B4-BE49-F238E27FC236}">
                  <a16:creationId xmlns:a16="http://schemas.microsoft.com/office/drawing/2014/main" id="{B269AED8-FD42-EAA9-1976-559141456F4A}"/>
                </a:ext>
              </a:extLst>
            </p:cNvPr>
            <p:cNvSpPr/>
            <p:nvPr/>
          </p:nvSpPr>
          <p:spPr>
            <a:xfrm>
              <a:off x="4427995" y="1753643"/>
              <a:ext cx="1523989" cy="2123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6" name="Rechteck 45">
              <a:extLst>
                <a:ext uri="{FF2B5EF4-FFF2-40B4-BE49-F238E27FC236}">
                  <a16:creationId xmlns:a16="http://schemas.microsoft.com/office/drawing/2014/main" id="{66003DAD-1FD4-611D-AC69-CC242D0F2A49}"/>
                </a:ext>
              </a:extLst>
            </p:cNvPr>
            <p:cNvSpPr/>
            <p:nvPr/>
          </p:nvSpPr>
          <p:spPr>
            <a:xfrm>
              <a:off x="3800911" y="1555980"/>
              <a:ext cx="2880000" cy="288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7" name="Rechteck 46">
              <a:extLst>
                <a:ext uri="{FF2B5EF4-FFF2-40B4-BE49-F238E27FC236}">
                  <a16:creationId xmlns:a16="http://schemas.microsoft.com/office/drawing/2014/main" id="{6F19685A-E56B-5D54-2236-C0C7B8FF5DAC}"/>
                </a:ext>
              </a:extLst>
            </p:cNvPr>
            <p:cNvSpPr/>
            <p:nvPr/>
          </p:nvSpPr>
          <p:spPr>
            <a:xfrm>
              <a:off x="4772911" y="2528282"/>
              <a:ext cx="936000" cy="936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48" name="Gerader Verbinder 47">
              <a:extLst>
                <a:ext uri="{FF2B5EF4-FFF2-40B4-BE49-F238E27FC236}">
                  <a16:creationId xmlns:a16="http://schemas.microsoft.com/office/drawing/2014/main" id="{A760204F-8A53-1727-623F-41CE84F432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72911" y="1555980"/>
              <a:ext cx="0" cy="97230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Gerader Verbinder 48">
              <a:extLst>
                <a:ext uri="{FF2B5EF4-FFF2-40B4-BE49-F238E27FC236}">
                  <a16:creationId xmlns:a16="http://schemas.microsoft.com/office/drawing/2014/main" id="{02029367-7DC0-F63A-DA39-BC981240DE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08911" y="1555980"/>
              <a:ext cx="0" cy="97230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Gerader Verbinder 49">
              <a:extLst>
                <a:ext uri="{FF2B5EF4-FFF2-40B4-BE49-F238E27FC236}">
                  <a16:creationId xmlns:a16="http://schemas.microsoft.com/office/drawing/2014/main" id="{11376F34-05A4-D25E-60B9-C41AA393FA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72911" y="3460980"/>
              <a:ext cx="0" cy="97230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Gerader Verbinder 50">
              <a:extLst>
                <a:ext uri="{FF2B5EF4-FFF2-40B4-BE49-F238E27FC236}">
                  <a16:creationId xmlns:a16="http://schemas.microsoft.com/office/drawing/2014/main" id="{330DB3FF-1A55-F5DF-20E7-7D1E09522C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08911" y="3460980"/>
              <a:ext cx="0" cy="97230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Gerader Verbinder 51">
              <a:extLst>
                <a:ext uri="{FF2B5EF4-FFF2-40B4-BE49-F238E27FC236}">
                  <a16:creationId xmlns:a16="http://schemas.microsoft.com/office/drawing/2014/main" id="{D7E13B81-8F4F-D718-41BF-6DE5738F7B3E}"/>
                </a:ext>
              </a:extLst>
            </p:cNvPr>
            <p:cNvCxnSpPr>
              <a:cxnSpLocks/>
            </p:cNvCxnSpPr>
            <p:nvPr/>
          </p:nvCxnSpPr>
          <p:spPr>
            <a:xfrm>
              <a:off x="3800910" y="3460980"/>
              <a:ext cx="972001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Gerader Verbinder 52">
              <a:extLst>
                <a:ext uri="{FF2B5EF4-FFF2-40B4-BE49-F238E27FC236}">
                  <a16:creationId xmlns:a16="http://schemas.microsoft.com/office/drawing/2014/main" id="{703C7CB7-022D-243F-716D-09972B999A9C}"/>
                </a:ext>
              </a:extLst>
            </p:cNvPr>
            <p:cNvCxnSpPr>
              <a:cxnSpLocks/>
            </p:cNvCxnSpPr>
            <p:nvPr/>
          </p:nvCxnSpPr>
          <p:spPr>
            <a:xfrm>
              <a:off x="3800910" y="2528282"/>
              <a:ext cx="972001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Gerader Verbinder 53">
              <a:extLst>
                <a:ext uri="{FF2B5EF4-FFF2-40B4-BE49-F238E27FC236}">
                  <a16:creationId xmlns:a16="http://schemas.microsoft.com/office/drawing/2014/main" id="{48598F9A-69CE-B2D3-3607-F1E0EED853BC}"/>
                </a:ext>
              </a:extLst>
            </p:cNvPr>
            <p:cNvCxnSpPr>
              <a:cxnSpLocks/>
            </p:cNvCxnSpPr>
            <p:nvPr/>
          </p:nvCxnSpPr>
          <p:spPr>
            <a:xfrm>
              <a:off x="5708911" y="2528282"/>
              <a:ext cx="972001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Gerader Verbinder 54">
              <a:extLst>
                <a:ext uri="{FF2B5EF4-FFF2-40B4-BE49-F238E27FC236}">
                  <a16:creationId xmlns:a16="http://schemas.microsoft.com/office/drawing/2014/main" id="{051C465B-5AAB-EB66-381E-897762E771B7}"/>
                </a:ext>
              </a:extLst>
            </p:cNvPr>
            <p:cNvCxnSpPr>
              <a:cxnSpLocks/>
            </p:cNvCxnSpPr>
            <p:nvPr/>
          </p:nvCxnSpPr>
          <p:spPr>
            <a:xfrm>
              <a:off x="5708910" y="3460980"/>
              <a:ext cx="972001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Ellipse 55">
              <a:extLst>
                <a:ext uri="{FF2B5EF4-FFF2-40B4-BE49-F238E27FC236}">
                  <a16:creationId xmlns:a16="http://schemas.microsoft.com/office/drawing/2014/main" id="{CF2123D8-E4DE-1ED9-8C8B-2689D098249C}"/>
                </a:ext>
              </a:extLst>
            </p:cNvPr>
            <p:cNvSpPr/>
            <p:nvPr/>
          </p:nvSpPr>
          <p:spPr>
            <a:xfrm>
              <a:off x="3692899" y="1467633"/>
              <a:ext cx="216024" cy="2160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7" name="Ellipse 56">
              <a:extLst>
                <a:ext uri="{FF2B5EF4-FFF2-40B4-BE49-F238E27FC236}">
                  <a16:creationId xmlns:a16="http://schemas.microsoft.com/office/drawing/2014/main" id="{BFFA549A-881E-69B2-2BB9-D627D8C05494}"/>
                </a:ext>
              </a:extLst>
            </p:cNvPr>
            <p:cNvSpPr/>
            <p:nvPr/>
          </p:nvSpPr>
          <p:spPr>
            <a:xfrm>
              <a:off x="4681204" y="1467633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8" name="Ellipse 57">
              <a:extLst>
                <a:ext uri="{FF2B5EF4-FFF2-40B4-BE49-F238E27FC236}">
                  <a16:creationId xmlns:a16="http://schemas.microsoft.com/office/drawing/2014/main" id="{BFBDFC99-AD52-C886-37DF-EA2B36429797}"/>
                </a:ext>
              </a:extLst>
            </p:cNvPr>
            <p:cNvSpPr/>
            <p:nvPr/>
          </p:nvSpPr>
          <p:spPr>
            <a:xfrm>
              <a:off x="5600898" y="1467633"/>
              <a:ext cx="216024" cy="2160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59" name="Ellipse 58">
              <a:extLst>
                <a:ext uri="{FF2B5EF4-FFF2-40B4-BE49-F238E27FC236}">
                  <a16:creationId xmlns:a16="http://schemas.microsoft.com/office/drawing/2014/main" id="{45098735-EBD9-C6C4-DFE9-499F5F4C6A64}"/>
                </a:ext>
              </a:extLst>
            </p:cNvPr>
            <p:cNvSpPr/>
            <p:nvPr/>
          </p:nvSpPr>
          <p:spPr>
            <a:xfrm>
              <a:off x="6569900" y="1467633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0" name="Ellipse 59">
              <a:extLst>
                <a:ext uri="{FF2B5EF4-FFF2-40B4-BE49-F238E27FC236}">
                  <a16:creationId xmlns:a16="http://schemas.microsoft.com/office/drawing/2014/main" id="{AFB87CF7-0F83-A8FC-1D8A-1B08EE4246DF}"/>
                </a:ext>
              </a:extLst>
            </p:cNvPr>
            <p:cNvSpPr/>
            <p:nvPr/>
          </p:nvSpPr>
          <p:spPr>
            <a:xfrm>
              <a:off x="3692899" y="2404394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1" name="Ellipse 60">
              <a:extLst>
                <a:ext uri="{FF2B5EF4-FFF2-40B4-BE49-F238E27FC236}">
                  <a16:creationId xmlns:a16="http://schemas.microsoft.com/office/drawing/2014/main" id="{AF1656DE-4CBE-93C4-594E-86B3FC737787}"/>
                </a:ext>
              </a:extLst>
            </p:cNvPr>
            <p:cNvSpPr/>
            <p:nvPr/>
          </p:nvSpPr>
          <p:spPr>
            <a:xfrm>
              <a:off x="4681204" y="2404394"/>
              <a:ext cx="216024" cy="2160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2" name="Ellipse 61">
              <a:extLst>
                <a:ext uri="{FF2B5EF4-FFF2-40B4-BE49-F238E27FC236}">
                  <a16:creationId xmlns:a16="http://schemas.microsoft.com/office/drawing/2014/main" id="{D522906E-D3AF-F914-C2C3-A559B9A0C168}"/>
                </a:ext>
              </a:extLst>
            </p:cNvPr>
            <p:cNvSpPr/>
            <p:nvPr/>
          </p:nvSpPr>
          <p:spPr>
            <a:xfrm>
              <a:off x="5600898" y="2404394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3" name="Ellipse 62">
              <a:extLst>
                <a:ext uri="{FF2B5EF4-FFF2-40B4-BE49-F238E27FC236}">
                  <a16:creationId xmlns:a16="http://schemas.microsoft.com/office/drawing/2014/main" id="{D59B3C3A-C2DA-5DF8-6180-DEE42387CF98}"/>
                </a:ext>
              </a:extLst>
            </p:cNvPr>
            <p:cNvSpPr/>
            <p:nvPr/>
          </p:nvSpPr>
          <p:spPr>
            <a:xfrm>
              <a:off x="6569900" y="2404394"/>
              <a:ext cx="216024" cy="2160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4" name="Ellipse 63">
              <a:extLst>
                <a:ext uri="{FF2B5EF4-FFF2-40B4-BE49-F238E27FC236}">
                  <a16:creationId xmlns:a16="http://schemas.microsoft.com/office/drawing/2014/main" id="{033EBAAB-4B3F-08A0-07C3-FA692E91ADB0}"/>
                </a:ext>
              </a:extLst>
            </p:cNvPr>
            <p:cNvSpPr/>
            <p:nvPr/>
          </p:nvSpPr>
          <p:spPr>
            <a:xfrm>
              <a:off x="3692899" y="3341155"/>
              <a:ext cx="216024" cy="2160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5" name="Ellipse 64">
              <a:extLst>
                <a:ext uri="{FF2B5EF4-FFF2-40B4-BE49-F238E27FC236}">
                  <a16:creationId xmlns:a16="http://schemas.microsoft.com/office/drawing/2014/main" id="{6CC91398-112F-4730-6AAE-75DA2FE3C878}"/>
                </a:ext>
              </a:extLst>
            </p:cNvPr>
            <p:cNvSpPr/>
            <p:nvPr/>
          </p:nvSpPr>
          <p:spPr>
            <a:xfrm>
              <a:off x="4681204" y="3341155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6" name="Ellipse 65">
              <a:extLst>
                <a:ext uri="{FF2B5EF4-FFF2-40B4-BE49-F238E27FC236}">
                  <a16:creationId xmlns:a16="http://schemas.microsoft.com/office/drawing/2014/main" id="{9088A7B2-F4C0-0B67-D91F-25187367E639}"/>
                </a:ext>
              </a:extLst>
            </p:cNvPr>
            <p:cNvSpPr/>
            <p:nvPr/>
          </p:nvSpPr>
          <p:spPr>
            <a:xfrm>
              <a:off x="5600898" y="3341155"/>
              <a:ext cx="216024" cy="2160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7" name="Ellipse 66">
              <a:extLst>
                <a:ext uri="{FF2B5EF4-FFF2-40B4-BE49-F238E27FC236}">
                  <a16:creationId xmlns:a16="http://schemas.microsoft.com/office/drawing/2014/main" id="{F4D758A0-2875-939E-1E20-C77CC39E36C2}"/>
                </a:ext>
              </a:extLst>
            </p:cNvPr>
            <p:cNvSpPr/>
            <p:nvPr/>
          </p:nvSpPr>
          <p:spPr>
            <a:xfrm>
              <a:off x="6569900" y="3341155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8" name="Ellipse 67">
              <a:extLst>
                <a:ext uri="{FF2B5EF4-FFF2-40B4-BE49-F238E27FC236}">
                  <a16:creationId xmlns:a16="http://schemas.microsoft.com/office/drawing/2014/main" id="{2C09D37B-D842-3781-6478-1ECB73FE60D1}"/>
                </a:ext>
              </a:extLst>
            </p:cNvPr>
            <p:cNvSpPr/>
            <p:nvPr/>
          </p:nvSpPr>
          <p:spPr>
            <a:xfrm>
              <a:off x="3692899" y="4308907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69" name="Ellipse 68">
              <a:extLst>
                <a:ext uri="{FF2B5EF4-FFF2-40B4-BE49-F238E27FC236}">
                  <a16:creationId xmlns:a16="http://schemas.microsoft.com/office/drawing/2014/main" id="{18D99C09-CF71-A7BE-6782-DA89CEC3D112}"/>
                </a:ext>
              </a:extLst>
            </p:cNvPr>
            <p:cNvSpPr/>
            <p:nvPr/>
          </p:nvSpPr>
          <p:spPr>
            <a:xfrm>
              <a:off x="4681204" y="4308907"/>
              <a:ext cx="216024" cy="2160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0" name="Ellipse 69">
              <a:extLst>
                <a:ext uri="{FF2B5EF4-FFF2-40B4-BE49-F238E27FC236}">
                  <a16:creationId xmlns:a16="http://schemas.microsoft.com/office/drawing/2014/main" id="{D4FD37A3-F6EF-8A83-E9BF-F226A0E661C5}"/>
                </a:ext>
              </a:extLst>
            </p:cNvPr>
            <p:cNvSpPr/>
            <p:nvPr/>
          </p:nvSpPr>
          <p:spPr>
            <a:xfrm>
              <a:off x="5600898" y="4308907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71" name="Ellipse 70">
              <a:extLst>
                <a:ext uri="{FF2B5EF4-FFF2-40B4-BE49-F238E27FC236}">
                  <a16:creationId xmlns:a16="http://schemas.microsoft.com/office/drawing/2014/main" id="{746FB086-DAF7-3AC5-AC97-8CB0019F26EA}"/>
                </a:ext>
              </a:extLst>
            </p:cNvPr>
            <p:cNvSpPr/>
            <p:nvPr/>
          </p:nvSpPr>
          <p:spPr>
            <a:xfrm>
              <a:off x="6569900" y="4308907"/>
              <a:ext cx="216024" cy="2160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73" name="Pfeil: nach rechts 72">
            <a:extLst>
              <a:ext uri="{FF2B5EF4-FFF2-40B4-BE49-F238E27FC236}">
                <a16:creationId xmlns:a16="http://schemas.microsoft.com/office/drawing/2014/main" id="{C208805E-E42D-F1F0-1413-49CBA66A8362}"/>
              </a:ext>
            </a:extLst>
          </p:cNvPr>
          <p:cNvSpPr/>
          <p:nvPr/>
        </p:nvSpPr>
        <p:spPr>
          <a:xfrm>
            <a:off x="4154155" y="4175679"/>
            <a:ext cx="1728192" cy="35558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04" name="Gruppieren 103">
            <a:extLst>
              <a:ext uri="{FF2B5EF4-FFF2-40B4-BE49-F238E27FC236}">
                <a16:creationId xmlns:a16="http://schemas.microsoft.com/office/drawing/2014/main" id="{A9607378-B33C-D1D9-008A-1671649451C8}"/>
              </a:ext>
            </a:extLst>
          </p:cNvPr>
          <p:cNvGrpSpPr/>
          <p:nvPr/>
        </p:nvGrpSpPr>
        <p:grpSpPr>
          <a:xfrm>
            <a:off x="6646216" y="3816687"/>
            <a:ext cx="2719801" cy="2583571"/>
            <a:chOff x="6760575" y="3312792"/>
            <a:chExt cx="3093025" cy="3057298"/>
          </a:xfrm>
        </p:grpSpPr>
        <p:sp>
          <p:nvSpPr>
            <p:cNvPr id="74" name="Rechteck 73">
              <a:extLst>
                <a:ext uri="{FF2B5EF4-FFF2-40B4-BE49-F238E27FC236}">
                  <a16:creationId xmlns:a16="http://schemas.microsoft.com/office/drawing/2014/main" id="{D1DBC14A-1B5E-5483-9B89-757ED7B16544}"/>
                </a:ext>
              </a:extLst>
            </p:cNvPr>
            <p:cNvSpPr/>
            <p:nvPr/>
          </p:nvSpPr>
          <p:spPr>
            <a:xfrm>
              <a:off x="6868587" y="3401139"/>
              <a:ext cx="2880000" cy="288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5" name="Rechteck 74">
              <a:extLst>
                <a:ext uri="{FF2B5EF4-FFF2-40B4-BE49-F238E27FC236}">
                  <a16:creationId xmlns:a16="http://schemas.microsoft.com/office/drawing/2014/main" id="{C8C2B063-ED48-B074-A7A6-4CACAABFC46C}"/>
                </a:ext>
              </a:extLst>
            </p:cNvPr>
            <p:cNvSpPr/>
            <p:nvPr/>
          </p:nvSpPr>
          <p:spPr>
            <a:xfrm>
              <a:off x="7840587" y="4373441"/>
              <a:ext cx="936000" cy="936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76" name="Gerader Verbinder 75">
              <a:extLst>
                <a:ext uri="{FF2B5EF4-FFF2-40B4-BE49-F238E27FC236}">
                  <a16:creationId xmlns:a16="http://schemas.microsoft.com/office/drawing/2014/main" id="{3AA27FCF-9CE5-415E-43A1-C19050EF82F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40587" y="3401139"/>
              <a:ext cx="0" cy="97230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Gerader Verbinder 76">
              <a:extLst>
                <a:ext uri="{FF2B5EF4-FFF2-40B4-BE49-F238E27FC236}">
                  <a16:creationId xmlns:a16="http://schemas.microsoft.com/office/drawing/2014/main" id="{6F893E94-1D65-0C77-0237-BD9C070E821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76587" y="3401139"/>
              <a:ext cx="0" cy="97230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Gerader Verbinder 77">
              <a:extLst>
                <a:ext uri="{FF2B5EF4-FFF2-40B4-BE49-F238E27FC236}">
                  <a16:creationId xmlns:a16="http://schemas.microsoft.com/office/drawing/2014/main" id="{8FD65474-4B74-959E-C935-BAE77B224C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40587" y="5306139"/>
              <a:ext cx="0" cy="97230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Gerader Verbinder 78">
              <a:extLst>
                <a:ext uri="{FF2B5EF4-FFF2-40B4-BE49-F238E27FC236}">
                  <a16:creationId xmlns:a16="http://schemas.microsoft.com/office/drawing/2014/main" id="{61F9C66F-D3DA-A80E-1458-4398046446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76587" y="5306139"/>
              <a:ext cx="0" cy="97230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Gerader Verbinder 79">
              <a:extLst>
                <a:ext uri="{FF2B5EF4-FFF2-40B4-BE49-F238E27FC236}">
                  <a16:creationId xmlns:a16="http://schemas.microsoft.com/office/drawing/2014/main" id="{D967A8E2-7516-F2BB-F26D-4A43D4A4B4BD}"/>
                </a:ext>
              </a:extLst>
            </p:cNvPr>
            <p:cNvCxnSpPr>
              <a:cxnSpLocks/>
            </p:cNvCxnSpPr>
            <p:nvPr/>
          </p:nvCxnSpPr>
          <p:spPr>
            <a:xfrm>
              <a:off x="6868586" y="5306139"/>
              <a:ext cx="972001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Gerader Verbinder 80">
              <a:extLst>
                <a:ext uri="{FF2B5EF4-FFF2-40B4-BE49-F238E27FC236}">
                  <a16:creationId xmlns:a16="http://schemas.microsoft.com/office/drawing/2014/main" id="{0434579D-3D46-2F01-03A6-57A9DC91C9F2}"/>
                </a:ext>
              </a:extLst>
            </p:cNvPr>
            <p:cNvCxnSpPr>
              <a:cxnSpLocks/>
            </p:cNvCxnSpPr>
            <p:nvPr/>
          </p:nvCxnSpPr>
          <p:spPr>
            <a:xfrm>
              <a:off x="6868586" y="4373441"/>
              <a:ext cx="972001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Gerader Verbinder 81">
              <a:extLst>
                <a:ext uri="{FF2B5EF4-FFF2-40B4-BE49-F238E27FC236}">
                  <a16:creationId xmlns:a16="http://schemas.microsoft.com/office/drawing/2014/main" id="{4BD2CDA5-2A7C-87E6-919D-CC626C62B830}"/>
                </a:ext>
              </a:extLst>
            </p:cNvPr>
            <p:cNvCxnSpPr>
              <a:cxnSpLocks/>
            </p:cNvCxnSpPr>
            <p:nvPr/>
          </p:nvCxnSpPr>
          <p:spPr>
            <a:xfrm>
              <a:off x="8776587" y="4373441"/>
              <a:ext cx="972001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Gerader Verbinder 82">
              <a:extLst>
                <a:ext uri="{FF2B5EF4-FFF2-40B4-BE49-F238E27FC236}">
                  <a16:creationId xmlns:a16="http://schemas.microsoft.com/office/drawing/2014/main" id="{A0E8085D-7538-BFF5-125A-52F7ECA612C9}"/>
                </a:ext>
              </a:extLst>
            </p:cNvPr>
            <p:cNvCxnSpPr>
              <a:cxnSpLocks/>
            </p:cNvCxnSpPr>
            <p:nvPr/>
          </p:nvCxnSpPr>
          <p:spPr>
            <a:xfrm>
              <a:off x="8776586" y="5306139"/>
              <a:ext cx="972001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Ellipse 83">
              <a:extLst>
                <a:ext uri="{FF2B5EF4-FFF2-40B4-BE49-F238E27FC236}">
                  <a16:creationId xmlns:a16="http://schemas.microsoft.com/office/drawing/2014/main" id="{59087F14-7E05-18CD-2C4B-F715CAC0CD36}"/>
                </a:ext>
              </a:extLst>
            </p:cNvPr>
            <p:cNvSpPr/>
            <p:nvPr/>
          </p:nvSpPr>
          <p:spPr>
            <a:xfrm>
              <a:off x="6760575" y="3312792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5" name="Ellipse 84">
              <a:extLst>
                <a:ext uri="{FF2B5EF4-FFF2-40B4-BE49-F238E27FC236}">
                  <a16:creationId xmlns:a16="http://schemas.microsoft.com/office/drawing/2014/main" id="{0049DA8E-065B-001F-CD9E-D7C263571732}"/>
                </a:ext>
              </a:extLst>
            </p:cNvPr>
            <p:cNvSpPr/>
            <p:nvPr/>
          </p:nvSpPr>
          <p:spPr>
            <a:xfrm>
              <a:off x="7748880" y="3312792"/>
              <a:ext cx="216024" cy="2160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86" name="Ellipse 85">
              <a:extLst>
                <a:ext uri="{FF2B5EF4-FFF2-40B4-BE49-F238E27FC236}">
                  <a16:creationId xmlns:a16="http://schemas.microsoft.com/office/drawing/2014/main" id="{1DAD6AD4-6886-D323-769E-6C8DC844C387}"/>
                </a:ext>
              </a:extLst>
            </p:cNvPr>
            <p:cNvSpPr/>
            <p:nvPr/>
          </p:nvSpPr>
          <p:spPr>
            <a:xfrm>
              <a:off x="8668574" y="3312792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7" name="Ellipse 86">
              <a:extLst>
                <a:ext uri="{FF2B5EF4-FFF2-40B4-BE49-F238E27FC236}">
                  <a16:creationId xmlns:a16="http://schemas.microsoft.com/office/drawing/2014/main" id="{7559E419-B461-8811-17F1-ECD394D2A0D6}"/>
                </a:ext>
              </a:extLst>
            </p:cNvPr>
            <p:cNvSpPr/>
            <p:nvPr/>
          </p:nvSpPr>
          <p:spPr>
            <a:xfrm>
              <a:off x="9637576" y="3312792"/>
              <a:ext cx="216024" cy="2160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8" name="Ellipse 87">
              <a:extLst>
                <a:ext uri="{FF2B5EF4-FFF2-40B4-BE49-F238E27FC236}">
                  <a16:creationId xmlns:a16="http://schemas.microsoft.com/office/drawing/2014/main" id="{404AD1F5-F0A4-20BF-5B64-BDCCA61819CE}"/>
                </a:ext>
              </a:extLst>
            </p:cNvPr>
            <p:cNvSpPr/>
            <p:nvPr/>
          </p:nvSpPr>
          <p:spPr>
            <a:xfrm>
              <a:off x="6760575" y="4249553"/>
              <a:ext cx="216024" cy="2160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9" name="Ellipse 88">
              <a:extLst>
                <a:ext uri="{FF2B5EF4-FFF2-40B4-BE49-F238E27FC236}">
                  <a16:creationId xmlns:a16="http://schemas.microsoft.com/office/drawing/2014/main" id="{E5E81A85-24DE-1408-B643-F4FD8175556F}"/>
                </a:ext>
              </a:extLst>
            </p:cNvPr>
            <p:cNvSpPr/>
            <p:nvPr/>
          </p:nvSpPr>
          <p:spPr>
            <a:xfrm>
              <a:off x="7748880" y="4249553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0" name="Ellipse 89">
              <a:extLst>
                <a:ext uri="{FF2B5EF4-FFF2-40B4-BE49-F238E27FC236}">
                  <a16:creationId xmlns:a16="http://schemas.microsoft.com/office/drawing/2014/main" id="{A8DE356C-588F-1231-53FC-2157C27144DF}"/>
                </a:ext>
              </a:extLst>
            </p:cNvPr>
            <p:cNvSpPr/>
            <p:nvPr/>
          </p:nvSpPr>
          <p:spPr>
            <a:xfrm>
              <a:off x="8668574" y="4249553"/>
              <a:ext cx="216024" cy="2160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1" name="Ellipse 90">
              <a:extLst>
                <a:ext uri="{FF2B5EF4-FFF2-40B4-BE49-F238E27FC236}">
                  <a16:creationId xmlns:a16="http://schemas.microsoft.com/office/drawing/2014/main" id="{5AC89E6C-CF32-7A5C-B3FF-9DAEDBD82642}"/>
                </a:ext>
              </a:extLst>
            </p:cNvPr>
            <p:cNvSpPr/>
            <p:nvPr/>
          </p:nvSpPr>
          <p:spPr>
            <a:xfrm>
              <a:off x="9637576" y="4249553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2" name="Ellipse 91">
              <a:extLst>
                <a:ext uri="{FF2B5EF4-FFF2-40B4-BE49-F238E27FC236}">
                  <a16:creationId xmlns:a16="http://schemas.microsoft.com/office/drawing/2014/main" id="{B603E51D-80FE-6140-2AC5-7BEFB7945730}"/>
                </a:ext>
              </a:extLst>
            </p:cNvPr>
            <p:cNvSpPr/>
            <p:nvPr/>
          </p:nvSpPr>
          <p:spPr>
            <a:xfrm>
              <a:off x="6760575" y="5186314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3" name="Ellipse 92">
              <a:extLst>
                <a:ext uri="{FF2B5EF4-FFF2-40B4-BE49-F238E27FC236}">
                  <a16:creationId xmlns:a16="http://schemas.microsoft.com/office/drawing/2014/main" id="{9A4EDEB4-F40C-CB3E-A8DA-5A425BF27889}"/>
                </a:ext>
              </a:extLst>
            </p:cNvPr>
            <p:cNvSpPr/>
            <p:nvPr/>
          </p:nvSpPr>
          <p:spPr>
            <a:xfrm>
              <a:off x="7748880" y="5186314"/>
              <a:ext cx="216024" cy="2160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4" name="Ellipse 93">
              <a:extLst>
                <a:ext uri="{FF2B5EF4-FFF2-40B4-BE49-F238E27FC236}">
                  <a16:creationId xmlns:a16="http://schemas.microsoft.com/office/drawing/2014/main" id="{0911F6BA-DC6F-ED2D-E93C-5DE602DB3BFA}"/>
                </a:ext>
              </a:extLst>
            </p:cNvPr>
            <p:cNvSpPr/>
            <p:nvPr/>
          </p:nvSpPr>
          <p:spPr>
            <a:xfrm>
              <a:off x="8668574" y="5186314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5" name="Ellipse 94">
              <a:extLst>
                <a:ext uri="{FF2B5EF4-FFF2-40B4-BE49-F238E27FC236}">
                  <a16:creationId xmlns:a16="http://schemas.microsoft.com/office/drawing/2014/main" id="{27673FF5-2668-B050-9243-A74131E9D236}"/>
                </a:ext>
              </a:extLst>
            </p:cNvPr>
            <p:cNvSpPr/>
            <p:nvPr/>
          </p:nvSpPr>
          <p:spPr>
            <a:xfrm>
              <a:off x="9637576" y="5186314"/>
              <a:ext cx="216024" cy="2160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6" name="Ellipse 95">
              <a:extLst>
                <a:ext uri="{FF2B5EF4-FFF2-40B4-BE49-F238E27FC236}">
                  <a16:creationId xmlns:a16="http://schemas.microsoft.com/office/drawing/2014/main" id="{930DC5EC-0E97-AA20-4027-DE57B9A8A715}"/>
                </a:ext>
              </a:extLst>
            </p:cNvPr>
            <p:cNvSpPr/>
            <p:nvPr/>
          </p:nvSpPr>
          <p:spPr>
            <a:xfrm>
              <a:off x="6760575" y="6154066"/>
              <a:ext cx="216024" cy="2160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7" name="Ellipse 96">
              <a:extLst>
                <a:ext uri="{FF2B5EF4-FFF2-40B4-BE49-F238E27FC236}">
                  <a16:creationId xmlns:a16="http://schemas.microsoft.com/office/drawing/2014/main" id="{F131D44E-EABF-8677-0067-672394C57FC6}"/>
                </a:ext>
              </a:extLst>
            </p:cNvPr>
            <p:cNvSpPr/>
            <p:nvPr/>
          </p:nvSpPr>
          <p:spPr>
            <a:xfrm>
              <a:off x="7748880" y="6154066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8" name="Ellipse 97">
              <a:extLst>
                <a:ext uri="{FF2B5EF4-FFF2-40B4-BE49-F238E27FC236}">
                  <a16:creationId xmlns:a16="http://schemas.microsoft.com/office/drawing/2014/main" id="{D6A7BD82-6FB3-07E4-E84A-42A7F1C06B3B}"/>
                </a:ext>
              </a:extLst>
            </p:cNvPr>
            <p:cNvSpPr/>
            <p:nvPr/>
          </p:nvSpPr>
          <p:spPr>
            <a:xfrm>
              <a:off x="8668574" y="6154066"/>
              <a:ext cx="216024" cy="2160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99" name="Ellipse 98">
              <a:extLst>
                <a:ext uri="{FF2B5EF4-FFF2-40B4-BE49-F238E27FC236}">
                  <a16:creationId xmlns:a16="http://schemas.microsoft.com/office/drawing/2014/main" id="{B271F215-546D-80E5-B4DF-5CDF73481C0F}"/>
                </a:ext>
              </a:extLst>
            </p:cNvPr>
            <p:cNvSpPr/>
            <p:nvPr/>
          </p:nvSpPr>
          <p:spPr>
            <a:xfrm>
              <a:off x="9637576" y="6154066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pic>
        <p:nvPicPr>
          <p:cNvPr id="101" name="Grafik 100">
            <a:extLst>
              <a:ext uri="{FF2B5EF4-FFF2-40B4-BE49-F238E27FC236}">
                <a16:creationId xmlns:a16="http://schemas.microsoft.com/office/drawing/2014/main" id="{45612B82-2769-6C2C-F708-81AC4C979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1697" y="3689980"/>
            <a:ext cx="476580" cy="520475"/>
          </a:xfrm>
          <a:prstGeom prst="rect">
            <a:avLst/>
          </a:prstGeom>
        </p:spPr>
      </p:pic>
      <p:sp>
        <p:nvSpPr>
          <p:cNvPr id="102" name="Pfeil: nach rechts 101">
            <a:extLst>
              <a:ext uri="{FF2B5EF4-FFF2-40B4-BE49-F238E27FC236}">
                <a16:creationId xmlns:a16="http://schemas.microsoft.com/office/drawing/2014/main" id="{6DAC7EF0-627A-0870-498C-C843B615C5F3}"/>
              </a:ext>
            </a:extLst>
          </p:cNvPr>
          <p:cNvSpPr/>
          <p:nvPr/>
        </p:nvSpPr>
        <p:spPr>
          <a:xfrm rot="10800000">
            <a:off x="4125892" y="5567668"/>
            <a:ext cx="1728192" cy="35558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4510340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427995" y="1484785"/>
            <a:ext cx="3191993" cy="4618179"/>
          </a:xfrm>
        </p:spPr>
        <p:txBody>
          <a:bodyPr/>
          <a:lstStyle/>
          <a:p>
            <a:r>
              <a:rPr lang="de-DE" dirty="0"/>
              <a:t>Antiferromagnetismus</a:t>
            </a:r>
          </a:p>
          <a:p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Keine effektive Magnetisierung</a:t>
            </a:r>
          </a:p>
          <a:p>
            <a:pPr lvl="3"/>
            <a:r>
              <a:rPr lang="de-DE" dirty="0"/>
              <a:t>Kompensierende Ordnung</a:t>
            </a:r>
          </a:p>
          <a:p>
            <a:pPr lvl="2"/>
            <a:r>
              <a:rPr lang="de-DE" dirty="0"/>
              <a:t>Zeitumkehrsymmetrie </a:t>
            </a:r>
          </a:p>
          <a:p>
            <a:pPr lvl="2"/>
            <a:r>
              <a:rPr lang="de-DE" dirty="0"/>
              <a:t>Keine </a:t>
            </a:r>
            <a:r>
              <a:rPr lang="de-DE" dirty="0" err="1"/>
              <a:t>spin</a:t>
            </a:r>
            <a:r>
              <a:rPr lang="de-DE" dirty="0"/>
              <a:t>-polarisation im k-Raum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31799" y="1484785"/>
            <a:ext cx="3191993" cy="4608042"/>
          </a:xfrm>
        </p:spPr>
        <p:txBody>
          <a:bodyPr/>
          <a:lstStyle/>
          <a:p>
            <a:r>
              <a:rPr lang="de-DE" dirty="0"/>
              <a:t>Ferromagnetismus</a:t>
            </a:r>
          </a:p>
          <a:p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Starke Magnetisierung</a:t>
            </a:r>
          </a:p>
          <a:p>
            <a:pPr lvl="2"/>
            <a:r>
              <a:rPr lang="de-DE" dirty="0"/>
              <a:t>Keine Zeitumkehrsymmetrie</a:t>
            </a:r>
          </a:p>
          <a:p>
            <a:pPr lvl="2"/>
            <a:r>
              <a:rPr lang="de-DE" dirty="0"/>
              <a:t>Magnetisierung als Ordnungsparameter</a:t>
            </a:r>
          </a:p>
          <a:p>
            <a:pPr lvl="2"/>
            <a:r>
              <a:rPr lang="de-DE" dirty="0"/>
              <a:t>Spin-polarisation im k-Raum</a:t>
            </a:r>
          </a:p>
          <a:p>
            <a:pPr lvl="3"/>
            <a:r>
              <a:rPr lang="de-DE" dirty="0"/>
              <a:t>Isotrop</a:t>
            </a:r>
          </a:p>
          <a:p>
            <a:pPr lvl="3"/>
            <a:r>
              <a:rPr lang="de-DE" dirty="0"/>
              <a:t>„Spin-splitting“ (</a:t>
            </a:r>
            <a:r>
              <a:rPr lang="de-DE" dirty="0" err="1"/>
              <a:t>magneto</a:t>
            </a:r>
            <a:r>
              <a:rPr lang="de-DE" dirty="0"/>
              <a:t> </a:t>
            </a:r>
            <a:r>
              <a:rPr lang="de-DE" dirty="0" err="1"/>
              <a:t>transport</a:t>
            </a:r>
            <a:r>
              <a:rPr lang="de-DE" dirty="0"/>
              <a:t> </a:t>
            </a:r>
            <a:r>
              <a:rPr lang="de-DE" dirty="0" err="1"/>
              <a:t>effects</a:t>
            </a:r>
            <a:r>
              <a:rPr lang="de-DE" dirty="0"/>
              <a:t>).</a:t>
            </a:r>
          </a:p>
          <a:p>
            <a:pPr lvl="3"/>
            <a:r>
              <a:rPr lang="de-DE" dirty="0"/>
              <a:t>Elektronische Bandeffekte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Phasen des 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64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4" name="Grafik 13" descr="Ein Bild, das Text, Kreis, Diagramm, Design enthält.&#10;&#10;Automatisch generierte Beschreibung">
            <a:extLst>
              <a:ext uri="{FF2B5EF4-FFF2-40B4-BE49-F238E27FC236}">
                <a16:creationId xmlns:a16="http://schemas.microsoft.com/office/drawing/2014/main" id="{1A0F3BCE-299A-3390-3780-8FC7DED3F50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95" y="1725419"/>
            <a:ext cx="3027967" cy="1966954"/>
          </a:xfrm>
          <a:prstGeom prst="rect">
            <a:avLst/>
          </a:prstGeom>
        </p:spPr>
      </p:pic>
      <p:pic>
        <p:nvPicPr>
          <p:cNvPr id="16" name="Grafik 15" descr="Ein Bild, das Text, Diagramm, Screenshot, Kreis enthält.&#10;&#10;Automatisch generierte Beschreibung">
            <a:extLst>
              <a:ext uri="{FF2B5EF4-FFF2-40B4-BE49-F238E27FC236}">
                <a16:creationId xmlns:a16="http://schemas.microsoft.com/office/drawing/2014/main" id="{3B25DA53-E97B-F5FC-C64E-AC7856B6554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87" y="1737767"/>
            <a:ext cx="2742491" cy="1779179"/>
          </a:xfrm>
          <a:prstGeom prst="rect">
            <a:avLst/>
          </a:prstGeom>
        </p:spPr>
      </p:pic>
      <p:sp>
        <p:nvSpPr>
          <p:cNvPr id="19" name="Rechteck 18">
            <a:extLst>
              <a:ext uri="{FF2B5EF4-FFF2-40B4-BE49-F238E27FC236}">
                <a16:creationId xmlns:a16="http://schemas.microsoft.com/office/drawing/2014/main" id="{87A81E01-1CE4-19E9-59E8-3A7EFC8B63A5}"/>
              </a:ext>
            </a:extLst>
          </p:cNvPr>
          <p:cNvSpPr/>
          <p:nvPr/>
        </p:nvSpPr>
        <p:spPr>
          <a:xfrm>
            <a:off x="623392" y="1737767"/>
            <a:ext cx="1247741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B269AED8-FD42-EAA9-1976-559141456F4A}"/>
              </a:ext>
            </a:extLst>
          </p:cNvPr>
          <p:cNvSpPr/>
          <p:nvPr/>
        </p:nvSpPr>
        <p:spPr>
          <a:xfrm>
            <a:off x="4427995" y="1753643"/>
            <a:ext cx="1523989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5B8C1F1A-FF68-B257-8811-158F44136B74}"/>
              </a:ext>
            </a:extLst>
          </p:cNvPr>
          <p:cNvSpPr/>
          <p:nvPr/>
        </p:nvSpPr>
        <p:spPr>
          <a:xfrm>
            <a:off x="7994704" y="993689"/>
            <a:ext cx="2880000" cy="288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A6910FFC-A0E6-2B37-64D9-19C11D03AB3B}"/>
              </a:ext>
            </a:extLst>
          </p:cNvPr>
          <p:cNvSpPr/>
          <p:nvPr/>
        </p:nvSpPr>
        <p:spPr>
          <a:xfrm>
            <a:off x="8966704" y="1965991"/>
            <a:ext cx="936000" cy="936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047BB96C-1B81-E2D3-29B9-7096AEB1E9C2}"/>
              </a:ext>
            </a:extLst>
          </p:cNvPr>
          <p:cNvCxnSpPr>
            <a:cxnSpLocks/>
          </p:cNvCxnSpPr>
          <p:nvPr/>
        </p:nvCxnSpPr>
        <p:spPr>
          <a:xfrm flipV="1">
            <a:off x="8966704" y="993689"/>
            <a:ext cx="0" cy="97230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42B74F76-E513-F7C9-FD2A-05B0C41DEDD8}"/>
              </a:ext>
            </a:extLst>
          </p:cNvPr>
          <p:cNvCxnSpPr>
            <a:cxnSpLocks/>
          </p:cNvCxnSpPr>
          <p:nvPr/>
        </p:nvCxnSpPr>
        <p:spPr>
          <a:xfrm flipV="1">
            <a:off x="9902704" y="993689"/>
            <a:ext cx="0" cy="97230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C0CFC8E5-7F63-96DF-4D00-E140F38CAFF7}"/>
              </a:ext>
            </a:extLst>
          </p:cNvPr>
          <p:cNvCxnSpPr>
            <a:cxnSpLocks/>
          </p:cNvCxnSpPr>
          <p:nvPr/>
        </p:nvCxnSpPr>
        <p:spPr>
          <a:xfrm flipV="1">
            <a:off x="8966704" y="2898689"/>
            <a:ext cx="0" cy="97230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E754494C-5F82-F91E-CDB8-1759D73B9046}"/>
              </a:ext>
            </a:extLst>
          </p:cNvPr>
          <p:cNvCxnSpPr>
            <a:cxnSpLocks/>
          </p:cNvCxnSpPr>
          <p:nvPr/>
        </p:nvCxnSpPr>
        <p:spPr>
          <a:xfrm flipV="1">
            <a:off x="9902704" y="2898689"/>
            <a:ext cx="0" cy="97230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0E0952A8-A2B2-9F8F-5EE2-C6916349110C}"/>
              </a:ext>
            </a:extLst>
          </p:cNvPr>
          <p:cNvCxnSpPr>
            <a:cxnSpLocks/>
          </p:cNvCxnSpPr>
          <p:nvPr/>
        </p:nvCxnSpPr>
        <p:spPr>
          <a:xfrm>
            <a:off x="7994703" y="2898689"/>
            <a:ext cx="97200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F95D0106-B2DD-A5C6-E306-2A70F0461D5E}"/>
              </a:ext>
            </a:extLst>
          </p:cNvPr>
          <p:cNvCxnSpPr>
            <a:cxnSpLocks/>
          </p:cNvCxnSpPr>
          <p:nvPr/>
        </p:nvCxnSpPr>
        <p:spPr>
          <a:xfrm>
            <a:off x="7994703" y="1965991"/>
            <a:ext cx="97200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4C646289-074D-096F-2F32-074333DA5724}"/>
              </a:ext>
            </a:extLst>
          </p:cNvPr>
          <p:cNvCxnSpPr>
            <a:cxnSpLocks/>
          </p:cNvCxnSpPr>
          <p:nvPr/>
        </p:nvCxnSpPr>
        <p:spPr>
          <a:xfrm>
            <a:off x="9902704" y="1965991"/>
            <a:ext cx="97200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r Verbinder 24">
            <a:extLst>
              <a:ext uri="{FF2B5EF4-FFF2-40B4-BE49-F238E27FC236}">
                <a16:creationId xmlns:a16="http://schemas.microsoft.com/office/drawing/2014/main" id="{3111581D-EFD0-8166-E97B-F9F0FCDFF6A9}"/>
              </a:ext>
            </a:extLst>
          </p:cNvPr>
          <p:cNvCxnSpPr>
            <a:cxnSpLocks/>
          </p:cNvCxnSpPr>
          <p:nvPr/>
        </p:nvCxnSpPr>
        <p:spPr>
          <a:xfrm>
            <a:off x="9902703" y="2898689"/>
            <a:ext cx="97200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Ellipse 25">
            <a:extLst>
              <a:ext uri="{FF2B5EF4-FFF2-40B4-BE49-F238E27FC236}">
                <a16:creationId xmlns:a16="http://schemas.microsoft.com/office/drawing/2014/main" id="{747FDC58-6A47-C5E1-12FE-97FB9D44DBA3}"/>
              </a:ext>
            </a:extLst>
          </p:cNvPr>
          <p:cNvSpPr/>
          <p:nvPr/>
        </p:nvSpPr>
        <p:spPr>
          <a:xfrm>
            <a:off x="7886692" y="905342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FD48AA21-6FCD-C992-04C6-E49FE3CF0E70}"/>
              </a:ext>
            </a:extLst>
          </p:cNvPr>
          <p:cNvSpPr/>
          <p:nvPr/>
        </p:nvSpPr>
        <p:spPr>
          <a:xfrm>
            <a:off x="8874997" y="905342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Ellipse 27">
            <a:extLst>
              <a:ext uri="{FF2B5EF4-FFF2-40B4-BE49-F238E27FC236}">
                <a16:creationId xmlns:a16="http://schemas.microsoft.com/office/drawing/2014/main" id="{2D10F7C7-7423-B88C-4EBB-52396C97DE7A}"/>
              </a:ext>
            </a:extLst>
          </p:cNvPr>
          <p:cNvSpPr/>
          <p:nvPr/>
        </p:nvSpPr>
        <p:spPr>
          <a:xfrm>
            <a:off x="9794691" y="905342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A70F1088-FCA5-8252-AFCF-7E0510B3F3CE}"/>
              </a:ext>
            </a:extLst>
          </p:cNvPr>
          <p:cNvSpPr/>
          <p:nvPr/>
        </p:nvSpPr>
        <p:spPr>
          <a:xfrm>
            <a:off x="10763693" y="905342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Ellipse 30">
            <a:extLst>
              <a:ext uri="{FF2B5EF4-FFF2-40B4-BE49-F238E27FC236}">
                <a16:creationId xmlns:a16="http://schemas.microsoft.com/office/drawing/2014/main" id="{9BB02CEB-9E44-6208-6790-88F29DBB9D43}"/>
              </a:ext>
            </a:extLst>
          </p:cNvPr>
          <p:cNvSpPr/>
          <p:nvPr/>
        </p:nvSpPr>
        <p:spPr>
          <a:xfrm>
            <a:off x="7886692" y="1842103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ECB0A363-EB26-E720-D8D7-F6BA0A7C04C8}"/>
              </a:ext>
            </a:extLst>
          </p:cNvPr>
          <p:cNvSpPr/>
          <p:nvPr/>
        </p:nvSpPr>
        <p:spPr>
          <a:xfrm>
            <a:off x="8874997" y="1842103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Ellipse 32">
            <a:extLst>
              <a:ext uri="{FF2B5EF4-FFF2-40B4-BE49-F238E27FC236}">
                <a16:creationId xmlns:a16="http://schemas.microsoft.com/office/drawing/2014/main" id="{3AB7AA47-7FD1-F248-DEAF-8FAB7EE2EDD4}"/>
              </a:ext>
            </a:extLst>
          </p:cNvPr>
          <p:cNvSpPr/>
          <p:nvPr/>
        </p:nvSpPr>
        <p:spPr>
          <a:xfrm>
            <a:off x="9794691" y="1842103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Ellipse 33">
            <a:extLst>
              <a:ext uri="{FF2B5EF4-FFF2-40B4-BE49-F238E27FC236}">
                <a16:creationId xmlns:a16="http://schemas.microsoft.com/office/drawing/2014/main" id="{19A7C9E3-7CDA-740B-CB8A-08FF6B5F37EE}"/>
              </a:ext>
            </a:extLst>
          </p:cNvPr>
          <p:cNvSpPr/>
          <p:nvPr/>
        </p:nvSpPr>
        <p:spPr>
          <a:xfrm>
            <a:off x="10763693" y="1842103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Ellipse 34">
            <a:extLst>
              <a:ext uri="{FF2B5EF4-FFF2-40B4-BE49-F238E27FC236}">
                <a16:creationId xmlns:a16="http://schemas.microsoft.com/office/drawing/2014/main" id="{BC1C8539-D692-476F-8FE4-7D5E9C725A52}"/>
              </a:ext>
            </a:extLst>
          </p:cNvPr>
          <p:cNvSpPr/>
          <p:nvPr/>
        </p:nvSpPr>
        <p:spPr>
          <a:xfrm>
            <a:off x="7886692" y="2778864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Ellipse 35">
            <a:extLst>
              <a:ext uri="{FF2B5EF4-FFF2-40B4-BE49-F238E27FC236}">
                <a16:creationId xmlns:a16="http://schemas.microsoft.com/office/drawing/2014/main" id="{5573FA2B-FAC1-4299-BB9B-82F1A0DBE5B1}"/>
              </a:ext>
            </a:extLst>
          </p:cNvPr>
          <p:cNvSpPr/>
          <p:nvPr/>
        </p:nvSpPr>
        <p:spPr>
          <a:xfrm>
            <a:off x="8874997" y="2778864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Ellipse 36">
            <a:extLst>
              <a:ext uri="{FF2B5EF4-FFF2-40B4-BE49-F238E27FC236}">
                <a16:creationId xmlns:a16="http://schemas.microsoft.com/office/drawing/2014/main" id="{DDA86FDD-596C-8B3F-12DE-939A4B01BBEA}"/>
              </a:ext>
            </a:extLst>
          </p:cNvPr>
          <p:cNvSpPr/>
          <p:nvPr/>
        </p:nvSpPr>
        <p:spPr>
          <a:xfrm>
            <a:off x="9794691" y="2778864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" name="Ellipse 37">
            <a:extLst>
              <a:ext uri="{FF2B5EF4-FFF2-40B4-BE49-F238E27FC236}">
                <a16:creationId xmlns:a16="http://schemas.microsoft.com/office/drawing/2014/main" id="{B7C4B0E6-47C2-1592-BC81-B4565520800F}"/>
              </a:ext>
            </a:extLst>
          </p:cNvPr>
          <p:cNvSpPr/>
          <p:nvPr/>
        </p:nvSpPr>
        <p:spPr>
          <a:xfrm>
            <a:off x="10763693" y="2778864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" name="Ellipse 38">
            <a:extLst>
              <a:ext uri="{FF2B5EF4-FFF2-40B4-BE49-F238E27FC236}">
                <a16:creationId xmlns:a16="http://schemas.microsoft.com/office/drawing/2014/main" id="{2AB53EFF-431E-096B-A09E-7D3E5C1660FA}"/>
              </a:ext>
            </a:extLst>
          </p:cNvPr>
          <p:cNvSpPr/>
          <p:nvPr/>
        </p:nvSpPr>
        <p:spPr>
          <a:xfrm>
            <a:off x="7886692" y="3746616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0" name="Ellipse 39">
            <a:extLst>
              <a:ext uri="{FF2B5EF4-FFF2-40B4-BE49-F238E27FC236}">
                <a16:creationId xmlns:a16="http://schemas.microsoft.com/office/drawing/2014/main" id="{E2C7B8E6-B438-648B-D383-88DAE1AA2B6D}"/>
              </a:ext>
            </a:extLst>
          </p:cNvPr>
          <p:cNvSpPr/>
          <p:nvPr/>
        </p:nvSpPr>
        <p:spPr>
          <a:xfrm>
            <a:off x="8874997" y="3746616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" name="Ellipse 40">
            <a:extLst>
              <a:ext uri="{FF2B5EF4-FFF2-40B4-BE49-F238E27FC236}">
                <a16:creationId xmlns:a16="http://schemas.microsoft.com/office/drawing/2014/main" id="{7483C227-B93C-BABD-574C-F46CE495B448}"/>
              </a:ext>
            </a:extLst>
          </p:cNvPr>
          <p:cNvSpPr/>
          <p:nvPr/>
        </p:nvSpPr>
        <p:spPr>
          <a:xfrm>
            <a:off x="9794691" y="3746616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2" name="Ellipse 41">
            <a:extLst>
              <a:ext uri="{FF2B5EF4-FFF2-40B4-BE49-F238E27FC236}">
                <a16:creationId xmlns:a16="http://schemas.microsoft.com/office/drawing/2014/main" id="{79985B85-63D4-F85A-6AD2-77B91D5DCA92}"/>
              </a:ext>
            </a:extLst>
          </p:cNvPr>
          <p:cNvSpPr/>
          <p:nvPr/>
        </p:nvSpPr>
        <p:spPr>
          <a:xfrm>
            <a:off x="10763693" y="3746616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9948536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nhaltsplatzhalter 3">
            <a:extLst>
              <a:ext uri="{FF2B5EF4-FFF2-40B4-BE49-F238E27FC236}">
                <a16:creationId xmlns:a16="http://schemas.microsoft.com/office/drawing/2014/main" id="{1A8DE55E-E733-DDB3-1201-6A3515205B1D}"/>
              </a:ext>
            </a:extLst>
          </p:cNvPr>
          <p:cNvSpPr txBox="1">
            <a:spLocks/>
          </p:cNvSpPr>
          <p:nvPr/>
        </p:nvSpPr>
        <p:spPr>
          <a:xfrm>
            <a:off x="8256240" y="1484785"/>
            <a:ext cx="3191992" cy="459804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/>
              <a:t>Altermagnetismus</a:t>
            </a:r>
            <a:endParaRPr lang="de-DE" dirty="0"/>
          </a:p>
          <a:p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Keine effektive Magnetisierung</a:t>
            </a:r>
          </a:p>
          <a:p>
            <a:pPr lvl="2"/>
            <a:r>
              <a:rPr lang="de-DE" dirty="0"/>
              <a:t>Keine Time-</a:t>
            </a:r>
            <a:r>
              <a:rPr lang="de-DE" dirty="0" err="1"/>
              <a:t>reversal</a:t>
            </a:r>
            <a:r>
              <a:rPr lang="de-DE" dirty="0"/>
              <a:t> </a:t>
            </a:r>
            <a:r>
              <a:rPr lang="de-DE" dirty="0" err="1"/>
              <a:t>symmetry</a:t>
            </a:r>
            <a:endParaRPr lang="de-DE" dirty="0"/>
          </a:p>
          <a:p>
            <a:pPr lvl="2"/>
            <a:r>
              <a:rPr lang="de-DE" dirty="0"/>
              <a:t>Spin-polarisation im k-Raum</a:t>
            </a:r>
          </a:p>
          <a:p>
            <a:pPr lvl="3"/>
            <a:r>
              <a:rPr lang="de-DE" dirty="0"/>
              <a:t>„Spin-splitting“ (</a:t>
            </a:r>
            <a:r>
              <a:rPr lang="de-DE" dirty="0" err="1"/>
              <a:t>magneto</a:t>
            </a:r>
            <a:r>
              <a:rPr lang="de-DE" dirty="0"/>
              <a:t> </a:t>
            </a:r>
            <a:r>
              <a:rPr lang="de-DE" dirty="0" err="1"/>
              <a:t>transport</a:t>
            </a:r>
            <a:r>
              <a:rPr lang="de-DE" dirty="0"/>
              <a:t> </a:t>
            </a:r>
            <a:r>
              <a:rPr lang="de-DE" dirty="0" err="1"/>
              <a:t>effects</a:t>
            </a:r>
            <a:r>
              <a:rPr lang="de-DE" dirty="0"/>
              <a:t>).</a:t>
            </a:r>
          </a:p>
          <a:p>
            <a:pPr lvl="3"/>
            <a:r>
              <a:rPr lang="de-DE" dirty="0"/>
              <a:t>Elektronische Bandeffekte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Phasen des Magnetismus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31799" y="1484785"/>
            <a:ext cx="3191993" cy="4608042"/>
          </a:xfrm>
        </p:spPr>
        <p:txBody>
          <a:bodyPr/>
          <a:lstStyle/>
          <a:p>
            <a:r>
              <a:rPr lang="de-DE" dirty="0"/>
              <a:t>Ferromagnetismus</a:t>
            </a:r>
          </a:p>
          <a:p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Starke Magnetisierung</a:t>
            </a:r>
          </a:p>
          <a:p>
            <a:pPr lvl="2"/>
            <a:r>
              <a:rPr lang="de-DE" dirty="0"/>
              <a:t>Keine Time-</a:t>
            </a:r>
            <a:r>
              <a:rPr lang="de-DE" dirty="0" err="1"/>
              <a:t>reversal</a:t>
            </a:r>
            <a:r>
              <a:rPr lang="de-DE" dirty="0"/>
              <a:t> </a:t>
            </a:r>
            <a:r>
              <a:rPr lang="de-DE" dirty="0" err="1"/>
              <a:t>symmetry</a:t>
            </a:r>
            <a:endParaRPr lang="de-DE" dirty="0"/>
          </a:p>
          <a:p>
            <a:pPr lvl="2"/>
            <a:r>
              <a:rPr lang="de-DE" dirty="0"/>
              <a:t>Magnetisierung als Ordnungsparameter</a:t>
            </a:r>
          </a:p>
          <a:p>
            <a:pPr lvl="2"/>
            <a:r>
              <a:rPr lang="de-DE" dirty="0"/>
              <a:t>Spin-polarisation im k-Raum</a:t>
            </a:r>
          </a:p>
          <a:p>
            <a:pPr lvl="3"/>
            <a:r>
              <a:rPr lang="de-DE" dirty="0"/>
              <a:t>Isotrop</a:t>
            </a:r>
          </a:p>
          <a:p>
            <a:pPr lvl="3"/>
            <a:r>
              <a:rPr lang="de-DE" dirty="0"/>
              <a:t>„Spin-splitting“ (</a:t>
            </a:r>
            <a:r>
              <a:rPr lang="de-DE" dirty="0" err="1"/>
              <a:t>magneto</a:t>
            </a:r>
            <a:r>
              <a:rPr lang="de-DE" dirty="0"/>
              <a:t> </a:t>
            </a:r>
            <a:r>
              <a:rPr lang="de-DE" dirty="0" err="1"/>
              <a:t>transport</a:t>
            </a:r>
            <a:r>
              <a:rPr lang="de-DE" dirty="0"/>
              <a:t> </a:t>
            </a:r>
            <a:r>
              <a:rPr lang="de-DE" dirty="0" err="1"/>
              <a:t>effects</a:t>
            </a:r>
            <a:r>
              <a:rPr lang="de-DE" dirty="0"/>
              <a:t>).</a:t>
            </a:r>
          </a:p>
          <a:p>
            <a:pPr lvl="3"/>
            <a:r>
              <a:rPr lang="de-DE" dirty="0"/>
              <a:t>Elektronische Bandeffekte</a:t>
            </a:r>
          </a:p>
          <a:p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65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49784EBF-4597-FAE4-2C47-C1542BDD6712}"/>
              </a:ext>
            </a:extLst>
          </p:cNvPr>
          <p:cNvSpPr/>
          <p:nvPr/>
        </p:nvSpPr>
        <p:spPr>
          <a:xfrm>
            <a:off x="4703277" y="3877455"/>
            <a:ext cx="2916711" cy="27645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35FE9A90-0571-D7ED-0E06-907C026F02AB}"/>
              </a:ext>
            </a:extLst>
          </p:cNvPr>
          <p:cNvSpPr/>
          <p:nvPr/>
        </p:nvSpPr>
        <p:spPr>
          <a:xfrm>
            <a:off x="690313" y="3877455"/>
            <a:ext cx="2868639" cy="2880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4C15BA07-3AF9-CFB8-016C-7FAF49939DEC}"/>
              </a:ext>
            </a:extLst>
          </p:cNvPr>
          <p:cNvSpPr/>
          <p:nvPr/>
        </p:nvSpPr>
        <p:spPr>
          <a:xfrm>
            <a:off x="690312" y="4932524"/>
            <a:ext cx="2868639" cy="139585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8E0A2ABA-20E7-D7BC-F346-F8E2433E160E}"/>
              </a:ext>
            </a:extLst>
          </p:cNvPr>
          <p:cNvSpPr txBox="1"/>
          <p:nvPr/>
        </p:nvSpPr>
        <p:spPr>
          <a:xfrm>
            <a:off x="6072014" y="5959046"/>
            <a:ext cx="551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Zunächst als unkonventionelle AFM/FMs bezeichnet</a:t>
            </a:r>
          </a:p>
        </p:txBody>
      </p:sp>
      <p:pic>
        <p:nvPicPr>
          <p:cNvPr id="14" name="Grafik 13" descr="Ein Bild, das Text, Kreis, Diagramm, Design enthält.&#10;&#10;Automatisch generierte Beschreibung">
            <a:extLst>
              <a:ext uri="{FF2B5EF4-FFF2-40B4-BE49-F238E27FC236}">
                <a16:creationId xmlns:a16="http://schemas.microsoft.com/office/drawing/2014/main" id="{1A0F3BCE-299A-3390-3780-8FC7DED3F50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95" y="1725419"/>
            <a:ext cx="3027967" cy="1966954"/>
          </a:xfrm>
          <a:prstGeom prst="rect">
            <a:avLst/>
          </a:prstGeom>
        </p:spPr>
      </p:pic>
      <p:pic>
        <p:nvPicPr>
          <p:cNvPr id="16" name="Grafik 15" descr="Ein Bild, das Text, Diagramm, Screenshot, Kreis enthält.&#10;&#10;Automatisch generierte Beschreibung">
            <a:extLst>
              <a:ext uri="{FF2B5EF4-FFF2-40B4-BE49-F238E27FC236}">
                <a16:creationId xmlns:a16="http://schemas.microsoft.com/office/drawing/2014/main" id="{3B25DA53-E97B-F5FC-C64E-AC7856B6554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87" y="1737767"/>
            <a:ext cx="2742491" cy="1779179"/>
          </a:xfrm>
          <a:prstGeom prst="rect">
            <a:avLst/>
          </a:prstGeom>
        </p:spPr>
      </p:pic>
      <p:pic>
        <p:nvPicPr>
          <p:cNvPr id="18" name="Grafik 17" descr="Ein Bild, das Kreative Künste, Bastelei, Origami enthält.&#10;&#10;Automatisch generierte Beschreibung">
            <a:extLst>
              <a:ext uri="{FF2B5EF4-FFF2-40B4-BE49-F238E27FC236}">
                <a16:creationId xmlns:a16="http://schemas.microsoft.com/office/drawing/2014/main" id="{D5E32A81-4631-0CA4-E239-7A31EFC1CD4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7001" y="1769325"/>
            <a:ext cx="2868639" cy="1883998"/>
          </a:xfrm>
          <a:prstGeom prst="rect">
            <a:avLst/>
          </a:prstGeom>
        </p:spPr>
      </p:pic>
      <p:sp>
        <p:nvSpPr>
          <p:cNvPr id="13" name="Rechteck 12">
            <a:extLst>
              <a:ext uri="{FF2B5EF4-FFF2-40B4-BE49-F238E27FC236}">
                <a16:creationId xmlns:a16="http://schemas.microsoft.com/office/drawing/2014/main" id="{F71530E5-1890-066C-7133-E54DE803597F}"/>
              </a:ext>
            </a:extLst>
          </p:cNvPr>
          <p:cNvSpPr/>
          <p:nvPr/>
        </p:nvSpPr>
        <p:spPr>
          <a:xfrm>
            <a:off x="623392" y="1737767"/>
            <a:ext cx="1247741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4D2CB20E-5A37-3642-47B1-0170E0F11A6C}"/>
              </a:ext>
            </a:extLst>
          </p:cNvPr>
          <p:cNvSpPr/>
          <p:nvPr/>
        </p:nvSpPr>
        <p:spPr>
          <a:xfrm>
            <a:off x="4427995" y="1753733"/>
            <a:ext cx="1523989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F983BE47-84B3-1054-7C5D-403C89CA2F3B}"/>
              </a:ext>
            </a:extLst>
          </p:cNvPr>
          <p:cNvSpPr/>
          <p:nvPr/>
        </p:nvSpPr>
        <p:spPr>
          <a:xfrm>
            <a:off x="8448460" y="1708026"/>
            <a:ext cx="1247741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427995" y="1484785"/>
            <a:ext cx="3191993" cy="4618179"/>
          </a:xfrm>
        </p:spPr>
        <p:txBody>
          <a:bodyPr/>
          <a:lstStyle/>
          <a:p>
            <a:r>
              <a:rPr lang="de-DE" dirty="0"/>
              <a:t>Antiferromagnetismus</a:t>
            </a:r>
          </a:p>
          <a:p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Keine effektive Magnetisierung</a:t>
            </a:r>
          </a:p>
          <a:p>
            <a:pPr lvl="3"/>
            <a:r>
              <a:rPr lang="de-DE" dirty="0"/>
              <a:t>Kompensierende Ordnung</a:t>
            </a:r>
          </a:p>
          <a:p>
            <a:pPr lvl="2"/>
            <a:r>
              <a:rPr lang="de-DE" dirty="0"/>
              <a:t>Time-</a:t>
            </a:r>
            <a:r>
              <a:rPr lang="de-DE" dirty="0" err="1"/>
              <a:t>reversal</a:t>
            </a:r>
            <a:r>
              <a:rPr lang="de-DE" dirty="0"/>
              <a:t> </a:t>
            </a:r>
            <a:r>
              <a:rPr lang="de-DE" dirty="0" err="1"/>
              <a:t>symmetry</a:t>
            </a:r>
            <a:endParaRPr lang="de-DE" dirty="0"/>
          </a:p>
          <a:p>
            <a:pPr lvl="2"/>
            <a:r>
              <a:rPr lang="de-DE" dirty="0"/>
              <a:t>Keine Spin-polarisation im k-Raum</a:t>
            </a:r>
          </a:p>
        </p:txBody>
      </p:sp>
    </p:spTree>
    <p:extLst>
      <p:ext uri="{BB962C8B-B14F-4D97-AF65-F5344CB8AC3E}">
        <p14:creationId xmlns:p14="http://schemas.microsoft.com/office/powerpoint/2010/main" val="294709572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fik 17" descr="Ein Bild, das Kreative Künste, Bastelei, Origami enthält.&#10;&#10;Automatisch generierte Beschreibung">
            <a:extLst>
              <a:ext uri="{FF2B5EF4-FFF2-40B4-BE49-F238E27FC236}">
                <a16:creationId xmlns:a16="http://schemas.microsoft.com/office/drawing/2014/main" id="{D5E32A81-4631-0CA4-E239-7A31EFC1CD4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7001" y="1769325"/>
            <a:ext cx="2868639" cy="1883998"/>
          </a:xfrm>
          <a:prstGeom prst="rect">
            <a:avLst/>
          </a:prstGeom>
        </p:spPr>
      </p:pic>
      <p:pic>
        <p:nvPicPr>
          <p:cNvPr id="14" name="Grafik 13" descr="Ein Bild, das Text, Kreis, Diagramm, Design enthält.&#10;&#10;Automatisch generierte Beschreibung">
            <a:extLst>
              <a:ext uri="{FF2B5EF4-FFF2-40B4-BE49-F238E27FC236}">
                <a16:creationId xmlns:a16="http://schemas.microsoft.com/office/drawing/2014/main" id="{1A0F3BCE-299A-3390-3780-8FC7DED3F50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95" y="1725419"/>
            <a:ext cx="3027967" cy="1966954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Symmetrie Beschreibung der Phasen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66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6" name="Grafik 15" descr="Ein Bild, das Text, Diagramm, Screenshot, Kreis enthält.&#10;&#10;Automatisch generierte Beschreibung">
            <a:extLst>
              <a:ext uri="{FF2B5EF4-FFF2-40B4-BE49-F238E27FC236}">
                <a16:creationId xmlns:a16="http://schemas.microsoft.com/office/drawing/2014/main" id="{3B25DA53-E97B-F5FC-C64E-AC7856B6554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87" y="1737767"/>
            <a:ext cx="2742491" cy="1779179"/>
          </a:xfrm>
          <a:prstGeom prst="rect">
            <a:avLst/>
          </a:prstGeom>
        </p:spPr>
      </p:pic>
      <p:sp>
        <p:nvSpPr>
          <p:cNvPr id="20" name="Rechteck 19">
            <a:extLst>
              <a:ext uri="{FF2B5EF4-FFF2-40B4-BE49-F238E27FC236}">
                <a16:creationId xmlns:a16="http://schemas.microsoft.com/office/drawing/2014/main" id="{10FF2FDF-7D4B-BC4B-8BE0-35F5F4537D8C}"/>
              </a:ext>
            </a:extLst>
          </p:cNvPr>
          <p:cNvSpPr/>
          <p:nvPr/>
        </p:nvSpPr>
        <p:spPr>
          <a:xfrm>
            <a:off x="623392" y="1737767"/>
            <a:ext cx="1247741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8B17AD39-D818-14CC-0763-9EA818E24E33}"/>
              </a:ext>
            </a:extLst>
          </p:cNvPr>
          <p:cNvSpPr/>
          <p:nvPr/>
        </p:nvSpPr>
        <p:spPr>
          <a:xfrm>
            <a:off x="4427995" y="1724814"/>
            <a:ext cx="1523989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70CD1925-9FD4-3CD0-FA79-7EB24DFD82A4}"/>
              </a:ext>
            </a:extLst>
          </p:cNvPr>
          <p:cNvSpPr/>
          <p:nvPr/>
        </p:nvSpPr>
        <p:spPr>
          <a:xfrm>
            <a:off x="8448460" y="1707307"/>
            <a:ext cx="1247741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327770" y="1484785"/>
            <a:ext cx="3446830" cy="4618179"/>
          </a:xfrm>
        </p:spPr>
        <p:txBody>
          <a:bodyPr/>
          <a:lstStyle/>
          <a:p>
            <a:r>
              <a:rPr lang="de-DE" dirty="0"/>
              <a:t>Antiferromagnetismus</a:t>
            </a:r>
          </a:p>
          <a:p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Spin-Gruppe: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31799" y="1484785"/>
            <a:ext cx="3191993" cy="4608042"/>
          </a:xfrm>
        </p:spPr>
        <p:txBody>
          <a:bodyPr/>
          <a:lstStyle/>
          <a:p>
            <a:r>
              <a:rPr lang="de-DE" dirty="0"/>
              <a:t>Ferromagnetismus</a:t>
            </a:r>
          </a:p>
          <a:p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Spin-Gruppe: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</p:txBody>
      </p:sp>
      <p:sp>
        <p:nvSpPr>
          <p:cNvPr id="8" name="Inhaltsplatzhalter 3">
            <a:extLst>
              <a:ext uri="{FF2B5EF4-FFF2-40B4-BE49-F238E27FC236}">
                <a16:creationId xmlns:a16="http://schemas.microsoft.com/office/drawing/2014/main" id="{1A8DE55E-E733-DDB3-1201-6A3515205B1D}"/>
              </a:ext>
            </a:extLst>
          </p:cNvPr>
          <p:cNvSpPr txBox="1">
            <a:spLocks/>
          </p:cNvSpPr>
          <p:nvPr/>
        </p:nvSpPr>
        <p:spPr>
          <a:xfrm>
            <a:off x="8256239" y="1484785"/>
            <a:ext cx="3503959" cy="459804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/>
              <a:t>Altermagnetismus</a:t>
            </a:r>
            <a:endParaRPr lang="de-DE" dirty="0"/>
          </a:p>
          <a:p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Spin-Gruppe: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3"/>
            <a:endParaRPr lang="de-DE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37693BB2-318E-F441-00A7-B68D922A81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7568" y="3877455"/>
            <a:ext cx="822320" cy="412987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DC6B2307-BFA5-9D5B-000E-60CB33599C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21153" y="4196957"/>
            <a:ext cx="2149694" cy="385562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790920EA-3E1B-4AFB-CD48-82E87C1383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58331" y="4220716"/>
            <a:ext cx="2149694" cy="338044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38704160-77FB-DAE3-5C50-8CD453C704FC}"/>
              </a:ext>
            </a:extLst>
          </p:cNvPr>
          <p:cNvSpPr txBox="1"/>
          <p:nvPr/>
        </p:nvSpPr>
        <p:spPr>
          <a:xfrm rot="5400000">
            <a:off x="10408272" y="2585786"/>
            <a:ext cx="2428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L.Šmejkal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031042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(2022)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6C069540-2166-319F-D7DD-146854AD35DB}"/>
              </a:ext>
            </a:extLst>
          </p:cNvPr>
          <p:cNvSpPr/>
          <p:nvPr/>
        </p:nvSpPr>
        <p:spPr>
          <a:xfrm>
            <a:off x="1963010" y="1724814"/>
            <a:ext cx="1405207" cy="18781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74FC2D49-5A19-6DD9-40FC-EB5E041CA0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00725" y="1900335"/>
            <a:ext cx="1610195" cy="1656867"/>
          </a:xfrm>
          <a:prstGeom prst="rect">
            <a:avLst/>
          </a:prstGeom>
        </p:spPr>
      </p:pic>
      <p:sp>
        <p:nvSpPr>
          <p:cNvPr id="19" name="Rechteck 18">
            <a:extLst>
              <a:ext uri="{FF2B5EF4-FFF2-40B4-BE49-F238E27FC236}">
                <a16:creationId xmlns:a16="http://schemas.microsoft.com/office/drawing/2014/main" id="{95CDD3B0-52D3-CE7E-4E77-2198F282CF5D}"/>
              </a:ext>
            </a:extLst>
          </p:cNvPr>
          <p:cNvSpPr/>
          <p:nvPr/>
        </p:nvSpPr>
        <p:spPr>
          <a:xfrm>
            <a:off x="5986401" y="1789699"/>
            <a:ext cx="1405207" cy="18781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39382CBC-64C6-DAA5-80C7-34F7A8DB37AD}"/>
              </a:ext>
            </a:extLst>
          </p:cNvPr>
          <p:cNvSpPr/>
          <p:nvPr/>
        </p:nvSpPr>
        <p:spPr>
          <a:xfrm>
            <a:off x="9895295" y="1769325"/>
            <a:ext cx="1405207" cy="18781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556CD0A5-322B-2581-9F55-08973234B6E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47902" y="1878875"/>
            <a:ext cx="1632016" cy="1745350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B1C771F0-4604-1161-CF52-E68C09F84BE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41320" y="1889307"/>
            <a:ext cx="1585082" cy="1646476"/>
          </a:xfrm>
          <a:prstGeom prst="rect">
            <a:avLst/>
          </a:prstGeom>
        </p:spPr>
      </p:pic>
      <p:sp>
        <p:nvSpPr>
          <p:cNvPr id="28" name="Textfeld 27">
            <a:extLst>
              <a:ext uri="{FF2B5EF4-FFF2-40B4-BE49-F238E27FC236}">
                <a16:creationId xmlns:a16="http://schemas.microsoft.com/office/drawing/2014/main" id="{ADC777C8-19DD-D131-063B-6F1E00B606D8}"/>
              </a:ext>
            </a:extLst>
          </p:cNvPr>
          <p:cNvSpPr txBox="1"/>
          <p:nvPr/>
        </p:nvSpPr>
        <p:spPr>
          <a:xfrm rot="16200000">
            <a:off x="-1006592" y="2456329"/>
            <a:ext cx="2428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L.Šmejkal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040501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(2022)</a:t>
            </a:r>
          </a:p>
        </p:txBody>
      </p:sp>
    </p:spTree>
    <p:extLst>
      <p:ext uri="{BB962C8B-B14F-4D97-AF65-F5344CB8AC3E}">
        <p14:creationId xmlns:p14="http://schemas.microsoft.com/office/powerpoint/2010/main" val="127945317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fik 17" descr="Ein Bild, das Kreative Künste, Bastelei, Origami enthält.&#10;&#10;Automatisch generierte Beschreibung">
            <a:extLst>
              <a:ext uri="{FF2B5EF4-FFF2-40B4-BE49-F238E27FC236}">
                <a16:creationId xmlns:a16="http://schemas.microsoft.com/office/drawing/2014/main" id="{D5E32A81-4631-0CA4-E239-7A31EFC1CD4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7001" y="1769325"/>
            <a:ext cx="2868639" cy="1883998"/>
          </a:xfrm>
          <a:prstGeom prst="rect">
            <a:avLst/>
          </a:prstGeom>
        </p:spPr>
      </p:pic>
      <p:pic>
        <p:nvPicPr>
          <p:cNvPr id="14" name="Grafik 13" descr="Ein Bild, das Text, Kreis, Diagramm, Design enthält.&#10;&#10;Automatisch generierte Beschreibung">
            <a:extLst>
              <a:ext uri="{FF2B5EF4-FFF2-40B4-BE49-F238E27FC236}">
                <a16:creationId xmlns:a16="http://schemas.microsoft.com/office/drawing/2014/main" id="{1A0F3BCE-299A-3390-3780-8FC7DED3F50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95" y="1725419"/>
            <a:ext cx="3027967" cy="1966954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Symmetrie Beschreibung der Phasen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67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6" name="Grafik 15" descr="Ein Bild, das Text, Diagramm, Screenshot, Kreis enthält.&#10;&#10;Automatisch generierte Beschreibung">
            <a:extLst>
              <a:ext uri="{FF2B5EF4-FFF2-40B4-BE49-F238E27FC236}">
                <a16:creationId xmlns:a16="http://schemas.microsoft.com/office/drawing/2014/main" id="{3B25DA53-E97B-F5FC-C64E-AC7856B6554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87" y="1737767"/>
            <a:ext cx="2742491" cy="1779179"/>
          </a:xfrm>
          <a:prstGeom prst="rect">
            <a:avLst/>
          </a:prstGeom>
        </p:spPr>
      </p:pic>
      <p:sp>
        <p:nvSpPr>
          <p:cNvPr id="20" name="Rechteck 19">
            <a:extLst>
              <a:ext uri="{FF2B5EF4-FFF2-40B4-BE49-F238E27FC236}">
                <a16:creationId xmlns:a16="http://schemas.microsoft.com/office/drawing/2014/main" id="{10FF2FDF-7D4B-BC4B-8BE0-35F5F4537D8C}"/>
              </a:ext>
            </a:extLst>
          </p:cNvPr>
          <p:cNvSpPr/>
          <p:nvPr/>
        </p:nvSpPr>
        <p:spPr>
          <a:xfrm>
            <a:off x="623392" y="1737767"/>
            <a:ext cx="1247741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8B17AD39-D818-14CC-0763-9EA818E24E33}"/>
              </a:ext>
            </a:extLst>
          </p:cNvPr>
          <p:cNvSpPr/>
          <p:nvPr/>
        </p:nvSpPr>
        <p:spPr>
          <a:xfrm>
            <a:off x="4427995" y="1724814"/>
            <a:ext cx="1523989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70CD1925-9FD4-3CD0-FA79-7EB24DFD82A4}"/>
              </a:ext>
            </a:extLst>
          </p:cNvPr>
          <p:cNvSpPr/>
          <p:nvPr/>
        </p:nvSpPr>
        <p:spPr>
          <a:xfrm>
            <a:off x="8448460" y="1707307"/>
            <a:ext cx="1247741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327770" y="1484785"/>
            <a:ext cx="3446830" cy="4618179"/>
          </a:xfrm>
        </p:spPr>
        <p:txBody>
          <a:bodyPr/>
          <a:lstStyle/>
          <a:p>
            <a:r>
              <a:rPr lang="de-DE" dirty="0"/>
              <a:t>Antiferromagnetismus</a:t>
            </a:r>
          </a:p>
          <a:p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Spin-Gruppe: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Keine Magnetisierung</a:t>
            </a:r>
          </a:p>
          <a:p>
            <a:pPr lvl="2"/>
            <a:r>
              <a:rPr lang="de-DE" dirty="0"/>
              <a:t>Isotrope  entartete Energiebänder</a:t>
            </a:r>
          </a:p>
          <a:p>
            <a:pPr lvl="3"/>
            <a:r>
              <a:rPr lang="de-DE" dirty="0"/>
              <a:t>(Im nichtrelativistischen Limit)</a:t>
            </a:r>
          </a:p>
          <a:p>
            <a:pPr lvl="2"/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31799" y="1484785"/>
            <a:ext cx="3191993" cy="4608042"/>
          </a:xfrm>
        </p:spPr>
        <p:txBody>
          <a:bodyPr/>
          <a:lstStyle/>
          <a:p>
            <a:r>
              <a:rPr lang="de-DE" dirty="0"/>
              <a:t>Ferromagnetismus</a:t>
            </a:r>
          </a:p>
          <a:p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Spin-Gruppe: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Magnetisierung</a:t>
            </a:r>
          </a:p>
          <a:p>
            <a:pPr lvl="2"/>
            <a:r>
              <a:rPr lang="de-DE" dirty="0"/>
              <a:t>Isotrope aufgeteilte Energiebänder</a:t>
            </a:r>
          </a:p>
          <a:p>
            <a:pPr lvl="2"/>
            <a:endParaRPr lang="de-DE" dirty="0"/>
          </a:p>
        </p:txBody>
      </p:sp>
      <p:sp>
        <p:nvSpPr>
          <p:cNvPr id="8" name="Inhaltsplatzhalter 3">
            <a:extLst>
              <a:ext uri="{FF2B5EF4-FFF2-40B4-BE49-F238E27FC236}">
                <a16:creationId xmlns:a16="http://schemas.microsoft.com/office/drawing/2014/main" id="{1A8DE55E-E733-DDB3-1201-6A3515205B1D}"/>
              </a:ext>
            </a:extLst>
          </p:cNvPr>
          <p:cNvSpPr txBox="1">
            <a:spLocks/>
          </p:cNvSpPr>
          <p:nvPr/>
        </p:nvSpPr>
        <p:spPr>
          <a:xfrm>
            <a:off x="8256239" y="1484785"/>
            <a:ext cx="3503959" cy="459804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/>
              <a:t>Altermagnetismus</a:t>
            </a:r>
            <a:endParaRPr lang="de-DE" dirty="0"/>
          </a:p>
          <a:p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Spin-Gruppe: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Keine Magnetisierung</a:t>
            </a:r>
          </a:p>
          <a:p>
            <a:pPr lvl="2"/>
            <a:r>
              <a:rPr lang="de-DE" dirty="0"/>
              <a:t>Alternierende Spin-Polarisation</a:t>
            </a:r>
          </a:p>
          <a:p>
            <a:pPr lvl="3"/>
            <a:r>
              <a:rPr lang="de-DE" dirty="0"/>
              <a:t>Im k- und r-Raum</a:t>
            </a:r>
          </a:p>
          <a:p>
            <a:pPr lvl="2"/>
            <a:r>
              <a:rPr lang="de-DE" dirty="0"/>
              <a:t>Gleichbesetze und aufgeteilte Up u. Down Bänder</a:t>
            </a:r>
          </a:p>
          <a:p>
            <a:pPr lvl="3"/>
            <a:r>
              <a:rPr lang="de-DE" dirty="0"/>
              <a:t>(Im nichtrelativistischen Limit)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3"/>
            <a:endParaRPr lang="de-DE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37693BB2-318E-F441-00A7-B68D922A81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7568" y="3877455"/>
            <a:ext cx="822320" cy="412987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DC6B2307-BFA5-9D5B-000E-60CB33599C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21153" y="4196957"/>
            <a:ext cx="2149694" cy="385562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790920EA-3E1B-4AFB-CD48-82E87C1383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58331" y="4220716"/>
            <a:ext cx="2149694" cy="338044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38704160-77FB-DAE3-5C50-8CD453C704FC}"/>
              </a:ext>
            </a:extLst>
          </p:cNvPr>
          <p:cNvSpPr txBox="1"/>
          <p:nvPr/>
        </p:nvSpPr>
        <p:spPr>
          <a:xfrm rot="5400000">
            <a:off x="10408272" y="2585786"/>
            <a:ext cx="2428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L.Šmejkal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031042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(2022)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6C069540-2166-319F-D7DD-146854AD35DB}"/>
              </a:ext>
            </a:extLst>
          </p:cNvPr>
          <p:cNvSpPr/>
          <p:nvPr/>
        </p:nvSpPr>
        <p:spPr>
          <a:xfrm>
            <a:off x="1963010" y="1724814"/>
            <a:ext cx="1405207" cy="18781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74FC2D49-5A19-6DD9-40FC-EB5E041CA0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00725" y="1900335"/>
            <a:ext cx="1610195" cy="1656867"/>
          </a:xfrm>
          <a:prstGeom prst="rect">
            <a:avLst/>
          </a:prstGeom>
        </p:spPr>
      </p:pic>
      <p:sp>
        <p:nvSpPr>
          <p:cNvPr id="19" name="Rechteck 18">
            <a:extLst>
              <a:ext uri="{FF2B5EF4-FFF2-40B4-BE49-F238E27FC236}">
                <a16:creationId xmlns:a16="http://schemas.microsoft.com/office/drawing/2014/main" id="{95CDD3B0-52D3-CE7E-4E77-2198F282CF5D}"/>
              </a:ext>
            </a:extLst>
          </p:cNvPr>
          <p:cNvSpPr/>
          <p:nvPr/>
        </p:nvSpPr>
        <p:spPr>
          <a:xfrm>
            <a:off x="5986401" y="1789699"/>
            <a:ext cx="1405207" cy="18781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39382CBC-64C6-DAA5-80C7-34F7A8DB37AD}"/>
              </a:ext>
            </a:extLst>
          </p:cNvPr>
          <p:cNvSpPr/>
          <p:nvPr/>
        </p:nvSpPr>
        <p:spPr>
          <a:xfrm>
            <a:off x="9895295" y="1769325"/>
            <a:ext cx="1405207" cy="18781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556CD0A5-322B-2581-9F55-08973234B6E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47902" y="1878875"/>
            <a:ext cx="1632016" cy="1745350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B1C771F0-4604-1161-CF52-E68C09F84BE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41320" y="1889307"/>
            <a:ext cx="1585082" cy="1646476"/>
          </a:xfrm>
          <a:prstGeom prst="rect">
            <a:avLst/>
          </a:prstGeom>
        </p:spPr>
      </p:pic>
      <p:sp>
        <p:nvSpPr>
          <p:cNvPr id="28" name="Textfeld 27">
            <a:extLst>
              <a:ext uri="{FF2B5EF4-FFF2-40B4-BE49-F238E27FC236}">
                <a16:creationId xmlns:a16="http://schemas.microsoft.com/office/drawing/2014/main" id="{ADC777C8-19DD-D131-063B-6F1E00B606D8}"/>
              </a:ext>
            </a:extLst>
          </p:cNvPr>
          <p:cNvSpPr txBox="1"/>
          <p:nvPr/>
        </p:nvSpPr>
        <p:spPr>
          <a:xfrm rot="16200000">
            <a:off x="-1006592" y="2456329"/>
            <a:ext cx="2428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L.Šmejkal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040501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(2022)</a:t>
            </a:r>
          </a:p>
        </p:txBody>
      </p:sp>
    </p:spTree>
    <p:extLst>
      <p:ext uri="{BB962C8B-B14F-4D97-AF65-F5344CB8AC3E}">
        <p14:creationId xmlns:p14="http://schemas.microsoft.com/office/powerpoint/2010/main" val="22955700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fik 17" descr="Ein Bild, das Kreative Künste, Bastelei, Origami enthält.&#10;&#10;Automatisch generierte Beschreibung">
            <a:extLst>
              <a:ext uri="{FF2B5EF4-FFF2-40B4-BE49-F238E27FC236}">
                <a16:creationId xmlns:a16="http://schemas.microsoft.com/office/drawing/2014/main" id="{D5E32A81-4631-0CA4-E239-7A31EFC1CD4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7001" y="1769325"/>
            <a:ext cx="2868639" cy="1883998"/>
          </a:xfrm>
          <a:prstGeom prst="rect">
            <a:avLst/>
          </a:prstGeom>
        </p:spPr>
      </p:pic>
      <p:pic>
        <p:nvPicPr>
          <p:cNvPr id="14" name="Grafik 13" descr="Ein Bild, das Text, Kreis, Diagramm, Design enthält.&#10;&#10;Automatisch generierte Beschreibung">
            <a:extLst>
              <a:ext uri="{FF2B5EF4-FFF2-40B4-BE49-F238E27FC236}">
                <a16:creationId xmlns:a16="http://schemas.microsoft.com/office/drawing/2014/main" id="{1A0F3BCE-299A-3390-3780-8FC7DED3F50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95" y="1725419"/>
            <a:ext cx="3027967" cy="1966954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Symmetrie Beschreibung der Phasen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68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6" name="Grafik 15" descr="Ein Bild, das Text, Diagramm, Screenshot, Kreis enthält.&#10;&#10;Automatisch generierte Beschreibung">
            <a:extLst>
              <a:ext uri="{FF2B5EF4-FFF2-40B4-BE49-F238E27FC236}">
                <a16:creationId xmlns:a16="http://schemas.microsoft.com/office/drawing/2014/main" id="{3B25DA53-E97B-F5FC-C64E-AC7856B6554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87" y="1737767"/>
            <a:ext cx="2742491" cy="1779179"/>
          </a:xfrm>
          <a:prstGeom prst="rect">
            <a:avLst/>
          </a:prstGeom>
        </p:spPr>
      </p:pic>
      <p:sp>
        <p:nvSpPr>
          <p:cNvPr id="20" name="Rechteck 19">
            <a:extLst>
              <a:ext uri="{FF2B5EF4-FFF2-40B4-BE49-F238E27FC236}">
                <a16:creationId xmlns:a16="http://schemas.microsoft.com/office/drawing/2014/main" id="{10FF2FDF-7D4B-BC4B-8BE0-35F5F4537D8C}"/>
              </a:ext>
            </a:extLst>
          </p:cNvPr>
          <p:cNvSpPr/>
          <p:nvPr/>
        </p:nvSpPr>
        <p:spPr>
          <a:xfrm>
            <a:off x="623392" y="1737767"/>
            <a:ext cx="1247741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8B17AD39-D818-14CC-0763-9EA818E24E33}"/>
              </a:ext>
            </a:extLst>
          </p:cNvPr>
          <p:cNvSpPr/>
          <p:nvPr/>
        </p:nvSpPr>
        <p:spPr>
          <a:xfrm>
            <a:off x="4427995" y="1724814"/>
            <a:ext cx="1523989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70CD1925-9FD4-3CD0-FA79-7EB24DFD82A4}"/>
              </a:ext>
            </a:extLst>
          </p:cNvPr>
          <p:cNvSpPr/>
          <p:nvPr/>
        </p:nvSpPr>
        <p:spPr>
          <a:xfrm>
            <a:off x="8448460" y="1707307"/>
            <a:ext cx="1247741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427995" y="1484785"/>
            <a:ext cx="3191993" cy="4618179"/>
          </a:xfrm>
        </p:spPr>
        <p:txBody>
          <a:bodyPr/>
          <a:lstStyle/>
          <a:p>
            <a:r>
              <a:rPr lang="de-DE" dirty="0"/>
              <a:t>Antiferromagnetismus</a:t>
            </a:r>
          </a:p>
          <a:p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Beschrieben durch zwei entgegengesetzte Spin Gitter verbunden durch </a:t>
            </a:r>
            <a:r>
              <a:rPr lang="de-DE" dirty="0" err="1"/>
              <a:t>Translations</a:t>
            </a:r>
            <a:r>
              <a:rPr lang="de-DE" dirty="0"/>
              <a:t> oder </a:t>
            </a:r>
            <a:r>
              <a:rPr lang="de-DE" dirty="0" err="1"/>
              <a:t>Inversions</a:t>
            </a:r>
            <a:r>
              <a:rPr lang="de-DE" dirty="0"/>
              <a:t> Symmetrie</a:t>
            </a:r>
          </a:p>
          <a:p>
            <a:pPr lvl="2"/>
            <a:r>
              <a:rPr lang="de-DE" dirty="0"/>
              <a:t>Entartete Energiebänder</a:t>
            </a:r>
          </a:p>
          <a:p>
            <a:pPr lvl="3"/>
            <a:r>
              <a:rPr lang="de-DE" dirty="0"/>
              <a:t>Im Limit von verschwindender Spin-Orbital-Kopplung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31799" y="1484785"/>
            <a:ext cx="3191993" cy="4608042"/>
          </a:xfrm>
        </p:spPr>
        <p:txBody>
          <a:bodyPr/>
          <a:lstStyle/>
          <a:p>
            <a:r>
              <a:rPr lang="de-DE" dirty="0"/>
              <a:t>Ferromagnetismus</a:t>
            </a:r>
          </a:p>
          <a:p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Charakterisiert durch ein Spin Gitter</a:t>
            </a:r>
          </a:p>
          <a:p>
            <a:pPr lvl="2"/>
            <a:r>
              <a:rPr lang="de-DE" dirty="0"/>
              <a:t>Isotrope Energiebänder</a:t>
            </a:r>
          </a:p>
          <a:p>
            <a:endParaRPr lang="de-DE" dirty="0"/>
          </a:p>
        </p:txBody>
      </p:sp>
      <p:sp>
        <p:nvSpPr>
          <p:cNvPr id="8" name="Inhaltsplatzhalter 3">
            <a:extLst>
              <a:ext uri="{FF2B5EF4-FFF2-40B4-BE49-F238E27FC236}">
                <a16:creationId xmlns:a16="http://schemas.microsoft.com/office/drawing/2014/main" id="{1A8DE55E-E733-DDB3-1201-6A3515205B1D}"/>
              </a:ext>
            </a:extLst>
          </p:cNvPr>
          <p:cNvSpPr txBox="1">
            <a:spLocks/>
          </p:cNvSpPr>
          <p:nvPr/>
        </p:nvSpPr>
        <p:spPr>
          <a:xfrm>
            <a:off x="8256240" y="1484785"/>
            <a:ext cx="3191992" cy="459804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/>
              <a:t>Altermagnetismus</a:t>
            </a:r>
            <a:endParaRPr lang="de-DE" dirty="0"/>
          </a:p>
          <a:p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Beschrieben durch zwei entgegengesetzte Spin Gitter verbunden nur durch </a:t>
            </a:r>
            <a:r>
              <a:rPr lang="de-DE" dirty="0" err="1"/>
              <a:t>Rotations</a:t>
            </a:r>
            <a:r>
              <a:rPr lang="de-DE" dirty="0"/>
              <a:t> Symmetrie</a:t>
            </a:r>
          </a:p>
          <a:p>
            <a:pPr lvl="2"/>
            <a:r>
              <a:rPr lang="de-DE" dirty="0"/>
              <a:t>Alternierende Spin-Polarisation</a:t>
            </a:r>
          </a:p>
          <a:p>
            <a:pPr lvl="3"/>
            <a:r>
              <a:rPr lang="de-DE" dirty="0"/>
              <a:t>Im k- und r-Raum</a:t>
            </a:r>
          </a:p>
          <a:p>
            <a:pPr lvl="2"/>
            <a:r>
              <a:rPr lang="de-DE" dirty="0"/>
              <a:t>Gleichbesetze und aufgeteilte Up u. Down Bänder</a:t>
            </a:r>
          </a:p>
          <a:p>
            <a:pPr lvl="3"/>
            <a:r>
              <a:rPr lang="de-DE" dirty="0"/>
              <a:t>Im Limit SOK -&gt; 0 </a:t>
            </a:r>
          </a:p>
          <a:p>
            <a:pPr lvl="3"/>
            <a:endParaRPr lang="de-DE" dirty="0"/>
          </a:p>
          <a:p>
            <a:pPr lvl="3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8492308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nhaltsplatzhalter 3">
            <a:extLst>
              <a:ext uri="{FF2B5EF4-FFF2-40B4-BE49-F238E27FC236}">
                <a16:creationId xmlns:a16="http://schemas.microsoft.com/office/drawing/2014/main" id="{1A8DE55E-E733-DDB3-1201-6A3515205B1D}"/>
              </a:ext>
            </a:extLst>
          </p:cNvPr>
          <p:cNvSpPr txBox="1">
            <a:spLocks/>
          </p:cNvSpPr>
          <p:nvPr/>
        </p:nvSpPr>
        <p:spPr>
          <a:xfrm>
            <a:off x="8256240" y="1484785"/>
            <a:ext cx="3191992" cy="459804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/>
              <a:t>Altermagnetismus</a:t>
            </a:r>
            <a:endParaRPr lang="de-DE" dirty="0"/>
          </a:p>
          <a:p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Keine effektive Magnetisierung</a:t>
            </a:r>
          </a:p>
          <a:p>
            <a:pPr lvl="2"/>
            <a:r>
              <a:rPr lang="de-DE" dirty="0"/>
              <a:t>Keine Zeitumkehrsymmetrie </a:t>
            </a:r>
          </a:p>
          <a:p>
            <a:pPr lvl="2"/>
            <a:r>
              <a:rPr lang="de-DE" dirty="0"/>
              <a:t>Spin-polarisation im k-Raum</a:t>
            </a:r>
          </a:p>
          <a:p>
            <a:pPr lvl="3"/>
            <a:r>
              <a:rPr lang="de-DE" dirty="0"/>
              <a:t>„Spin-splitting“ (</a:t>
            </a:r>
            <a:r>
              <a:rPr lang="de-DE" dirty="0" err="1"/>
              <a:t>magneto</a:t>
            </a:r>
            <a:r>
              <a:rPr lang="de-DE" dirty="0"/>
              <a:t> </a:t>
            </a:r>
            <a:r>
              <a:rPr lang="de-DE" dirty="0" err="1"/>
              <a:t>transport</a:t>
            </a:r>
            <a:r>
              <a:rPr lang="de-DE" dirty="0"/>
              <a:t> </a:t>
            </a:r>
            <a:r>
              <a:rPr lang="de-DE" dirty="0" err="1"/>
              <a:t>effects</a:t>
            </a:r>
            <a:r>
              <a:rPr lang="de-DE" dirty="0"/>
              <a:t>).</a:t>
            </a:r>
          </a:p>
          <a:p>
            <a:pPr lvl="3"/>
            <a:r>
              <a:rPr lang="de-DE" dirty="0"/>
              <a:t>Elektronische Bandeffekte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Eigenschaften der Phasen</a:t>
            </a:r>
            <a:br>
              <a:rPr lang="de-DE" dirty="0"/>
            </a:b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31799" y="1484785"/>
            <a:ext cx="3191993" cy="4608042"/>
          </a:xfrm>
        </p:spPr>
        <p:txBody>
          <a:bodyPr/>
          <a:lstStyle/>
          <a:p>
            <a:r>
              <a:rPr lang="de-DE" dirty="0"/>
              <a:t>Ferromagnetismus</a:t>
            </a:r>
          </a:p>
          <a:p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Starke Magnetisierung</a:t>
            </a:r>
          </a:p>
          <a:p>
            <a:pPr lvl="2"/>
            <a:r>
              <a:rPr lang="de-DE" dirty="0"/>
              <a:t>Keine Zeitumkehrsymmetrie</a:t>
            </a:r>
          </a:p>
          <a:p>
            <a:pPr lvl="2"/>
            <a:r>
              <a:rPr lang="de-DE" dirty="0"/>
              <a:t>Magnetisierung als Ordnungsparameter</a:t>
            </a:r>
          </a:p>
          <a:p>
            <a:pPr lvl="2"/>
            <a:r>
              <a:rPr lang="de-DE" dirty="0"/>
              <a:t>Spin-polarisation im k-Raum</a:t>
            </a:r>
          </a:p>
          <a:p>
            <a:pPr lvl="3"/>
            <a:r>
              <a:rPr lang="de-DE" dirty="0"/>
              <a:t>Isotrop</a:t>
            </a:r>
          </a:p>
          <a:p>
            <a:pPr lvl="3"/>
            <a:r>
              <a:rPr lang="de-DE" dirty="0"/>
              <a:t>„Spin-splitting“ (</a:t>
            </a:r>
            <a:r>
              <a:rPr lang="de-DE" dirty="0" err="1"/>
              <a:t>magneto</a:t>
            </a:r>
            <a:r>
              <a:rPr lang="de-DE" dirty="0"/>
              <a:t> </a:t>
            </a:r>
            <a:r>
              <a:rPr lang="de-DE" dirty="0" err="1"/>
              <a:t>transport</a:t>
            </a:r>
            <a:r>
              <a:rPr lang="de-DE" dirty="0"/>
              <a:t> </a:t>
            </a:r>
            <a:r>
              <a:rPr lang="de-DE" dirty="0" err="1"/>
              <a:t>effects</a:t>
            </a:r>
            <a:r>
              <a:rPr lang="de-DE" dirty="0"/>
              <a:t>).</a:t>
            </a:r>
          </a:p>
          <a:p>
            <a:pPr lvl="3"/>
            <a:r>
              <a:rPr lang="de-DE" dirty="0"/>
              <a:t>Elektronische Bandeffekte</a:t>
            </a:r>
          </a:p>
          <a:p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69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8E0A2ABA-20E7-D7BC-F346-F8E2433E160E}"/>
              </a:ext>
            </a:extLst>
          </p:cNvPr>
          <p:cNvSpPr txBox="1"/>
          <p:nvPr/>
        </p:nvSpPr>
        <p:spPr>
          <a:xfrm>
            <a:off x="6072014" y="5959046"/>
            <a:ext cx="551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Zunächst als unkonventionelle AFM/FMs bezeichnet</a:t>
            </a:r>
          </a:p>
        </p:txBody>
      </p:sp>
      <p:pic>
        <p:nvPicPr>
          <p:cNvPr id="14" name="Grafik 13" descr="Ein Bild, das Text, Kreis, Diagramm, Design enthält.&#10;&#10;Automatisch generierte Beschreibung">
            <a:extLst>
              <a:ext uri="{FF2B5EF4-FFF2-40B4-BE49-F238E27FC236}">
                <a16:creationId xmlns:a16="http://schemas.microsoft.com/office/drawing/2014/main" id="{1A0F3BCE-299A-3390-3780-8FC7DED3F50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95" y="1725419"/>
            <a:ext cx="3027967" cy="1966954"/>
          </a:xfrm>
          <a:prstGeom prst="rect">
            <a:avLst/>
          </a:prstGeom>
        </p:spPr>
      </p:pic>
      <p:pic>
        <p:nvPicPr>
          <p:cNvPr id="16" name="Grafik 15" descr="Ein Bild, das Text, Diagramm, Screenshot, Kreis enthält.&#10;&#10;Automatisch generierte Beschreibung">
            <a:extLst>
              <a:ext uri="{FF2B5EF4-FFF2-40B4-BE49-F238E27FC236}">
                <a16:creationId xmlns:a16="http://schemas.microsoft.com/office/drawing/2014/main" id="{3B25DA53-E97B-F5FC-C64E-AC7856B6554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87" y="1737767"/>
            <a:ext cx="2742491" cy="1779179"/>
          </a:xfrm>
          <a:prstGeom prst="rect">
            <a:avLst/>
          </a:prstGeom>
        </p:spPr>
      </p:pic>
      <p:pic>
        <p:nvPicPr>
          <p:cNvPr id="18" name="Grafik 17" descr="Ein Bild, das Kreative Künste, Bastelei, Origami enthält.&#10;&#10;Automatisch generierte Beschreibung">
            <a:extLst>
              <a:ext uri="{FF2B5EF4-FFF2-40B4-BE49-F238E27FC236}">
                <a16:creationId xmlns:a16="http://schemas.microsoft.com/office/drawing/2014/main" id="{D5E32A81-4631-0CA4-E239-7A31EFC1CD4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7001" y="1769325"/>
            <a:ext cx="2868639" cy="1883998"/>
          </a:xfrm>
          <a:prstGeom prst="rect">
            <a:avLst/>
          </a:prstGeom>
        </p:spPr>
      </p:pic>
      <p:sp>
        <p:nvSpPr>
          <p:cNvPr id="13" name="Rechteck 12">
            <a:extLst>
              <a:ext uri="{FF2B5EF4-FFF2-40B4-BE49-F238E27FC236}">
                <a16:creationId xmlns:a16="http://schemas.microsoft.com/office/drawing/2014/main" id="{F71530E5-1890-066C-7133-E54DE803597F}"/>
              </a:ext>
            </a:extLst>
          </p:cNvPr>
          <p:cNvSpPr/>
          <p:nvPr/>
        </p:nvSpPr>
        <p:spPr>
          <a:xfrm>
            <a:off x="623392" y="1737767"/>
            <a:ext cx="1247741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4D2CB20E-5A37-3642-47B1-0170E0F11A6C}"/>
              </a:ext>
            </a:extLst>
          </p:cNvPr>
          <p:cNvSpPr/>
          <p:nvPr/>
        </p:nvSpPr>
        <p:spPr>
          <a:xfrm>
            <a:off x="4427995" y="1753733"/>
            <a:ext cx="1523989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F983BE47-84B3-1054-7C5D-403C89CA2F3B}"/>
              </a:ext>
            </a:extLst>
          </p:cNvPr>
          <p:cNvSpPr/>
          <p:nvPr/>
        </p:nvSpPr>
        <p:spPr>
          <a:xfrm>
            <a:off x="8448460" y="1708026"/>
            <a:ext cx="1247741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427995" y="1484785"/>
            <a:ext cx="3191993" cy="4618179"/>
          </a:xfrm>
        </p:spPr>
        <p:txBody>
          <a:bodyPr/>
          <a:lstStyle/>
          <a:p>
            <a:r>
              <a:rPr lang="de-DE" dirty="0"/>
              <a:t>Antiferromagnetismus</a:t>
            </a:r>
          </a:p>
          <a:p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Keine effektive Magnetisierung</a:t>
            </a:r>
          </a:p>
          <a:p>
            <a:pPr lvl="3"/>
            <a:r>
              <a:rPr lang="de-DE" dirty="0"/>
              <a:t>Kompensierende Ordnung</a:t>
            </a:r>
          </a:p>
          <a:p>
            <a:pPr lvl="2"/>
            <a:r>
              <a:rPr lang="de-DE" dirty="0"/>
              <a:t>Zeitumkehrsymmetrie </a:t>
            </a:r>
          </a:p>
          <a:p>
            <a:pPr lvl="2"/>
            <a:r>
              <a:rPr lang="de-DE" dirty="0"/>
              <a:t>Keine Spin-polarisation im k-Raum</a:t>
            </a:r>
          </a:p>
        </p:txBody>
      </p:sp>
    </p:spTree>
    <p:extLst>
      <p:ext uri="{BB962C8B-B14F-4D97-AF65-F5344CB8AC3E}">
        <p14:creationId xmlns:p14="http://schemas.microsoft.com/office/powerpoint/2010/main" val="34286818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9876BE-A61C-3C47-C87F-E5614865C4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89E350-C774-4969-FE9A-EC2FA9DF5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Heisenberg Hamiltonian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A327B22-C0F8-7BEB-6BDE-9BE7B5F1B9C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Ferromagnetic </a:t>
            </a:r>
            <a:r>
              <a:rPr lang="en-US" dirty="0" err="1"/>
              <a:t>groundstate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His approach was to consider one flipped spin,</a:t>
            </a:r>
          </a:p>
          <a:p>
            <a:pPr lvl="1"/>
            <a:r>
              <a:rPr lang="en-US" dirty="0"/>
              <a:t> and the difference of the probabilities of the</a:t>
            </a:r>
          </a:p>
          <a:p>
            <a:pPr lvl="1"/>
            <a:r>
              <a:rPr lang="en-US" dirty="0"/>
              <a:t> configurations where the flipped spin changed</a:t>
            </a:r>
          </a:p>
          <a:p>
            <a:pPr lvl="1"/>
            <a:r>
              <a:rPr lang="en-US" dirty="0"/>
              <a:t> sites.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We will start with considering the state where </a:t>
            </a:r>
          </a:p>
          <a:p>
            <a:pPr lvl="1"/>
            <a:r>
              <a:rPr lang="en-US" dirty="0"/>
              <a:t>one spin is flipped/tilted first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This is sadly not an eigenstate anymore, which we can quickly calculate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639E5DB-79EA-5874-EDB6-ED927607A0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26729" y="372432"/>
            <a:ext cx="5568949" cy="4103687"/>
          </a:xfrm>
        </p:spPr>
        <p:txBody>
          <a:bodyPr/>
          <a:lstStyle/>
          <a:p>
            <a:r>
              <a:rPr lang="en-US" dirty="0"/>
              <a:t>calculation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78CF12D-2A34-9DA2-FFD5-7484587F36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2D1C489-0044-830E-6897-7C9E90D5C7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7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1EFDA2CE-3319-EDC8-5F2C-08673D4B8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27" name="Grafik 26">
            <a:extLst>
              <a:ext uri="{FF2B5EF4-FFF2-40B4-BE49-F238E27FC236}">
                <a16:creationId xmlns:a16="http://schemas.microsoft.com/office/drawing/2014/main" id="{93C65BB7-08B9-7107-F8CB-B364C18CDA7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799" y="4479768"/>
            <a:ext cx="3091223" cy="906672"/>
          </a:xfrm>
          <a:prstGeom prst="rect">
            <a:avLst/>
          </a:prstGeom>
        </p:spPr>
      </p:pic>
      <p:pic>
        <p:nvPicPr>
          <p:cNvPr id="43" name="Grafik 42">
            <a:extLst>
              <a:ext uri="{FF2B5EF4-FFF2-40B4-BE49-F238E27FC236}">
                <a16:creationId xmlns:a16="http://schemas.microsoft.com/office/drawing/2014/main" id="{33EA42EC-9F47-382A-76A8-866D4F64D31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5609" y="1016171"/>
            <a:ext cx="7510521" cy="4730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54415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Altermagnetismus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31800" y="1988841"/>
            <a:ext cx="6312272" cy="4103985"/>
          </a:xfrm>
        </p:spPr>
        <p:txBody>
          <a:bodyPr/>
          <a:lstStyle/>
          <a:p>
            <a:r>
              <a:rPr lang="de-DE" dirty="0"/>
              <a:t>Analogie</a:t>
            </a:r>
          </a:p>
          <a:p>
            <a:endParaRPr lang="de-DE" dirty="0"/>
          </a:p>
          <a:p>
            <a:pPr lvl="1"/>
            <a:r>
              <a:rPr lang="de-DE" dirty="0"/>
              <a:t>Bereits 2009 wurden d-wellen für Magnete aus einer Analogie zu Supraleitern vorhergesagt</a:t>
            </a:r>
          </a:p>
          <a:p>
            <a:endParaRPr lang="de-DE" dirty="0"/>
          </a:p>
          <a:p>
            <a:r>
              <a:rPr lang="de-DE" dirty="0"/>
              <a:t>Weitere Eigenschaften</a:t>
            </a:r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/>
              <a:t>AHE, wegen aufgeteilter Bänder</a:t>
            </a:r>
          </a:p>
          <a:p>
            <a:pPr lvl="3"/>
            <a:r>
              <a:rPr lang="de-DE" dirty="0"/>
              <a:t>GMR, TMR</a:t>
            </a:r>
          </a:p>
          <a:p>
            <a:pPr lvl="2"/>
            <a:r>
              <a:rPr lang="de-DE" dirty="0"/>
              <a:t>(Beachtung der nichtmagnetischen Atome für die Symmetrien) </a:t>
            </a:r>
          </a:p>
          <a:p>
            <a:pPr lvl="2"/>
            <a:r>
              <a:rPr lang="de-DE" dirty="0"/>
              <a:t>Robuste Zustände</a:t>
            </a:r>
          </a:p>
          <a:p>
            <a:pPr lvl="3"/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313113" y="6453336"/>
            <a:ext cx="4247802" cy="216024"/>
          </a:xfrm>
        </p:spPr>
        <p:txBody>
          <a:bodyPr/>
          <a:lstStyle/>
          <a:p>
            <a:r>
              <a:rPr lang="de-DE" sz="900"/>
              <a:t>Magnons in Ferromagnets</a:t>
            </a:r>
            <a:endParaRPr lang="de-DE" sz="900" dirty="0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479376" y="6453336"/>
            <a:ext cx="935038" cy="216024"/>
          </a:xfrm>
        </p:spPr>
        <p:txBody>
          <a:bodyPr/>
          <a:lstStyle/>
          <a:p>
            <a:fld id="{C05EE493-AD2E-4872-B2F6-8F12A747F0A5}" type="slidenum">
              <a:rPr lang="de-DE" sz="900"/>
              <a:pPr/>
              <a:t>70</a:t>
            </a:fld>
            <a:endParaRPr lang="de-DE" sz="900" dirty="0"/>
          </a:p>
        </p:txBody>
      </p:sp>
      <p:sp>
        <p:nvSpPr>
          <p:cNvPr id="9" name="Datumsplatzhalter 3"/>
          <p:cNvSpPr>
            <a:spLocks noGrp="1"/>
          </p:cNvSpPr>
          <p:nvPr>
            <p:ph type="dt" sz="half" idx="2"/>
          </p:nvPr>
        </p:nvSpPr>
        <p:spPr>
          <a:xfrm>
            <a:off x="1871663" y="6453336"/>
            <a:ext cx="936626" cy="216024"/>
          </a:xfrm>
        </p:spPr>
        <p:txBody>
          <a:bodyPr/>
          <a:lstStyle/>
          <a:p>
            <a:r>
              <a:rPr lang="en-US" sz="900"/>
              <a:t>17.12.2024</a:t>
            </a:r>
            <a:endParaRPr lang="de-DE" sz="900" dirty="0"/>
          </a:p>
        </p:txBody>
      </p:sp>
      <p:pic>
        <p:nvPicPr>
          <p:cNvPr id="4" name="Grafik 3" descr="Ein Bild, das Kreative Künste, Bastelei, Origami enthält.&#10;&#10;Automatisch generierte Beschreibung">
            <a:extLst>
              <a:ext uri="{FF2B5EF4-FFF2-40B4-BE49-F238E27FC236}">
                <a16:creationId xmlns:a16="http://schemas.microsoft.com/office/drawing/2014/main" id="{1086F595-587D-41EB-FEA5-5F28EA38C65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6687" y="686801"/>
            <a:ext cx="2868639" cy="1883998"/>
          </a:xfrm>
          <a:prstGeom prst="rect">
            <a:avLst/>
          </a:prstGeom>
        </p:spPr>
      </p:pic>
      <p:pic>
        <p:nvPicPr>
          <p:cNvPr id="6" name="Grafik 5" descr="Ein Bild, das Screenshot, Farbigkeit, Diagramm, Kreis enthält.&#10;&#10;Automatisch generierte Beschreibung">
            <a:extLst>
              <a:ext uri="{FF2B5EF4-FFF2-40B4-BE49-F238E27FC236}">
                <a16:creationId xmlns:a16="http://schemas.microsoft.com/office/drawing/2014/main" id="{F76086D5-39AE-DCE1-4CEF-9412711C9C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3204" y="3284984"/>
            <a:ext cx="3355606" cy="2160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53159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Altermagnetismus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31800" y="1988841"/>
            <a:ext cx="6312272" cy="4103985"/>
          </a:xfrm>
        </p:spPr>
        <p:txBody>
          <a:bodyPr/>
          <a:lstStyle/>
          <a:p>
            <a:r>
              <a:rPr lang="de-DE" dirty="0"/>
              <a:t>Vorteile der Beschreibung</a:t>
            </a:r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 err="1"/>
              <a:t>Altermagnetische</a:t>
            </a:r>
            <a:r>
              <a:rPr lang="de-DE" dirty="0"/>
              <a:t> Spin Separation ist nur schwach von der relativistischen Spin-Orbit-Kopplung abhängig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Nicht relativistisch</a:t>
            </a:r>
          </a:p>
          <a:p>
            <a:pPr lvl="3"/>
            <a:r>
              <a:rPr lang="de-DE" dirty="0"/>
              <a:t>Spin bleibt eine gute Quantenzahl</a:t>
            </a:r>
          </a:p>
          <a:p>
            <a:pPr lvl="3"/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313113" y="6453336"/>
            <a:ext cx="4247802" cy="216024"/>
          </a:xfrm>
        </p:spPr>
        <p:txBody>
          <a:bodyPr/>
          <a:lstStyle/>
          <a:p>
            <a:r>
              <a:rPr lang="de-DE" sz="900"/>
              <a:t>Magnons in Ferromagnets</a:t>
            </a:r>
            <a:endParaRPr lang="de-DE" sz="900" dirty="0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479376" y="6453336"/>
            <a:ext cx="935038" cy="216024"/>
          </a:xfrm>
        </p:spPr>
        <p:txBody>
          <a:bodyPr/>
          <a:lstStyle/>
          <a:p>
            <a:fld id="{C05EE493-AD2E-4872-B2F6-8F12A747F0A5}" type="slidenum">
              <a:rPr lang="de-DE" sz="900"/>
              <a:pPr/>
              <a:t>71</a:t>
            </a:fld>
            <a:endParaRPr lang="de-DE" sz="900" dirty="0"/>
          </a:p>
        </p:txBody>
      </p:sp>
      <p:sp>
        <p:nvSpPr>
          <p:cNvPr id="9" name="Datumsplatzhalter 3"/>
          <p:cNvSpPr>
            <a:spLocks noGrp="1"/>
          </p:cNvSpPr>
          <p:nvPr>
            <p:ph type="dt" sz="half" idx="2"/>
          </p:nvPr>
        </p:nvSpPr>
        <p:spPr>
          <a:xfrm>
            <a:off x="1871663" y="6453336"/>
            <a:ext cx="936626" cy="216024"/>
          </a:xfrm>
        </p:spPr>
        <p:txBody>
          <a:bodyPr/>
          <a:lstStyle/>
          <a:p>
            <a:r>
              <a:rPr lang="en-US" sz="900"/>
              <a:t>17.12.2024</a:t>
            </a:r>
            <a:endParaRPr lang="de-DE" sz="900" dirty="0"/>
          </a:p>
        </p:txBody>
      </p:sp>
      <p:pic>
        <p:nvPicPr>
          <p:cNvPr id="4" name="Grafik 3" descr="Ein Bild, das Kreative Künste, Bastelei, Origami enthält.&#10;&#10;Automatisch generierte Beschreibung">
            <a:extLst>
              <a:ext uri="{FF2B5EF4-FFF2-40B4-BE49-F238E27FC236}">
                <a16:creationId xmlns:a16="http://schemas.microsoft.com/office/drawing/2014/main" id="{1086F595-587D-41EB-FEA5-5F28EA38C65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6687" y="686801"/>
            <a:ext cx="2868639" cy="1883998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6AB6F0DD-2C2B-1985-7A1E-A56F533390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4072" y="2874477"/>
            <a:ext cx="4363059" cy="1657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71418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Altermagnetismus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31800" y="1988841"/>
            <a:ext cx="6312272" cy="4103985"/>
          </a:xfrm>
        </p:spPr>
        <p:txBody>
          <a:bodyPr/>
          <a:lstStyle/>
          <a:p>
            <a:r>
              <a:rPr lang="de-DE" dirty="0"/>
              <a:t>Erkennungsmerkmale</a:t>
            </a:r>
          </a:p>
          <a:p>
            <a:pPr marL="0" lvl="2" indent="0">
              <a:buNone/>
            </a:pPr>
            <a:endParaRPr lang="de-DE" dirty="0"/>
          </a:p>
          <a:p>
            <a:pPr lvl="3"/>
            <a:endParaRPr lang="de-DE" dirty="0"/>
          </a:p>
          <a:p>
            <a:pPr lvl="3"/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313113" y="6453336"/>
            <a:ext cx="4247802" cy="216024"/>
          </a:xfrm>
        </p:spPr>
        <p:txBody>
          <a:bodyPr/>
          <a:lstStyle/>
          <a:p>
            <a:r>
              <a:rPr lang="de-DE" sz="900"/>
              <a:t>Magnons in Ferromagnets</a:t>
            </a:r>
            <a:endParaRPr lang="de-DE" sz="900" dirty="0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479376" y="6453336"/>
            <a:ext cx="935038" cy="216024"/>
          </a:xfrm>
        </p:spPr>
        <p:txBody>
          <a:bodyPr/>
          <a:lstStyle/>
          <a:p>
            <a:fld id="{C05EE493-AD2E-4872-B2F6-8F12A747F0A5}" type="slidenum">
              <a:rPr lang="de-DE" sz="900"/>
              <a:pPr/>
              <a:t>72</a:t>
            </a:fld>
            <a:endParaRPr lang="de-DE" sz="900" dirty="0"/>
          </a:p>
        </p:txBody>
      </p:sp>
      <p:sp>
        <p:nvSpPr>
          <p:cNvPr id="9" name="Datumsplatzhalter 3"/>
          <p:cNvSpPr>
            <a:spLocks noGrp="1"/>
          </p:cNvSpPr>
          <p:nvPr>
            <p:ph type="dt" sz="half" idx="2"/>
          </p:nvPr>
        </p:nvSpPr>
        <p:spPr>
          <a:xfrm>
            <a:off x="1871663" y="6453336"/>
            <a:ext cx="936626" cy="216024"/>
          </a:xfrm>
        </p:spPr>
        <p:txBody>
          <a:bodyPr/>
          <a:lstStyle/>
          <a:p>
            <a:r>
              <a:rPr lang="en-US" sz="900"/>
              <a:t>17.12.2024</a:t>
            </a:r>
            <a:endParaRPr lang="de-DE" sz="900" dirty="0"/>
          </a:p>
        </p:txBody>
      </p:sp>
      <p:pic>
        <p:nvPicPr>
          <p:cNvPr id="4" name="Grafik 3" descr="Ein Bild, das Kreative Künste, Bastelei, Origami enthält.&#10;&#10;Automatisch generierte Beschreibung">
            <a:extLst>
              <a:ext uri="{FF2B5EF4-FFF2-40B4-BE49-F238E27FC236}">
                <a16:creationId xmlns:a16="http://schemas.microsoft.com/office/drawing/2014/main" id="{1086F595-587D-41EB-FEA5-5F28EA38C65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6687" y="686800"/>
            <a:ext cx="3407872" cy="2238143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2D1252CD-5D1E-03A7-8392-34E468C912D0}"/>
              </a:ext>
            </a:extLst>
          </p:cNvPr>
          <p:cNvSpPr txBox="1"/>
          <p:nvPr/>
        </p:nvSpPr>
        <p:spPr>
          <a:xfrm>
            <a:off x="9064086" y="3075465"/>
            <a:ext cx="2428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L.Šmejkal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040501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(2022)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95569FC8-AFB4-6E29-F9AE-DAB6C6F77C8B}"/>
              </a:ext>
            </a:extLst>
          </p:cNvPr>
          <p:cNvSpPr txBox="1"/>
          <p:nvPr/>
        </p:nvSpPr>
        <p:spPr>
          <a:xfrm>
            <a:off x="3616282" y="4934416"/>
            <a:ext cx="2428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L.Šmejkal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040501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(2022)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6106C277-EC72-E9B5-AACA-8BFE0CB1F628}"/>
              </a:ext>
            </a:extLst>
          </p:cNvPr>
          <p:cNvSpPr/>
          <p:nvPr/>
        </p:nvSpPr>
        <p:spPr>
          <a:xfrm>
            <a:off x="551384" y="2564904"/>
            <a:ext cx="5256584" cy="36003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dirty="0"/>
              <a:t>Regeln zur Identifizierung von AM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5741BBAB-C589-1F34-A928-5095AC8759D6}"/>
              </a:ext>
            </a:extLst>
          </p:cNvPr>
          <p:cNvSpPr/>
          <p:nvPr/>
        </p:nvSpPr>
        <p:spPr>
          <a:xfrm>
            <a:off x="551383" y="2924943"/>
            <a:ext cx="5256585" cy="200947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de-DE" dirty="0">
                <a:solidFill>
                  <a:schemeClr val="tx1"/>
                </a:solidFill>
              </a:rPr>
              <a:t>Gerade Anzahl magnetischer Atome in der EZ</a:t>
            </a:r>
          </a:p>
          <a:p>
            <a:pPr marL="342900" indent="-342900">
              <a:buAutoNum type="arabicPeriod"/>
            </a:pPr>
            <a:endParaRPr lang="de-DE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r>
              <a:rPr lang="de-DE" dirty="0">
                <a:solidFill>
                  <a:schemeClr val="tx1"/>
                </a:solidFill>
              </a:rPr>
              <a:t>Keine </a:t>
            </a:r>
            <a:r>
              <a:rPr lang="de-DE" dirty="0" err="1">
                <a:solidFill>
                  <a:schemeClr val="tx1"/>
                </a:solidFill>
              </a:rPr>
              <a:t>Inversionsymmetrie</a:t>
            </a:r>
            <a:r>
              <a:rPr lang="de-DE" dirty="0">
                <a:solidFill>
                  <a:schemeClr val="tx1"/>
                </a:solidFill>
              </a:rPr>
              <a:t> zwischen magnetischen Atomen der Untergitter</a:t>
            </a:r>
          </a:p>
          <a:p>
            <a:pPr marL="342900" indent="-342900">
              <a:buAutoNum type="arabicPeriod"/>
            </a:pPr>
            <a:endParaRPr lang="de-DE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r>
              <a:rPr lang="de-DE" dirty="0">
                <a:solidFill>
                  <a:schemeClr val="tx1"/>
                </a:solidFill>
              </a:rPr>
              <a:t>Untergitter durch kristallographische Rotationen verbunden</a:t>
            </a:r>
          </a:p>
        </p:txBody>
      </p:sp>
    </p:spTree>
    <p:extLst>
      <p:ext uri="{BB962C8B-B14F-4D97-AF65-F5344CB8AC3E}">
        <p14:creationId xmlns:p14="http://schemas.microsoft.com/office/powerpoint/2010/main" val="315208420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fik 17" descr="Ein Bild, das Kreative Künste, Bastelei, Origami enthält.&#10;&#10;Automatisch generierte Beschreibung">
            <a:extLst>
              <a:ext uri="{FF2B5EF4-FFF2-40B4-BE49-F238E27FC236}">
                <a16:creationId xmlns:a16="http://schemas.microsoft.com/office/drawing/2014/main" id="{D5E32A81-4631-0CA4-E239-7A31EFC1CD4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7001" y="1769325"/>
            <a:ext cx="2868639" cy="1883998"/>
          </a:xfrm>
          <a:prstGeom prst="rect">
            <a:avLst/>
          </a:prstGeom>
        </p:spPr>
      </p:pic>
      <p:pic>
        <p:nvPicPr>
          <p:cNvPr id="14" name="Grafik 13" descr="Ein Bild, das Text, Kreis, Diagramm, Design enthält.&#10;&#10;Automatisch generierte Beschreibung">
            <a:extLst>
              <a:ext uri="{FF2B5EF4-FFF2-40B4-BE49-F238E27FC236}">
                <a16:creationId xmlns:a16="http://schemas.microsoft.com/office/drawing/2014/main" id="{1A0F3BCE-299A-3390-3780-8FC7DED3F50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95" y="1725419"/>
            <a:ext cx="3027967" cy="1966954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Symmetrie Beschreibung der Phasen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73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6" name="Grafik 15" descr="Ein Bild, das Text, Diagramm, Screenshot, Kreis enthält.&#10;&#10;Automatisch generierte Beschreibung">
            <a:extLst>
              <a:ext uri="{FF2B5EF4-FFF2-40B4-BE49-F238E27FC236}">
                <a16:creationId xmlns:a16="http://schemas.microsoft.com/office/drawing/2014/main" id="{3B25DA53-E97B-F5FC-C64E-AC7856B6554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87" y="1737767"/>
            <a:ext cx="2742491" cy="1779179"/>
          </a:xfrm>
          <a:prstGeom prst="rect">
            <a:avLst/>
          </a:prstGeom>
        </p:spPr>
      </p:pic>
      <p:sp>
        <p:nvSpPr>
          <p:cNvPr id="20" name="Rechteck 19">
            <a:extLst>
              <a:ext uri="{FF2B5EF4-FFF2-40B4-BE49-F238E27FC236}">
                <a16:creationId xmlns:a16="http://schemas.microsoft.com/office/drawing/2014/main" id="{10FF2FDF-7D4B-BC4B-8BE0-35F5F4537D8C}"/>
              </a:ext>
            </a:extLst>
          </p:cNvPr>
          <p:cNvSpPr/>
          <p:nvPr/>
        </p:nvSpPr>
        <p:spPr>
          <a:xfrm>
            <a:off x="623392" y="1737767"/>
            <a:ext cx="1247741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8B17AD39-D818-14CC-0763-9EA818E24E33}"/>
              </a:ext>
            </a:extLst>
          </p:cNvPr>
          <p:cNvSpPr/>
          <p:nvPr/>
        </p:nvSpPr>
        <p:spPr>
          <a:xfrm>
            <a:off x="4427995" y="1724814"/>
            <a:ext cx="1523989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70CD1925-9FD4-3CD0-FA79-7EB24DFD82A4}"/>
              </a:ext>
            </a:extLst>
          </p:cNvPr>
          <p:cNvSpPr/>
          <p:nvPr/>
        </p:nvSpPr>
        <p:spPr>
          <a:xfrm>
            <a:off x="8448460" y="1707307"/>
            <a:ext cx="1247741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327770" y="1484785"/>
            <a:ext cx="3446830" cy="4618179"/>
          </a:xfrm>
        </p:spPr>
        <p:txBody>
          <a:bodyPr/>
          <a:lstStyle/>
          <a:p>
            <a:r>
              <a:rPr lang="de-DE" dirty="0"/>
              <a:t>Antiferromagnetismus</a:t>
            </a:r>
          </a:p>
          <a:p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Spin-Gruppe: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Keine Magnetisierung</a:t>
            </a:r>
          </a:p>
          <a:p>
            <a:pPr lvl="3"/>
            <a:r>
              <a:rPr lang="de-DE" dirty="0"/>
              <a:t>Robust zu externen Felder</a:t>
            </a:r>
          </a:p>
          <a:p>
            <a:pPr lvl="3"/>
            <a:r>
              <a:rPr lang="de-DE" dirty="0"/>
              <a:t>Keine Streufelder</a:t>
            </a:r>
          </a:p>
          <a:p>
            <a:pPr lvl="2"/>
            <a:r>
              <a:rPr lang="de-DE" dirty="0"/>
              <a:t>Isotrope  entartete Energiebänder</a:t>
            </a:r>
          </a:p>
          <a:p>
            <a:pPr lvl="3"/>
            <a:r>
              <a:rPr lang="de-DE" dirty="0"/>
              <a:t>(Im nichtrelativistischen Limit)</a:t>
            </a:r>
          </a:p>
          <a:p>
            <a:pPr lvl="2"/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31799" y="1484785"/>
            <a:ext cx="3191993" cy="4608042"/>
          </a:xfrm>
        </p:spPr>
        <p:txBody>
          <a:bodyPr/>
          <a:lstStyle/>
          <a:p>
            <a:r>
              <a:rPr lang="de-DE" dirty="0"/>
              <a:t>Ferromagnetismus</a:t>
            </a:r>
          </a:p>
          <a:p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Spin-Gruppe: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Magnetisierung</a:t>
            </a:r>
          </a:p>
          <a:p>
            <a:pPr lvl="2"/>
            <a:r>
              <a:rPr lang="de-DE" dirty="0"/>
              <a:t>Isotrope aufgeteilte Energiebänder</a:t>
            </a:r>
          </a:p>
          <a:p>
            <a:pPr lvl="3"/>
            <a:r>
              <a:rPr lang="de-DE" dirty="0"/>
              <a:t>Magnet-Transport-Effekte</a:t>
            </a:r>
          </a:p>
        </p:txBody>
      </p:sp>
      <p:sp>
        <p:nvSpPr>
          <p:cNvPr id="8" name="Inhaltsplatzhalter 3">
            <a:extLst>
              <a:ext uri="{FF2B5EF4-FFF2-40B4-BE49-F238E27FC236}">
                <a16:creationId xmlns:a16="http://schemas.microsoft.com/office/drawing/2014/main" id="{1A8DE55E-E733-DDB3-1201-6A3515205B1D}"/>
              </a:ext>
            </a:extLst>
          </p:cNvPr>
          <p:cNvSpPr txBox="1">
            <a:spLocks/>
          </p:cNvSpPr>
          <p:nvPr/>
        </p:nvSpPr>
        <p:spPr>
          <a:xfrm>
            <a:off x="8256239" y="1484785"/>
            <a:ext cx="3503959" cy="459804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/>
              <a:t>Altermagnetismus</a:t>
            </a:r>
            <a:endParaRPr lang="de-DE" dirty="0"/>
          </a:p>
          <a:p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Spin-Gruppe: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Keine Magnetisierung</a:t>
            </a:r>
          </a:p>
          <a:p>
            <a:pPr lvl="2"/>
            <a:r>
              <a:rPr lang="de-DE" dirty="0"/>
              <a:t>Alternierende Spin-Polarisation</a:t>
            </a:r>
          </a:p>
          <a:p>
            <a:pPr lvl="3"/>
            <a:r>
              <a:rPr lang="de-DE" dirty="0"/>
              <a:t>Im k- und r-Raum</a:t>
            </a:r>
          </a:p>
          <a:p>
            <a:pPr lvl="2"/>
            <a:r>
              <a:rPr lang="de-DE" dirty="0"/>
              <a:t>Gleichbesetze und aufgeteilte Up u. Down Bänder</a:t>
            </a:r>
          </a:p>
          <a:p>
            <a:pPr lvl="3"/>
            <a:r>
              <a:rPr lang="de-DE" dirty="0"/>
              <a:t>(Im nichtrelativistischen Limit)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3"/>
            <a:endParaRPr lang="de-DE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37693BB2-318E-F441-00A7-B68D922A81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7568" y="3877455"/>
            <a:ext cx="822320" cy="412987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DC6B2307-BFA5-9D5B-000E-60CB33599C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21153" y="4196957"/>
            <a:ext cx="2149694" cy="385562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790920EA-3E1B-4AFB-CD48-82E87C1383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58331" y="4220716"/>
            <a:ext cx="2149694" cy="338044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38704160-77FB-DAE3-5C50-8CD453C704FC}"/>
              </a:ext>
            </a:extLst>
          </p:cNvPr>
          <p:cNvSpPr txBox="1"/>
          <p:nvPr/>
        </p:nvSpPr>
        <p:spPr>
          <a:xfrm rot="5400000">
            <a:off x="10408272" y="2585786"/>
            <a:ext cx="2428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L.Šmejkal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031042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(2022)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6C069540-2166-319F-D7DD-146854AD35DB}"/>
              </a:ext>
            </a:extLst>
          </p:cNvPr>
          <p:cNvSpPr/>
          <p:nvPr/>
        </p:nvSpPr>
        <p:spPr>
          <a:xfrm>
            <a:off x="1963010" y="1724814"/>
            <a:ext cx="1405207" cy="18781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74FC2D49-5A19-6DD9-40FC-EB5E041CA0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00725" y="1900335"/>
            <a:ext cx="1610195" cy="1656867"/>
          </a:xfrm>
          <a:prstGeom prst="rect">
            <a:avLst/>
          </a:prstGeom>
        </p:spPr>
      </p:pic>
      <p:sp>
        <p:nvSpPr>
          <p:cNvPr id="19" name="Rechteck 18">
            <a:extLst>
              <a:ext uri="{FF2B5EF4-FFF2-40B4-BE49-F238E27FC236}">
                <a16:creationId xmlns:a16="http://schemas.microsoft.com/office/drawing/2014/main" id="{95CDD3B0-52D3-CE7E-4E77-2198F282CF5D}"/>
              </a:ext>
            </a:extLst>
          </p:cNvPr>
          <p:cNvSpPr/>
          <p:nvPr/>
        </p:nvSpPr>
        <p:spPr>
          <a:xfrm>
            <a:off x="5986401" y="1789699"/>
            <a:ext cx="1405207" cy="18781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39382CBC-64C6-DAA5-80C7-34F7A8DB37AD}"/>
              </a:ext>
            </a:extLst>
          </p:cNvPr>
          <p:cNvSpPr/>
          <p:nvPr/>
        </p:nvSpPr>
        <p:spPr>
          <a:xfrm>
            <a:off x="9895295" y="1769325"/>
            <a:ext cx="1405207" cy="18781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556CD0A5-322B-2581-9F55-08973234B6E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47902" y="1878875"/>
            <a:ext cx="1632016" cy="1745350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B1C771F0-4604-1161-CF52-E68C09F84BE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41320" y="1889307"/>
            <a:ext cx="1585082" cy="1646476"/>
          </a:xfrm>
          <a:prstGeom prst="rect">
            <a:avLst/>
          </a:prstGeom>
        </p:spPr>
      </p:pic>
      <p:sp>
        <p:nvSpPr>
          <p:cNvPr id="28" name="Textfeld 27">
            <a:extLst>
              <a:ext uri="{FF2B5EF4-FFF2-40B4-BE49-F238E27FC236}">
                <a16:creationId xmlns:a16="http://schemas.microsoft.com/office/drawing/2014/main" id="{ADC777C8-19DD-D131-063B-6F1E00B606D8}"/>
              </a:ext>
            </a:extLst>
          </p:cNvPr>
          <p:cNvSpPr txBox="1"/>
          <p:nvPr/>
        </p:nvSpPr>
        <p:spPr>
          <a:xfrm rot="16200000">
            <a:off x="-1006592" y="2456329"/>
            <a:ext cx="2428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L.Šmejkal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040501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(2022)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CA675C80-3B22-1C9F-8810-555C0657F769}"/>
              </a:ext>
            </a:extLst>
          </p:cNvPr>
          <p:cNvSpPr/>
          <p:nvPr/>
        </p:nvSpPr>
        <p:spPr>
          <a:xfrm>
            <a:off x="765598" y="4683072"/>
            <a:ext cx="2858194" cy="295822"/>
          </a:xfrm>
          <a:prstGeom prst="rect">
            <a:avLst/>
          </a:prstGeom>
          <a:solidFill>
            <a:srgbClr val="FF0000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3AAD4E61-AA8A-5C93-1E06-8C78935E861F}"/>
              </a:ext>
            </a:extLst>
          </p:cNvPr>
          <p:cNvSpPr/>
          <p:nvPr/>
        </p:nvSpPr>
        <p:spPr>
          <a:xfrm>
            <a:off x="765598" y="4978894"/>
            <a:ext cx="2858194" cy="785990"/>
          </a:xfrm>
          <a:prstGeom prst="rect">
            <a:avLst/>
          </a:prstGeom>
          <a:solidFill>
            <a:srgbClr val="92D050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22E431A0-3D8B-D5F1-3175-5B9FDEA9B94B}"/>
              </a:ext>
            </a:extLst>
          </p:cNvPr>
          <p:cNvSpPr/>
          <p:nvPr/>
        </p:nvSpPr>
        <p:spPr>
          <a:xfrm>
            <a:off x="4666902" y="4683071"/>
            <a:ext cx="3107697" cy="808585"/>
          </a:xfrm>
          <a:prstGeom prst="rect">
            <a:avLst/>
          </a:prstGeom>
          <a:solidFill>
            <a:srgbClr val="92D050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C5B58188-23C7-13A6-AA09-0ED23D02CD39}"/>
              </a:ext>
            </a:extLst>
          </p:cNvPr>
          <p:cNvSpPr/>
          <p:nvPr/>
        </p:nvSpPr>
        <p:spPr>
          <a:xfrm>
            <a:off x="4661255" y="5491657"/>
            <a:ext cx="3118990" cy="273227"/>
          </a:xfrm>
          <a:prstGeom prst="rect">
            <a:avLst/>
          </a:prstGeom>
          <a:solidFill>
            <a:srgbClr val="FF0000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489570F2-0E60-F40E-8052-17C1566F994A}"/>
              </a:ext>
            </a:extLst>
          </p:cNvPr>
          <p:cNvSpPr/>
          <p:nvPr/>
        </p:nvSpPr>
        <p:spPr>
          <a:xfrm>
            <a:off x="8505238" y="4683072"/>
            <a:ext cx="3107697" cy="295822"/>
          </a:xfrm>
          <a:prstGeom prst="rect">
            <a:avLst/>
          </a:prstGeom>
          <a:solidFill>
            <a:srgbClr val="92D050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E777996D-9573-2F5B-8FCC-826D0940E71A}"/>
              </a:ext>
            </a:extLst>
          </p:cNvPr>
          <p:cNvSpPr/>
          <p:nvPr/>
        </p:nvSpPr>
        <p:spPr>
          <a:xfrm>
            <a:off x="8505238" y="5491657"/>
            <a:ext cx="3107697" cy="538338"/>
          </a:xfrm>
          <a:prstGeom prst="rect">
            <a:avLst/>
          </a:prstGeom>
          <a:solidFill>
            <a:srgbClr val="92D050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7C9269DB-E0DF-23EF-80ED-2FC65B6661E7}"/>
              </a:ext>
            </a:extLst>
          </p:cNvPr>
          <p:cNvSpPr/>
          <p:nvPr/>
        </p:nvSpPr>
        <p:spPr>
          <a:xfrm>
            <a:off x="8505238" y="4978894"/>
            <a:ext cx="3107697" cy="512763"/>
          </a:xfrm>
          <a:prstGeom prst="rect">
            <a:avLst/>
          </a:prstGeom>
          <a:solidFill>
            <a:srgbClr val="FFC000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5528672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Altermagnetismus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31800" y="1988841"/>
            <a:ext cx="8112472" cy="4103985"/>
          </a:xfrm>
        </p:spPr>
        <p:txBody>
          <a:bodyPr/>
          <a:lstStyle/>
          <a:p>
            <a:r>
              <a:rPr lang="de-DE" dirty="0"/>
              <a:t>Vorteile/Einfluss</a:t>
            </a:r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/>
              <a:t>Anomaler Hall Effekt/GMR/TMR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Robust, weil keine Magnetisierung</a:t>
            </a:r>
          </a:p>
          <a:p>
            <a:pPr lvl="3"/>
            <a:r>
              <a:rPr lang="de-DE" dirty="0"/>
              <a:t>keine </a:t>
            </a:r>
            <a:r>
              <a:rPr lang="de-DE" dirty="0" err="1"/>
              <a:t>Streumagentisierung</a:t>
            </a:r>
            <a:r>
              <a:rPr lang="de-DE" dirty="0"/>
              <a:t> (aufwendiges SAFS(GMR-Stacks) im Moment)</a:t>
            </a:r>
          </a:p>
          <a:p>
            <a:pPr lvl="2"/>
            <a:endParaRPr lang="de-DE" dirty="0"/>
          </a:p>
          <a:p>
            <a:pPr lvl="2"/>
            <a:r>
              <a:rPr lang="de-DE" dirty="0" err="1"/>
              <a:t>Spinwellen</a:t>
            </a:r>
            <a:r>
              <a:rPr lang="de-DE" dirty="0"/>
              <a:t> im </a:t>
            </a:r>
            <a:r>
              <a:rPr lang="de-DE" dirty="0" err="1"/>
              <a:t>THz</a:t>
            </a:r>
            <a:r>
              <a:rPr lang="de-DE" dirty="0"/>
              <a:t>-Bereich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Spin Dynamik im ps-Bereich (FM </a:t>
            </a:r>
            <a:r>
              <a:rPr lang="el-GR" dirty="0"/>
              <a:t>μ</a:t>
            </a:r>
            <a:r>
              <a:rPr lang="de-DE" dirty="0"/>
              <a:t>s-Bereich)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„einfache“ Symmetrie Klassifizierung erlaubt Folgerung der beobachteten Eigenschaften</a:t>
            </a:r>
          </a:p>
          <a:p>
            <a:pPr lvl="3"/>
            <a:r>
              <a:rPr lang="de-DE" dirty="0"/>
              <a:t>Relativistische Effekt nicht nötig aber addierbar</a:t>
            </a:r>
          </a:p>
          <a:p>
            <a:pPr lvl="3"/>
            <a:endParaRPr lang="de-DE" dirty="0"/>
          </a:p>
          <a:p>
            <a:pPr lvl="3"/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313113" y="6453336"/>
            <a:ext cx="4247802" cy="216024"/>
          </a:xfrm>
        </p:spPr>
        <p:txBody>
          <a:bodyPr/>
          <a:lstStyle/>
          <a:p>
            <a:r>
              <a:rPr lang="de-DE" sz="900"/>
              <a:t>Magnons in Ferromagnets</a:t>
            </a:r>
            <a:endParaRPr lang="de-DE" sz="900" dirty="0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479376" y="6453336"/>
            <a:ext cx="935038" cy="216024"/>
          </a:xfrm>
        </p:spPr>
        <p:txBody>
          <a:bodyPr/>
          <a:lstStyle/>
          <a:p>
            <a:fld id="{C05EE493-AD2E-4872-B2F6-8F12A747F0A5}" type="slidenum">
              <a:rPr lang="de-DE" sz="900"/>
              <a:pPr/>
              <a:t>74</a:t>
            </a:fld>
            <a:endParaRPr lang="de-DE" sz="900" dirty="0"/>
          </a:p>
        </p:txBody>
      </p:sp>
      <p:sp>
        <p:nvSpPr>
          <p:cNvPr id="9" name="Datumsplatzhalter 3"/>
          <p:cNvSpPr>
            <a:spLocks noGrp="1"/>
          </p:cNvSpPr>
          <p:nvPr>
            <p:ph type="dt" sz="half" idx="2"/>
          </p:nvPr>
        </p:nvSpPr>
        <p:spPr>
          <a:xfrm>
            <a:off x="1871663" y="6453336"/>
            <a:ext cx="936626" cy="216024"/>
          </a:xfrm>
        </p:spPr>
        <p:txBody>
          <a:bodyPr/>
          <a:lstStyle/>
          <a:p>
            <a:r>
              <a:rPr lang="en-US" sz="900"/>
              <a:t>17.12.2024</a:t>
            </a:r>
            <a:endParaRPr lang="de-DE" sz="900" dirty="0"/>
          </a:p>
        </p:txBody>
      </p:sp>
      <p:pic>
        <p:nvPicPr>
          <p:cNvPr id="5" name="Grafik 4" descr="Ein Bild, das Kreative Künste, Bastelei, Origami enthält.&#10;&#10;Automatisch generierte Beschreibung">
            <a:extLst>
              <a:ext uri="{FF2B5EF4-FFF2-40B4-BE49-F238E27FC236}">
                <a16:creationId xmlns:a16="http://schemas.microsoft.com/office/drawing/2014/main" id="{DAE382EB-3ED0-D0A1-3451-6BAF1F2AE0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6687" y="686800"/>
            <a:ext cx="3407872" cy="2238143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5EC8A4C3-E360-EAE3-9390-E229D22FDB7F}"/>
              </a:ext>
            </a:extLst>
          </p:cNvPr>
          <p:cNvSpPr txBox="1"/>
          <p:nvPr/>
        </p:nvSpPr>
        <p:spPr>
          <a:xfrm>
            <a:off x="9064086" y="3075465"/>
            <a:ext cx="2428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L.Šmejkal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040501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(2022)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97DEB98F-6F23-2888-1D70-2A185C7A19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5280" y="627413"/>
            <a:ext cx="4363059" cy="1657581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7D27C7FB-D4E7-5807-9556-0B831DD610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87703" y="627413"/>
            <a:ext cx="1939473" cy="2297530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4B5D0CCE-4225-E931-CCAE-2AD681279C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74265" y="3482079"/>
            <a:ext cx="2304256" cy="2689121"/>
          </a:xfrm>
          <a:prstGeom prst="rect">
            <a:avLst/>
          </a:prstGeom>
        </p:spPr>
      </p:pic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DAC2CA59-DA8F-1DC4-BAE8-30A522A508BE}"/>
              </a:ext>
            </a:extLst>
          </p:cNvPr>
          <p:cNvSpPr/>
          <p:nvPr/>
        </p:nvSpPr>
        <p:spPr>
          <a:xfrm>
            <a:off x="7974265" y="3429000"/>
            <a:ext cx="209967" cy="21602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F646A9AA-F274-E3AC-F2E1-AE1806E6B7CB}"/>
              </a:ext>
            </a:extLst>
          </p:cNvPr>
          <p:cNvSpPr txBox="1"/>
          <p:nvPr/>
        </p:nvSpPr>
        <p:spPr>
          <a:xfrm>
            <a:off x="8281095" y="6164285"/>
            <a:ext cx="261321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R.A.Duine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Nature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14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217-219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(2018)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83DAEE62-5BA6-EA26-0F3C-C1B58D872DD5}"/>
              </a:ext>
            </a:extLst>
          </p:cNvPr>
          <p:cNvSpPr/>
          <p:nvPr/>
        </p:nvSpPr>
        <p:spPr>
          <a:xfrm>
            <a:off x="6799046" y="2204864"/>
            <a:ext cx="888851" cy="216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3377856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Altermagnetismus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31800" y="1988841"/>
            <a:ext cx="6312272" cy="4103985"/>
          </a:xfrm>
        </p:spPr>
        <p:txBody>
          <a:bodyPr/>
          <a:lstStyle/>
          <a:p>
            <a:r>
              <a:rPr lang="de-DE" dirty="0"/>
              <a:t>Ausblick</a:t>
            </a:r>
          </a:p>
          <a:p>
            <a:pPr marL="0" lvl="2" indent="0">
              <a:buNone/>
            </a:pPr>
            <a:endParaRPr lang="de-DE" dirty="0"/>
          </a:p>
          <a:p>
            <a:pPr lvl="3"/>
            <a:endParaRPr lang="de-DE" dirty="0"/>
          </a:p>
          <a:p>
            <a:pPr lvl="3"/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313113" y="6453336"/>
            <a:ext cx="4247802" cy="216024"/>
          </a:xfrm>
        </p:spPr>
        <p:txBody>
          <a:bodyPr/>
          <a:lstStyle/>
          <a:p>
            <a:r>
              <a:rPr lang="de-DE" sz="900"/>
              <a:t>Magnons in Ferromagnets</a:t>
            </a:r>
            <a:endParaRPr lang="de-DE" sz="900" dirty="0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479376" y="6453336"/>
            <a:ext cx="935038" cy="216024"/>
          </a:xfrm>
        </p:spPr>
        <p:txBody>
          <a:bodyPr/>
          <a:lstStyle/>
          <a:p>
            <a:fld id="{C05EE493-AD2E-4872-B2F6-8F12A747F0A5}" type="slidenum">
              <a:rPr lang="de-DE" sz="900"/>
              <a:pPr/>
              <a:t>75</a:t>
            </a:fld>
            <a:endParaRPr lang="de-DE" sz="900" dirty="0"/>
          </a:p>
        </p:txBody>
      </p:sp>
      <p:sp>
        <p:nvSpPr>
          <p:cNvPr id="9" name="Datumsplatzhalter 3"/>
          <p:cNvSpPr>
            <a:spLocks noGrp="1"/>
          </p:cNvSpPr>
          <p:nvPr>
            <p:ph type="dt" sz="half" idx="2"/>
          </p:nvPr>
        </p:nvSpPr>
        <p:spPr>
          <a:xfrm>
            <a:off x="1871663" y="6453336"/>
            <a:ext cx="936626" cy="216024"/>
          </a:xfrm>
        </p:spPr>
        <p:txBody>
          <a:bodyPr/>
          <a:lstStyle/>
          <a:p>
            <a:r>
              <a:rPr lang="en-US" sz="900"/>
              <a:t>17.12.2024</a:t>
            </a:r>
            <a:endParaRPr lang="de-DE" sz="900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2D1252CD-5D1E-03A7-8392-34E468C912D0}"/>
              </a:ext>
            </a:extLst>
          </p:cNvPr>
          <p:cNvSpPr txBox="1"/>
          <p:nvPr/>
        </p:nvSpPr>
        <p:spPr>
          <a:xfrm>
            <a:off x="8517266" y="5517232"/>
            <a:ext cx="2428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L.Šmejkal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040501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(2022)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D1E2E8F9-7C93-9E4B-2124-5A6A3F97E8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9616" y="1016732"/>
            <a:ext cx="5868219" cy="5220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2238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87F24F-890D-5D4F-C403-7C5FEF9374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C8E049D-F820-FB9F-64A6-4E86599AE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Heisenberg Hamiltonian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77EA622-41FF-9024-C9D5-6D146A42389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Ferromagnetic </a:t>
            </a:r>
            <a:r>
              <a:rPr lang="en-US" dirty="0" err="1"/>
              <a:t>groundstate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This is sadly not an eigenstate anymore, which we can quickly calculate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But we see, as expected that the total magnetization was reduced by 1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But if we can see that a linear combination of states where a different site is flipped for each will be an eigenstate </a:t>
            </a:r>
          </a:p>
          <a:p>
            <a:pPr lvl="1"/>
            <a:r>
              <a:rPr lang="en-US" dirty="0"/>
              <a:t>MAKE THIS MORE CLEAR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Still need to do calculation here to show the exponential weight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Similar to second quantization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8754B5B-A659-3D45-0E55-FEAE47029EE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calculation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16D94B2-198B-4263-2D95-188E885C30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9D60723-FC8B-7D71-8B1A-F806EA3959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8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A3087BBA-DB41-FDC4-C182-C800A2D6EF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87ED8641-7549-7879-2B5E-B3B795A2554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096" y="2364910"/>
            <a:ext cx="4160484" cy="945487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840471D8-61B1-1829-D529-B904ECE602F3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4072" y="3394749"/>
            <a:ext cx="2641115" cy="303709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CA884093-265A-F6EA-6AA0-A59F04944FB0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2145" y="4398401"/>
            <a:ext cx="3282327" cy="633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9000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882888-FBE6-7F39-6EEB-838C498CBE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F50D06-C7ED-8595-FA93-2CA6BF0F8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Heisenberg Hamiltonian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F814935-CD50-D3C3-DC73-C155E72794D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Ferromagnetic </a:t>
            </a:r>
            <a:r>
              <a:rPr lang="en-US" dirty="0" err="1"/>
              <a:t>groundstate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With this new state we can show that the total </a:t>
            </a:r>
            <a:r>
              <a:rPr lang="en-US" b="1" dirty="0"/>
              <a:t>magnetization</a:t>
            </a:r>
            <a:r>
              <a:rPr lang="en-US" dirty="0"/>
              <a:t> compared to before reduced itself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Aswell as an increase in energy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From this Bloch was able to determine the Bloch T^3/2 law</a:t>
            </a:r>
          </a:p>
          <a:p>
            <a:pPr lvl="1"/>
            <a:r>
              <a:rPr lang="en-US" dirty="0"/>
              <a:t>	For this we need to understand why temperature </a:t>
            </a:r>
          </a:p>
          <a:p>
            <a:pPr lvl="1"/>
            <a:r>
              <a:rPr lang="en-US" dirty="0"/>
              <a:t>	excites magnons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We can see that the total magnetization in z is reduced, but the average x and y component are still zero? How can that be?</a:t>
            </a:r>
          </a:p>
          <a:p>
            <a:pPr lvl="1"/>
            <a:r>
              <a:rPr lang="en-US" dirty="0"/>
              <a:t>Still we don’t know anything about magnons</a:t>
            </a:r>
          </a:p>
          <a:p>
            <a:pPr lvl="1"/>
            <a:r>
              <a:rPr lang="en-US" dirty="0"/>
              <a:t>So we try to understand this state a bit more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4E71F41-7CC5-52BE-6EB2-5FC0A5BA5E6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calculation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23923D3-D418-D28A-44CB-BAD0B06256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1D418F0-D2E3-4DDC-5A00-698103D3FE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9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D5106DFD-BCFA-3A52-AFFB-0AB9BCFFAC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23909FBB-8716-1FBA-47DA-F92569AC28B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6080" y="2447814"/>
            <a:ext cx="4816870" cy="1823903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B5484154-A7AF-FE19-A003-5124DC58F2E5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4072" y="4517636"/>
            <a:ext cx="1340952" cy="760381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8283C00C-BEDB-CEA7-5213-FE681DDF8052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096" y="700099"/>
            <a:ext cx="3282327" cy="633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41330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4,222"/>
  <p:tag name="ORIGINALWIDTH" val="2363,705"/>
  <p:tag name="OUTPUTTYPE" val="PNG"/>
  <p:tag name="IGUANATEXVERSION" val="161"/>
  <p:tag name="LATEXADDIN" val="\documentclass{article}&#10;\usepackage{amsmath}&#10;\pagestyle{empty}&#10;\begin{document}&#10;&#10;&#10;\begin{align*}&#10;\left[ \hat{S}_i^x,\hat{S}_j^y \right] = \text{i}\hat{S}_i^y  \delta_{i,j}  \qquad + \text{cyclic permutation}&#10;\end{align*}&#10;&#10;\end{document}"/>
  <p:tag name="IGUANATEXSIZE" val="20"/>
  <p:tag name="IGUANATEXCURSOR" val="207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311,211"/>
  <p:tag name="ORIGINALWIDTH" val="3687,289"/>
  <p:tag name="OUTPUTTYPE" val="PNG"/>
  <p:tag name="IGUANATEXVERSION" val="161"/>
  <p:tag name="LATEXADDIN" val="\documentclass{article}&#10;\usepackage{amsmath}&#10;\pagestyle{empty}&#10;\begin{document}&#10;&#10;&#10;\begin{align*}&#10;\mathcal{H}|m\rangle &amp;= \mathcal{H} S_m^-|0\rangle \\&#10;\mathcal{H}|m\rangle &amp;= - \sum_{i\neq j} J \cdot \left( \frac{1}{2} \left\{ \hat{S}_i^+ \hat{S}_j^-|m\rangle +\hat{S}_i^- \hat{S}_j^+|m\rangle\right\} + \hat{S}_i^z  \hat{S}_j^z |m\rangle\right)\\&#10;&amp;= -\sum_{i\neq j}  J \cdot \left( \frac{1}{2} \left\{ \delta_{i,m}\hat{S}_i^+ \hat{S}_j^-|m\rangle + \delta_{j,m}\hat{S}_i^- \hat{S}_j^+|m\rangle\right\} + &#10; \hat{S}_i^z  \hat{S}_j^z |m\rangle\right)\\&#10;&amp;= -  J \cdot \left( \frac{1}{2} \left\{ \sum_{ j}\hat{S}_m^+ \hat{S}_j^-|m\rangle + \sum_{i}\hat{S}_i^- \hat{S}_m^+|m\rangle\right\} + &#10;\sum_{i\neq j} \hat{S}_i^z  \hat{S}_j^z |m\rangle\right)\\&#10;&amp;= -  J \cdot \left( \frac{1}{2} \left\{ \sum_{ j}S|j\rangle + \sum_{i}S|i\rangle\right\} + &#10;\sum_{i\neq j} \hat{S}_i^z  \hat{S}_j^z |m\rangle\right)\\&#10;&amp;=\frac{1}{2}\left(E_0 + 2zJS\right)|m\rangle - JS\sum_n|n\rangle&#10;\end{align*}&#10;\end{document}"/>
  <p:tag name="IGUANATEXSIZE" val="20"/>
  <p:tag name="IGUANATEXCURSOR" val="798"/>
  <p:tag name="TRANSPARENCY" val="Wahr"/>
  <p:tag name="LATEXENGINEID" val="0"/>
  <p:tag name="TEMPFOLDER" val="c:\temp\"/>
  <p:tag name="LATEXFORMHEIGHT" val="405,6"/>
  <p:tag name="LATEXFORMWIDTH" val="385"/>
  <p:tag name="LATEXFORMWRAP" val="Wahr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62,6921"/>
  <p:tag name="ORIGINALWIDTH" val="2044,994"/>
  <p:tag name="OUTPUTTYPE" val="PNG"/>
  <p:tag name="IGUANATEXVERSION" val="162"/>
  <p:tag name="LATEXADDIN" val="\documentclass{article}&#10;\usepackage{amsmath}&#10;\pagestyle{empty}&#10;\begin{document}&#10;&#10;&#10;\begin{align*}&#10;\mathcal{H}|m\rangle &amp;= \mathcal{H} S_m^-|0\rangle \\&#10;&amp;=\left(E_0 + 2zJS\right)|m\rangle - JS\sum_n|n\rangle&#10;\end{align*}&#10;\end{document}"/>
  <p:tag name="IGUANATEXSIZE" val="20"/>
  <p:tag name="IGUANATEXCURSOR" val="18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,2313"/>
  <p:tag name="ORIGINALWIDTH" val="1298,838"/>
  <p:tag name="OUTPUTTYPE" val="PNG"/>
  <p:tag name="IGUANATEXVERSION" val="161"/>
  <p:tag name="LATEXADDIN" val="\documentclass{article}&#10;\usepackage{amsmath}&#10;\pagestyle{empty}&#10;\begin{document}&#10;&#10;&#10;\begin{align*}&#10;\hat{S}^z_{\text{tot.}}|m\rangle &#10;&amp;=\left(NS -1\right)|m\rangle &#10;\end{align*}&#10;\end{document}"/>
  <p:tag name="IGUANATEXSIZE" val="20"/>
  <p:tag name="IGUANATEXCURSOR" val="153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,2111"/>
  <p:tag name="ORIGINALWIDTH" val="1614,548"/>
  <p:tag name="OUTPUTTYPE" val="PNG"/>
  <p:tag name="IGUANATEXVERSION" val="162"/>
  <p:tag name="LATEXADDIN" val="\documentclass{article}&#10;\usepackage{amsmath}&#10;\pagestyle{empty}&#10;\begin{document}&#10;&#10;\begin{align*}&#10;|\vec{k}\rangle = \frac{1}{\sqrt{N}} \sum_n \exp\left({\text{i}\vec{k}\cdot\vec{r}_n}\right) |n\rangle&#10;\end{align*}&#10;&#10;&#10;\end{document}"/>
  <p:tag name="IGUANATEXSIZE" val="20"/>
  <p:tag name="IGUANATEXCURSOR" val="18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5,3881"/>
  <p:tag name="ORIGINALWIDTH" val="2368,954"/>
  <p:tag name="OUTPUTTYPE" val="PNG"/>
  <p:tag name="IGUANATEXVERSION" val="162"/>
  <p:tag name="LATEXADDIN" val="\documentclass{article}&#10;\usepackage{amsmath}&#10;\pagestyle{empty}&#10;\begin{document}&#10;&#10;\begin{align*}&#10;\hat{S}_{\text{tot.}}^z|\vec{k}\rangle &amp;= \frac{1}{\sqrt{N}} \sum_n \exp\left({\text{i}\vec{k}\cdot\vec{r}_n}\right)\hat{S}_{\text{tot.}}^z |n\rangle\\&#10;&amp;= \frac{1}{\sqrt{N}} \sum_n \exp\left({\text{i}\vec{k}\cdot\vec{r}_n}\right)(NS-1)|n\rangle\\&#10;&amp;= (NS-1) |\vec{k}\rangle&#10;\end{align*}&#10;&#10;&#10;\end{document}"/>
  <p:tag name="IGUANATEXSIZE" val="20"/>
  <p:tag name="IGUANATEXCURSOR" val="325"/>
  <p:tag name="TRANSPARENCY" val="Wahr"/>
  <p:tag name="COLORHEX" val="000000"/>
  <p:tag name="LATEXENGINEID" val="0"/>
  <p:tag name="TEMPFOLDER" val="c:\temp\"/>
  <p:tag name="LATEXFORMHEIGHT" val="320"/>
  <p:tag name="LATEXFORMWIDTH" val="684"/>
  <p:tag name="LATEXFORMWRAP" val="Wahr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74,2032"/>
  <p:tag name="ORIGINALWIDTH" val="659,9175"/>
  <p:tag name="OUTPUTTYPE" val="PNG"/>
  <p:tag name="IGUANATEXVERSION" val="161"/>
  <p:tag name="LATEXADDIN" val="\documentclass{article}&#10;\usepackage{amsmath}&#10;\pagestyle{empty}&#10;\begin{document}&#10;&#10;\begin{align*}&#10;\langle \vec{k}|\hat{S}_{i}^x|\vec{k}\rangle &amp;= 0\\&#10;\langle \vec{k}|\hat{S}_{i}^y|\vec{k}\rangle &amp;= 0&#10;\end{align*}&#10;&#10;&#10;\end{document}"/>
  <p:tag name="IGUANATEXSIZE" val="20"/>
  <p:tag name="IGUANATEXCURSOR" val="177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,2111"/>
  <p:tag name="ORIGINALWIDTH" val="1614,548"/>
  <p:tag name="OUTPUTTYPE" val="PNG"/>
  <p:tag name="IGUANATEXVERSION" val="162"/>
  <p:tag name="LATEXADDIN" val="\documentclass{article}&#10;\usepackage{amsmath}&#10;\pagestyle{empty}&#10;\begin{document}&#10;&#10;\begin{align*}&#10;|\vec{k}\rangle = \frac{1}{\sqrt{N}} \sum_n \exp\left({\text{i}\vec{k}\cdot\vec{r}_n}\right) |n\rangle&#10;\end{align*}&#10;&#10;&#10;\end{document}"/>
  <p:tag name="IGUANATEXSIZE" val="20"/>
  <p:tag name="IGUANATEXCURSOR" val="18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077,24"/>
  <p:tag name="ORIGINALWIDTH" val="3556,805"/>
  <p:tag name="OUTPUTTYPE" val="PNG"/>
  <p:tag name="IGUANATEXVERSION" val="162"/>
  <p:tag name="LATEXADDIN" val="\documentclass{article}&#10;\usepackage{amsmath}&#10;\pagestyle{empty}&#10;\begin{document}&#10;&#10;\begin{align*}&#10;\mathcal{H}|\vec{k}\rangle &amp;= \frac{1}{\sqrt{N}} \sum_n \exp^{\text{i}\vec{k}\cdot\vec{r}_n} \mathcal{H} |n\rangle\\&#10; &amp;= \frac{1}{\sqrt{N}} \sum_n \exp^{\text{i}\vec{k}\cdot\vec{r}_n}\left( \left(E_0 + 2zJS\right)|n\rangle - JS\sum_j|j\rangle \right)\\&#10; &amp;= \frac{1}{\sqrt{N}}\left( \sum_n  \left(E_0 + 2zJS\right)\exp^{\text{i}\vec{k}\cdot\vec{r}_n} |n\rangle -  2JS\sum_{n,j} \exp^{\text{i}\vec{k}\cdot\vec{r}_n} |j\rangle \right)\\&#10; &amp;= \frac{1}{\sqrt{N}}\left( \sum_n  \left(E_0 + 2zJS\right)\exp^{\text{i}\vec{k}\cdot\vec{r}_n} |n\rangle -  2JS\sum_n \exp^{\text{i}\vec{k}\cdot\vec{r}_n} |n\rangle \right)\\&#10; &amp;= \frac{N}{\sqrt{N}}\left(  E_0 + 2zJS - 2JS\right) |\vec{k}\rangle&#10;\end{align*}&#10;&#10;&#10;\end{document}"/>
  <p:tag name="IGUANATEXSIZE" val="20"/>
  <p:tag name="IGUANATEXCURSOR" val="321"/>
  <p:tag name="TRANSPARENCY" val="Wahr"/>
  <p:tag name="COLORHEX" val="000000"/>
  <p:tag name="LATEXENGINEID" val="0"/>
  <p:tag name="TEMPFOLDER" val="c:\temp\"/>
  <p:tag name="LATEXFORMHEIGHT" val="320"/>
  <p:tag name="LATEXFORMWIDTH" val="555,75"/>
  <p:tag name="LATEXFORMWRAP" val="Wahr"/>
  <p:tag name="BITMAPVECTOR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314,211"/>
  <p:tag name="ORIGINALWIDTH" val="5149,606"/>
  <p:tag name="OUTPUTTYPE" val="PNG"/>
  <p:tag name="IGUANATEXVERSION" val="162"/>
  <p:tag name="LATEXADDIN" val="\documentclass{article}&#10;\usepackage{amsmath}&#10;\pagestyle{empty}&#10;\begin{document}&#10;&#10;\begin{align*}&#10;\mathcal{H}|\vec{k}\rangle &amp;= \frac{1}{\sqrt{N}} \sum_n \exp\left({\text{i}\vec{k}\cdot\vec{r}_n}\right) \mathcal{H} |n\rangle\\&#10; &amp;= \frac{1}{\sqrt{N}} \sum_n \exp\left({\text{i}\vec{k}\cdot\vec{r}_n}\right)\left( \left(E_0 + 2JS\right)|n\rangle - JS\sum_j|j\rangle \right)\\&#10; &amp;= \frac{1}{\sqrt{N}}\left( \sum_n  \left(E_0 + 2JS\right)\exp\left({\text{i}\vec{k}\cdot\vec{r}_n}\right) |n\rangle -  JS\sum_{n,j} \exp\left({\text{i}\vec{k}\cdot\vec{r}_n}\right) |j\rangle \right)\\&#10; &amp;= \frac{1}{\sqrt{N}}\left( \sum_n  \left(E_0 + 2JS\right)\exp\left({\text{i}\vec{k}\cdot\vec{r}_n}\right) |n\rangle -  JS\sum_{n,j} \exp^{\text{i}\vec{k}\cdot\vec{r}_n} \exp\left({-\text{i}\vec{k}\cdot\vec{r}_j}\right) \exp\left({\text{i}\vec{k}\cdot\vec{r}_j}\right) |j\rangle \right)\\&#10; &amp;= \frac{1}{\sqrt{N}}\left( \sum_n  \left(E_0 + 2JS\right)\exp\left({\text{i}\vec{k}\cdot\vec{r}_n}\right) |n\rangle - JS\sum_{n,j} \exp\left({\text{i}\vec{k}\cdot\vec{r}_n-\text{i}\vec{k}\cdot\vec{r}_j}\right) \exp\left({\text{i}\vec{k}\cdot\vec{r}_j}\right) |j\rangle \right)\\&#10;\end{align*}&#10;&#10;&#10;\end{document}"/>
  <p:tag name="IGUANATEXSIZE" val="20"/>
  <p:tag name="IGUANATEXCURSOR" val="1125"/>
  <p:tag name="TRANSPARENCY" val="Wahr"/>
  <p:tag name="COLORHEX" val="000000"/>
  <p:tag name="LATEXENGINEID" val="0"/>
  <p:tag name="TEMPFOLDER" val="c:\temp\"/>
  <p:tag name="LATEXFORMHEIGHT" val="447"/>
  <p:tag name="LATEXFORMWIDTH" val="993"/>
  <p:tag name="LATEXFORMWRAP" val="Wahr"/>
  <p:tag name="BITMAPVECTOR" val="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097,863"/>
  <p:tag name="ORIGINALWIDTH" val="5085,114"/>
  <p:tag name="OUTPUTTYPE" val="PNG"/>
  <p:tag name="IGUANATEXVERSION" val="162"/>
  <p:tag name="LATEXADDIN" val="\documentclass{article}&#10;\usepackage{amsmath}&#10;\pagestyle{empty}&#10;\begin{document}&#10;&#10;\begin{align*}&#10;\mathcal{H}|\vec{k}\rangle &#10; &amp;= \frac{1}{\sqrt{N}}\left( \sum_n  \left(E_0 + 2JS\right)\exp\left({\text{i}\vec{k}\cdot\vec{r}_n}\right) |n\rangle -  JS\sum_{n,j} \exp\left({\text{i}\vec{k}\cdot\vec{r}_n-\text{i}\vec{k}\cdot\vec{r}_j}\right) \exp\left({\text{i}\vec{k}\cdot\vec{r}_j}\right) |j\rangle \right)\\&#10; &amp;=\left(   \left(E_0 + 2JS\right) |k\rangle -  \frac{1}{\sqrt{N}} JS\sum_{\Delta}\sum_{j} \exp\left({\text{i}\vec{k}\cdot\vec{r}_\Delta} \right)\exp\left({\text{i}\vec{k}\cdot\vec{r}_j}\right) |j\rangle \right)\\&#10; &amp;= \left(   \left(E_0 + 2JS\right) |k\rangle -  JS\sum_{\Delta} \exp\left({\text{i}\vec{k}\cdot\vec{r}_\Delta}\right) |k\rangle \right)\\&#10; &amp;= \left(   E_0  |k\rangle -  JS\sum_{\Delta} \left(2-\exp\left({\text{i}\vec{k}\cdot\vec{r}_\Delta}\right) \right)|k\rangle \right)\\&#10; &amp;= \left(   E_0  |k\rangle -  JS\sum_{\Delta&gt;0} \left(2-\exp\left({\text{i}\vec{k}\cdot\vec{r}_\Delta}\right)-\exp\left({-\text{i}\vec{k}\cdot\vec{r}_\Delta}\right) \right)|k\rangle \right)\\&#10; &amp;= \left(   E_0  |k\rangle -  JS\sum_{\Delta&gt;0} \left(2-2\cdot \cos(\vec{k}\vec{r}_\Delta) \right)|k\rangle \right)\\&#10; &amp;= \left(   E_0  - 2 JS\sum_{\Delta&gt;0} \left(1-\cos(\vec{k}\vec{r}_\Delta) \right) \right)|k\rangle\\&#10;\end{align*}&#10;&#10;&#10;\end{document}"/>
  <p:tag name="IGUANATEXSIZE" val="20"/>
  <p:tag name="IGUANATEXCURSOR" val="1060"/>
  <p:tag name="TRANSPARENCY" val="Wahr"/>
  <p:tag name="COLORHEX" val="000000"/>
  <p:tag name="LATEXENGINEID" val="0"/>
  <p:tag name="TEMPFOLDER" val="c:\temp\"/>
  <p:tag name="LATEXFORMHEIGHT" val="447"/>
  <p:tag name="LATEXFORMWIDTH" val="993,75"/>
  <p:tag name="LATEXFORMWRAP" val="Wahr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65,9543"/>
  <p:tag name="ORIGINALWIDTH" val="793,4008"/>
  <p:tag name="OUTPUTTYPE" val="PNG"/>
  <p:tag name="IGUANATEXVERSION" val="161"/>
  <p:tag name="LATEXADDIN" val="\documentclass{article}&#10;\usepackage{amsmath}&#10;\pagestyle{empty}&#10;\begin{document}&#10;&#10;&#10;\begin{align*}&#10;\hat{S}_i^+ &amp;= \hat{S}_i^x + \text{i} \hat{S}_i^y \\&#10;\hat{S}_i^- &amp;= \hat{S}_i^x - \text{i} \hat{S}_i^y \\&#10;\end{align*}&#10;&#10;\end{document}"/>
  <p:tag name="IGUANATEXSIZE" val="20"/>
  <p:tag name="IGUANATEXCURSOR" val="178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097,863"/>
  <p:tag name="ORIGINALWIDTH" val="4133,483"/>
  <p:tag name="OUTPUTTYPE" val="PNG"/>
  <p:tag name="IGUANATEXVERSION" val="162"/>
  <p:tag name="LATEXADDIN" val="\documentclass{article}&#10;\usepackage{amsmath}&#10;\pagestyle{empty}&#10;\begin{document}&#10;&#10;\begin{align*}&#10;\mathcal{H}|\vec{k}\rangle &#10; &amp;= \frac{1}{\sqrt{N}}\left( \sum_n  \left(E_0 + 2JS\right)\exp^{\text{i}\vec{k}\cdot\vec{r}_n} |n\rangle -  JS\sum_{n,j} \exp^{\text{i}\vec{k}\cdot\vec{r}_n-\text{i}\vec{k}\cdot\vec{r}_j} \exp^{\text{i}\vec{k}\cdot\vec{r}_j} |j\rangle \right)\\&#10; &amp;=\left(   \left(E_0 + 2JS\right) |k\rangle -  \frac{1}{\sqrt{N}} JS\sum_{\Delta}\sum_{j} \exp^{\text{i}\vec{k}\cdot\vec{r}_\Delta} \exp^{\text{i}\vec{k}\cdot\vec{r}_j} |j\rangle \right)\\&#10; &amp;= \left(   \left(E_0 + 2JS\right) |k\rangle -  JS\sum_{\Delta} \exp^{\text{i}\vec{k}\cdot\vec{r}_\Delta} |k\rangle \right)\\&#10; &amp;= \left(   E_0  |k\rangle -  JS\sum_{\Delta} \left(2-\exp^{\text{i}\vec{k}\cdot\vec{r}_\Delta} \right)|k\rangle \right)\\&#10; &amp;= \left(   E_0  |k\rangle -  JS\sum_{\Delta&gt;0} \left(2-\exp^{\text{i}\vec{k}\cdot\vec{r}_\Delta}-\exp^{-\text{i}\vec{k}\cdot\vec{r}_\Delta} \right)|k\rangle \right)\\&#10; &amp;= \left(   E_0  |k\rangle -  JS\sum_{\Delta&gt;0} \left(2-2\cdot \cos(\vec{k}\vec{r}_\Delta) \right)|k\rangle \right)\\&#10; &amp;= \left(   E_0  - 2 JS\sum_{\Delta&gt;0} \left(1-\cos(\vec{k}\vec{r}_\Delta) \right) \right)|k\rangle\\&#10;\end{align*}&#10;&#10;&#10;\end{document}"/>
  <p:tag name="IGUANATEXSIZE" val="20"/>
  <p:tag name="IGUANATEXCURSOR" val="1103"/>
  <p:tag name="TRANSPARENCY" val="Wahr"/>
  <p:tag name="COLORHEX" val="000000"/>
  <p:tag name="LATEXENGINEID" val="0"/>
  <p:tag name="TEMPFOLDER" val="c:\temp\"/>
  <p:tag name="LATEXFORMHEIGHT" val="447"/>
  <p:tag name="LATEXFORMWIDTH" val="993,75"/>
  <p:tag name="LATEXFORMWRAP" val="Wahr"/>
  <p:tag name="BITMAPVECTOR" val="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52,606"/>
  <p:tag name="ORIGINALWIDTH" val="2194,976"/>
  <p:tag name="OUTPUTTYPE" val="PNG"/>
  <p:tag name="IGUANATEXVERSION" val="162"/>
  <p:tag name="LATEXADDIN" val="\documentclass{article}&#10;\usepackage{amsmath}&#10;\pagestyle{empty}&#10;\begin{document}&#10;&#10;\begin{align*}&#10;|\langle m|\vec{k}\rangle|^2 &amp;= \left|\frac{1}{\sqrt{N}} \sum_n \exp\left({\text{i}\vec{k}\cdot\vec{r}_n}\right)\langle m| n\rangle\right|^2\\&#10;&amp;= \left|\frac{1}{\sqrt{N}} \sum_n \exp\left({\text{i}\vec{k}\cdot\vec{r}_n}\right)\delta_{m,n}\right|^2\\&#10;&amp;= \frac{1}{N} \left|  \exp\left({\text{i}\vec{k}\cdot\vec{r}_m}\right)\right|^2 = \frac{1}{N}&#10;\end{align*}&#10;&#10;&#10;\end{document}"/>
  <p:tag name="IGUANATEXSIZE" val="20"/>
  <p:tag name="IGUANATEXCURSOR" val="417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,2111"/>
  <p:tag name="ORIGINALWIDTH" val="1614,548"/>
  <p:tag name="OUTPUTTYPE" val="PNG"/>
  <p:tag name="IGUANATEXVERSION" val="162"/>
  <p:tag name="LATEXADDIN" val="\documentclass{article}&#10;\usepackage{amsmath}&#10;\pagestyle{empty}&#10;\begin{document}&#10;&#10;\begin{align*}&#10;|\vec{k}\rangle = \frac{1}{\sqrt{N}} \sum_n \exp\left({\text{i}\vec{k}\cdot\vec{r}_n}\right) |n\rangle&#10;\end{align*}&#10;&#10;&#10;\end{document}"/>
  <p:tag name="IGUANATEXSIZE" val="20"/>
  <p:tag name="IGUANATEXCURSOR" val="18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3,7308"/>
  <p:tag name="ORIGINALWIDTH" val="1196,85"/>
  <p:tag name="OUTPUTTYPE" val="PNG"/>
  <p:tag name="IGUANATEXVERSION" val="162"/>
  <p:tag name="LATEXADDIN" val="\documentclass{article}&#10;\usepackage{amsmath}&#10;\pagestyle{empty}&#10;\begin{document}&#10;&#10;\begin{align*}&#10;\hat{S}_{\text{tot.}}^z|\vec{k}\rangle &#10;&amp;= (NS-1) |\vec{k}\rangle&#10;\end{align*}&#10;&#10;&#10;\end{document}"/>
  <p:tag name="IGUANATEXSIZE" val="20"/>
  <p:tag name="IGUANATEXCURSOR" val="135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62,6921"/>
  <p:tag name="ORIGINALWIDTH" val="1808,774"/>
  <p:tag name="OUTPUTTYPE" val="PNG"/>
  <p:tag name="IGUANATEXVERSION" val="162"/>
  <p:tag name="LATEXADDIN" val="\documentclass{article}&#10;\usepackage{amsmath}&#10;\pagestyle{empty}&#10;\begin{document}&#10;&#10;&#10;\begin{align*}&#10;n_{\text{magnon}} &amp;\approx \int_0^\infty \frac{g(\omega)\text{d}\omega}{\exp(\hbar\omega/k_B T) -1}\\&#10;&amp;= \ldots \propto T^{3/2}&#10;\end{align*}&#10;&#10;&#10;\end{document}"/>
  <p:tag name="IGUANATEXSIZE" val="20"/>
  <p:tag name="IGUANATEXCURSOR" val="237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57,9302"/>
  <p:tag name="ORIGINALWIDTH" val="1767,529"/>
  <p:tag name="OUTPUTTYPE" val="PNG"/>
  <p:tag name="IGUANATEXVERSION" val="162"/>
  <p:tag name="LATEXADDIN" val="\documentclass{article}&#10;\usepackage{amsmath}&#10;\pagestyle{empty}&#10;\begin{document}&#10;&#10;\begin{align*}&#10;\hat{a}_{\vec{k}}^\dagger &amp;= \frac{1}{\sqrt{2SN}} \sum_n \exp\left({\text{i}\vec{k}\cdot\vec{r}_n}\right) \hat{S}^-_n\\&#10;|\vec{k}\rangle &amp;= \hat{a}_{\vec{k}}^\dagger |0\rangle&#10;\end{align*}&#10;&#10;&#10;\end{document}"/>
  <p:tag name="IGUANATEXSIZE" val="20"/>
  <p:tag name="IGUANATEXCURSOR" val="201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,2111"/>
  <p:tag name="ORIGINALWIDTH" val="1851,518"/>
  <p:tag name="OUTPUTTYPE" val="PNG"/>
  <p:tag name="IGUANATEXVERSION" val="162"/>
  <p:tag name="LATEXADDIN" val="\documentclass{article}&#10;\usepackage{amsmath}&#10;\pagestyle{empty}&#10;\begin{document}&#10;&#10;\begin{align*}&#10;\hat{a}_{\vec{k}} &amp;= \frac{1}{\sqrt{2SN}} \sum_n \exp\left({-\text{i}\vec{k}\cdot\vec{r}_n}\right) \hat{S}_n^+ &#10;\end{align*}&#10;&#10;&#10;\end{document}"/>
  <p:tag name="IGUANATEXSIZE" val="20"/>
  <p:tag name="IGUANATEXCURSOR" val="194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11,886"/>
  <p:tag name="ORIGINALWIDTH" val="2438,695"/>
  <p:tag name="OUTPUTTYPE" val="PNG"/>
  <p:tag name="IGUANATEXVERSION" val="162"/>
  <p:tag name="LATEXADDIN" val="\documentclass{article}&#10;\usepackage{amsmath}&#10;\pagestyle{empty}&#10;\begin{document}&#10;&#10;\begin{align*}&#10;[\hat{a}_{\vec{k}},\hat{a}_{\vec{k}^\prime}^\dagger] &amp;\neq \delta_{\vec{k},\vec{k}^\prime}\\&#10;&amp;= \frac{1}{2SN} \sum_n \exp\left({-\text{i}(\vec{k}-\vec{k}^\prime) \cdot \vec{r}_n}\right) 2 \hat{S}^z_n\\&#10;&amp;\approx \frac{1}{N} \sum_n \exp\left({-\text{i}(\vec{k}-\vec{k}^\prime) \cdot \vec{r}_n}\right) = \delta_{k,k^\prime}&#10;\end{align*}&#10;&#10;&#10;\end{document}"/>
  <p:tag name="IGUANATEXSIZE" val="20"/>
  <p:tag name="IGUANATEXCURSOR" val="394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4,222"/>
  <p:tag name="ORIGINALWIDTH" val="1005,624"/>
  <p:tag name="OUTPUTTYPE" val="PNG"/>
  <p:tag name="IGUANATEXVERSION" val="161"/>
  <p:tag name="LATEXADDIN" val="\documentclass{article}&#10;\usepackage{amsmath}&#10;\pagestyle{empty}&#10;\begin{document}&#10;&#10;\begin{align*}&#10;\left[ \hat{S}_i^+,\hat{S}_j^- \right] = 2 \hat{S}_i^z \delta_{i,j}&#10;\end{align*}&#10;&#10;&#10;\end{document}"/>
  <p:tag name="IGUANATEXSIZE" val="20"/>
  <p:tag name="IGUANATEXCURSOR" val="150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,2111"/>
  <p:tag name="ORIGINALWIDTH" val="1614,548"/>
  <p:tag name="OUTPUTTYPE" val="PNG"/>
  <p:tag name="IGUANATEXVERSION" val="162"/>
  <p:tag name="LATEXADDIN" val="\documentclass{article}&#10;\usepackage{amsmath}&#10;\pagestyle{empty}&#10;\begin{document}&#10;&#10;\begin{align*}&#10;|\vec{k}\rangle = \frac{1}{\sqrt{N}} \sum_n \exp\left({\text{i}\vec{k}\cdot\vec{r}_n}\right) |n\rangle&#10;\end{align*}&#10;&#10;&#10;\end{document}"/>
  <p:tag name="IGUANATEXSIZE" val="20"/>
  <p:tag name="IGUANATEXCURSOR" val="18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4,222"/>
  <p:tag name="ORIGINALWIDTH" val="1041,62"/>
  <p:tag name="OUTPUTTYPE" val="PNG"/>
  <p:tag name="IGUANATEXVERSION" val="161"/>
  <p:tag name="LATEXADDIN" val="\documentclass{article}&#10;\usepackage{amsmath}&#10;\pagestyle{empty}&#10;\begin{document}&#10;&#10;\begin{align*}&#10;\left[ \hat{S}_i^z,\hat{S}_j^\pm \right] = \pm \hat{S}_i^\pm \delta_{i,j}&#10;\end{align*}&#10;&#10;&#10;\end{document}"/>
  <p:tag name="IGUANATEXSIZE" val="20"/>
  <p:tag name="IGUANATEXCURSOR" val="156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,2111"/>
  <p:tag name="ORIGINALWIDTH" val="1752,531"/>
  <p:tag name="OUTPUTTYPE" val="PNG"/>
  <p:tag name="IGUANATEXVERSION" val="162"/>
  <p:tag name="LATEXADDIN" val="\documentclass{article}&#10;\usepackage{amsmath}&#10;\pagestyle{empty}&#10;\begin{document}&#10;&#10;\begin{align*}&#10;\hat{a}_{\vec{k}}^\dagger &amp;= \frac{1}{\sqrt{2SN}} \sum_n \exp\left({\text{i}\vec{k}\cdot\vec{r}_n}\right) \hat{S}^-_n&#10;\end{align*}&#10;&#10;&#10;\end{document}"/>
  <p:tag name="IGUANATEXSIZE" val="20"/>
  <p:tag name="IGUANATEXCURSOR" val="201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,2111"/>
  <p:tag name="ORIGINALWIDTH" val="1851,518"/>
  <p:tag name="OUTPUTTYPE" val="PNG"/>
  <p:tag name="IGUANATEXVERSION" val="162"/>
  <p:tag name="LATEXADDIN" val="\documentclass{article}&#10;\usepackage{amsmath}&#10;\pagestyle{empty}&#10;\begin{document}&#10;&#10;\begin{align*}&#10;\hat{a}_{\vec{k}} &amp;= \frac{1}{\sqrt{2SN}} \sum_n \exp\left({-\text{i}\vec{k}\cdot\vec{r}_n}\right) \hat{S}_n^+ &#10;\end{align*}&#10;&#10;&#10;\end{document}"/>
  <p:tag name="IGUANATEXSIZE" val="20"/>
  <p:tag name="IGUANATEXCURSOR" val="194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3,4646"/>
  <p:tag name="ORIGINALWIDTH" val="711,661"/>
  <p:tag name="OUTPUTTYPE" val="PNG"/>
  <p:tag name="IGUANATEXVERSION" val="162"/>
  <p:tag name="LATEXADDIN" val="\documentclass{article}&#10;\usepackage{amsmath}&#10;\pagestyle{empty}&#10;\begin{document}&#10;&#10;\begin{align*}&#10;   \hat{a}_j^\dagger  = \frac{1}{\sqrt{2S}}\hat{S}_j^-&#10;\end{align*}&#10;&#10;&#10;&#10;\end{document}"/>
  <p:tag name="IGUANATEXSIZE" val="20"/>
  <p:tag name="IGUANATEXCURSOR" val="150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3,4646"/>
  <p:tag name="ORIGINALWIDTH" val="713,1609"/>
  <p:tag name="OUTPUTTYPE" val="PNG"/>
  <p:tag name="IGUANATEXVERSION" val="162"/>
  <p:tag name="LATEXADDIN" val="\documentclass{article}&#10;\usepackage{amsmath}&#10;\pagestyle{empty}&#10;\begin{document}&#10;&#10;\begin{align*}&#10;   \hat{a}_j  = \frac{1}{\sqrt{2S}}\hat{S}_j^+&#10;\end{align*}&#10;&#10;&#10;\end{document}"/>
  <p:tag name="IGUANATEXSIZE" val="20"/>
  <p:tag name="IGUANATEXCURSOR" val="142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0,2287"/>
  <p:tag name="ORIGINALWIDTH" val="680,165"/>
  <p:tag name="OUTPUTTYPE" val="PNG"/>
  <p:tag name="IGUANATEXVERSION" val="162"/>
  <p:tag name="LATEXADDIN" val="\documentclass{article}&#10;\usepackage{amsmath}&#10;\pagestyle{empty}&#10;\begin{document}&#10;&#10;\begin{align*}&#10;   \hat{S}_j^+  = \sqrt{2S}\hat{a}_j&#10;\end{align*}&#10;&#10;&#10;&#10;\end{document}"/>
  <p:tag name="IGUANATEXSIZE" val="20"/>
  <p:tag name="IGUANATEXCURSOR" val="132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3,9783"/>
  <p:tag name="ORIGINALWIDTH" val="682,4147"/>
  <p:tag name="OUTPUTTYPE" val="PNG"/>
  <p:tag name="IGUANATEXVERSION" val="162"/>
  <p:tag name="LATEXADDIN" val="\documentclass{article}&#10;\usepackage{amsmath}&#10;\pagestyle{empty}&#10;\begin{document}&#10;&#10;\begin{align*}&#10;   \hat{S}_j^-  = \sqrt{2S}\hat{a}_j^\dagger&#10;\end{align*}&#10;&#10;&#10;&#10;\end{document}"/>
  <p:tag name="IGUANATEXSIZE" val="20"/>
  <p:tag name="IGUANATEXCURSOR" val="140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3,9783"/>
  <p:tag name="ORIGINALWIDTH" val="512,186"/>
  <p:tag name="OUTPUTTYPE" val="PNG"/>
  <p:tag name="IGUANATEXVERSION" val="162"/>
  <p:tag name="LATEXADDIN" val="\documentclass{article}&#10;\usepackage{amsmath}&#10;\pagestyle{empty}&#10;\begin{document}&#10;&#10;\begin{align*}&#10;   \hat{n}_j = \hat{a}_j^\dagger \hat{a}_j&#10;\end{align*}&#10;&#10;&#10;&#10;\end{document}"/>
  <p:tag name="IGUANATEXSIZE" val="20"/>
  <p:tag name="IGUANATEXCURSOR" val="121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3,9783"/>
  <p:tag name="ORIGINALWIDTH" val="758,9051"/>
  <p:tag name="OUTPUTTYPE" val="PNG"/>
  <p:tag name="IGUANATEXVERSION" val="162"/>
  <p:tag name="LATEXADDIN" val="\documentclass{article}&#10;\usepackage{amsmath}&#10;\pagestyle{empty}&#10;\begin{document}&#10;&#10;&#10;\begin{align*}&#10;\hat{S}^z_j = S-\hat{a}_j^\dagger \hat{a}_j&#10;\end{align*}&#10;&#10;\end{document}"/>
  <p:tag name="IGUANATEXSIZE" val="20"/>
  <p:tag name="IGUANATEXCURSOR" val="140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3,9783"/>
  <p:tag name="ORIGINALWIDTH" val="758,9051"/>
  <p:tag name="OUTPUTTYPE" val="PNG"/>
  <p:tag name="IGUANATEXVERSION" val="162"/>
  <p:tag name="LATEXADDIN" val="\documentclass{article}&#10;\usepackage{amsmath}&#10;\pagestyle{empty}&#10;\begin{document}&#10;&#10;&#10;\begin{align*}&#10;\hat{S}^z_j = S-\hat{a}_j^\dagger \hat{a}_j&#10;\end{align*}&#10;&#10;\end{document}"/>
  <p:tag name="IGUANATEXSIZE" val="20"/>
  <p:tag name="IGUANATEXCURSOR" val="140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78,1777"/>
  <p:tag name="ORIGINALWIDTH" val="703,412"/>
  <p:tag name="OUTPUTTYPE" val="PNG"/>
  <p:tag name="IGUANATEXVERSION" val="162"/>
  <p:tag name="LATEXADDIN" val="\documentclass{article}&#10;\usepackage{amsmath}&#10;\pagestyle{empty}&#10;\begin{document}&#10;&#10;\begin{align*}&#10;[\hat{a}_i,\hat{a}_j^\dagger] &amp;= \delta_{ij}\\&#10;[\hat{n}_i,\hat{a}_i] &amp;= -\hat{a}_i\\&#10;[\hat{n}_i,\hat{a}_i^\dagger] &amp;= \hat{a}_i^\dagger\\&#10;\end{align*}&#10;&#10;&#10;&#10;\end{document}"/>
  <p:tag name="IGUANATEXSIZE" val="20"/>
  <p:tag name="IGUANATEXCURSOR" val="212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4,222"/>
  <p:tag name="ORIGINALWIDTH" val="1005,624"/>
  <p:tag name="OUTPUTTYPE" val="PNG"/>
  <p:tag name="IGUANATEXVERSION" val="161"/>
  <p:tag name="LATEXADDIN" val="\documentclass{article}&#10;\usepackage{amsmath}&#10;\pagestyle{empty}&#10;\begin{document}&#10;&#10;\begin{align*}&#10;\left[ \hat{S}_i^+,\hat{S}_j^- \right] = 2 \hat{S}_i^z \delta_{i,j}&#10;\end{align*}&#10;&#10;&#10;\end{document}"/>
  <p:tag name="IGUANATEXSIZE" val="20"/>
  <p:tag name="IGUANATEXCURSOR" val="150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0,2287"/>
  <p:tag name="ORIGINALWIDTH" val="1398,575"/>
  <p:tag name="OUTPUTTYPE" val="PNG"/>
  <p:tag name="IGUANATEXVERSION" val="162"/>
  <p:tag name="LATEXADDIN" val="\documentclass{article}&#10;\usepackage{amsmath}&#10;\pagestyle{empty}&#10;\begin{document}&#10;&#10;\begin{align*}&#10;[\hat{S}_j^+,\hat{S}_i^-] &amp;= 2S \delta_{ij}\neq 2 \delta_{ij}\hat{S}_j^z&#10;\end{align*}&#10;&#10;&#10;\end{document}"/>
  <p:tag name="IGUANATEXSIZE" val="20"/>
  <p:tag name="IGUANATEXCURSOR" val="157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3,9783"/>
  <p:tag name="ORIGINALWIDTH" val="682,4147"/>
  <p:tag name="OUTPUTTYPE" val="PNG"/>
  <p:tag name="IGUANATEXVERSION" val="162"/>
  <p:tag name="LATEXADDIN" val="\documentclass{article}&#10;\usepackage{amsmath}&#10;\pagestyle{empty}&#10;\begin{document}&#10;&#10;\begin{align*}&#10;   \hat{S}_j^-  = \sqrt{2S}\hat{a}_j^\dagger&#10;\end{align*}&#10;&#10;&#10;&#10;\end{document}"/>
  <p:tag name="IGUANATEXSIZE" val="20"/>
  <p:tag name="IGUANATEXCURSOR" val="140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0,2287"/>
  <p:tag name="ORIGINALWIDTH" val="680,165"/>
  <p:tag name="OUTPUTTYPE" val="PNG"/>
  <p:tag name="IGUANATEXVERSION" val="162"/>
  <p:tag name="LATEXADDIN" val="\documentclass{article}&#10;\usepackage{amsmath}&#10;\pagestyle{empty}&#10;\begin{document}&#10;&#10;\begin{align*}&#10;   \hat{S}_j^+  = \sqrt{2S}\hat{a}_j&#10;\end{align*}&#10;&#10;&#10;&#10;\end{document}"/>
  <p:tag name="IGUANATEXSIZE" val="20"/>
  <p:tag name="IGUANATEXCURSOR" val="132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,2111"/>
  <p:tag name="ORIGINALWIDTH" val="1752,531"/>
  <p:tag name="OUTPUTTYPE" val="PNG"/>
  <p:tag name="IGUANATEXVERSION" val="162"/>
  <p:tag name="LATEXADDIN" val="\documentclass{article}&#10;\usepackage{amsmath}&#10;\pagestyle{empty}&#10;\begin{document}&#10;&#10;\begin{align*}&#10;\hat{a}_{\vec{k}}^\dagger &amp;= \frac{1}{\sqrt{2SN}} \sum_n \exp\left({\text{i}\vec{k}\cdot\vec{r}_n}\right) \hat{S}^-_n&#10;\end{align*}&#10;&#10;&#10;\end{document}"/>
  <p:tag name="IGUANATEXSIZE" val="20"/>
  <p:tag name="IGUANATEXCURSOR" val="201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,2111"/>
  <p:tag name="ORIGINALWIDTH" val="1851,518"/>
  <p:tag name="OUTPUTTYPE" val="PNG"/>
  <p:tag name="IGUANATEXVERSION" val="162"/>
  <p:tag name="LATEXADDIN" val="\documentclass{article}&#10;\usepackage{amsmath}&#10;\pagestyle{empty}&#10;\begin{document}&#10;&#10;\begin{align*}&#10;\hat{a}_{\vec{k}} &amp;= \frac{1}{\sqrt{2SN}} \sum_n \exp\left({-\text{i}\vec{k}\cdot\vec{r}_n}\right) \hat{S}_n^+ &#10;\end{align*}&#10;&#10;&#10;\end{document}"/>
  <p:tag name="IGUANATEXSIZE" val="20"/>
  <p:tag name="IGUANATEXCURSOR" val="194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30,4087"/>
  <p:tag name="ORIGINALWIDTH" val="1837,27"/>
  <p:tag name="OUTPUTTYPE" val="PNG"/>
  <p:tag name="IGUANATEXVERSION" val="162"/>
  <p:tag name="LATEXADDIN" val="\documentclass{article}&#10;\usepackage{amsmath}&#10;\pagestyle{empty}&#10;\begin{document}&#10;&#10;&#10;\begin{align*}&#10;        \hat{S}_j^z &amp;= S - \hat{a}_j^\dagger \hat{a}_j \\&#10;        \hat{S}_j^+ &amp;= \hat{S}_j^x + \text{i} \hat{S}_j^y = \sqrt{2S - \hat{a}_j^\dagger\hat{a}_j } \cdot  \hat{a}_j\\&#10;        \hat{S}_j^- &amp;= \hat{S}_j^x - \text{i} \hat{S}_j^y = \hat{a}_j^\dagger \cdot \sqrt{2S - \hat{a}_j^\dagger\hat{a}_j } &#10;   \end{align*}&#10;&#10;\end{document}"/>
  <p:tag name="IGUANATEXSIZE" val="20"/>
  <p:tag name="IGUANATEXCURSOR" val="200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4,222"/>
  <p:tag name="ORIGINALWIDTH" val="1514,061"/>
  <p:tag name="OUTPUTTYPE" val="PNG"/>
  <p:tag name="IGUANATEXVERSION" val="162"/>
  <p:tag name="LATEXADDIN" val="\documentclass{article}&#10;\usepackage{amsmath}&#10;\pagestyle{empty}&#10;\begin{document}&#10;&#10;\begin{align*}&#10;         \left[\hat{S}_j^+, \hat{S}_k^-\right] = \ldots&#10;        =         \delta_{j,k} \cdot 2 \cdot \hat{S}_j^z&#10;    \end{align*}&#10;&#10;&#10;\end{document}"/>
  <p:tag name="IGUANATEXSIZE" val="20"/>
  <p:tag name="IGUANATEXCURSOR" val="94"/>
  <p:tag name="TRANSPARENCY" val="Wahr"/>
  <p:tag name="COLORHEX" val="000000"/>
  <p:tag name="LATEXENGINEID" val="0"/>
  <p:tag name="TEMPFOLDER" val="c:\temp\"/>
  <p:tag name="LATEXFORMHEIGHT" val="405"/>
  <p:tag name="LATEXFORMWIDTH" val="1214,25"/>
  <p:tag name="LATEXFORMWRAP" val="Wahr"/>
  <p:tag name="BITMAPVECTOR" val="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11,9235"/>
  <p:tag name="ORIGINALWIDTH" val="1428,571"/>
  <p:tag name="OUTPUTTYPE" val="PNG"/>
  <p:tag name="IGUANATEXVERSION" val="162"/>
  <p:tag name="LATEXADDIN" val="\documentclass{article}&#10;\usepackage{amsmath}&#10;\pagestyle{empty}&#10;\begin{document}&#10;&#10;&#10;&#10;\begin{align*}&#10;    \hat{S}_j^z | S\rangle_j &amp;=  S | S\rangle_j \\&#10;    \hat{S}_j^- | S\rangle_j &amp;=   \sqrt{2S}| S-1\rangle_j \\&#10;    \hat{S}_j^+ | S -1 \rangle_j &amp;=   \sqrt{2S}| S\rangle_j &#10;\end{align*}&#10;&#10;\end{document}"/>
  <p:tag name="IGUANATEXSIZE" val="20"/>
  <p:tag name="IGUANATEXCURSOR" val="82"/>
  <p:tag name="TRANSPARENCY" val="Wahr"/>
  <p:tag name="COLORHEX" val="000000"/>
  <p:tag name="LATEXENGINEID" val="0"/>
  <p:tag name="TEMPFOLDER" val="c:\temp\"/>
  <p:tag name="LATEXFORMHEIGHT" val="320"/>
  <p:tag name="LATEXFORMWIDTH" val="705"/>
  <p:tag name="LATEXFORMWRAP" val="Wahr"/>
  <p:tag name="BITMAPVECTOR" val="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30,4087"/>
  <p:tag name="ORIGINALWIDTH" val="1837,27"/>
  <p:tag name="OUTPUTTYPE" val="PNG"/>
  <p:tag name="IGUANATEXVERSION" val="162"/>
  <p:tag name="LATEXADDIN" val="\documentclass{article}&#10;\usepackage{amsmath}&#10;\pagestyle{empty}&#10;\begin{document}&#10;&#10;&#10;\begin{align*}&#10;        \hat{S}_j^z &amp;= S - \hat{a}_j^\dagger \hat{a}_j \\&#10;        \hat{S}_j^+ &amp;= \hat{S}_j^x + \text{i} \hat{S}_j^y = \sqrt{2S - \hat{a}_j^\dagger\hat{a}_j } \cdot  \hat{a}_j\\&#10;        \hat{S}_j^- &amp;= \hat{S}_j^x - \text{i} \hat{S}_j^y = \hat{a}_j^\dagger \cdot \sqrt{2S - \hat{a}_j^\dagger\hat{a}_j } &#10;   \end{align*}&#10;&#10;\end{document}"/>
  <p:tag name="IGUANATEXSIZE" val="20"/>
  <p:tag name="IGUANATEXCURSOR" val="200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26,584"/>
  <p:tag name="ORIGINALWIDTH" val="1824,522"/>
  <p:tag name="OUTPUTTYPE" val="PNG"/>
  <p:tag name="IGUANATEXVERSION" val="161"/>
  <p:tag name="LATEXADDIN" val="\documentclass{article}&#10;\usepackage{amsmath}&#10;\pagestyle{empty}&#10;\begin{document}&#10;&#10;&#10;\begin{align*}&#10;        \hat{S}_j^z &amp;= S - \hat{a}_j^\dagger \hat{a}_j \\&#10;        \hat{S}_j^y &amp;= \frac{\hat{S}_j^+-\hat{S}_j^-}{2\text{i}}\approx \frac{\sqrt{2S}}{2 \text{i}} \left( \hat{a}_{j} - \hat{a}_{j}^\dagger\right)\\&#10;        \hat{S}_j^x &amp;= \frac{\hat{S}_j^++\hat{S}_j^-}{2} \approx \frac{\sqrt{2S}}{2} \left( \hat{a}_{j} + \hat{a}_{j}^\dagger\right)\\&#10;      \hat{S}_j^+ &amp;\approx  \sqrt{2S} \cdot  \hat{a}_j\\&#10;        \hat{S}_j^- &amp;\approx  \sqrt{2S  } \cdot \hat{a}_j^\dagger  &#10;   \end{align*}&#10;&#10;\end{document}"/>
  <p:tag name="IGUANATEXSIZE" val="20"/>
  <p:tag name="IGUANATEXCURSOR" val="526"/>
  <p:tag name="TRANSPARENCY" val="Wahr"/>
  <p:tag name="LATEXENGINEID" val="0"/>
  <p:tag name="TEMPFOLDER" val="c:\temp\"/>
  <p:tag name="LATEXFORMHEIGHT" val="320"/>
  <p:tag name="LATEXFORMWIDTH" val="1008"/>
  <p:tag name="LATEXFORMWRAP" val="Wahr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7,2141"/>
  <p:tag name="ORIGINALWIDTH" val="1186,352"/>
  <p:tag name="OUTPUTTYPE" val="PNG"/>
  <p:tag name="IGUANATEXVERSION" val="161"/>
  <p:tag name="LATEXADDIN" val="\documentclass{article}&#10;\usepackage{amsmath}&#10;\pagestyle{empty}&#10;\begin{document}&#10;&#10;\begin{align*}&#10;\mathcal{H} = - \sum_{i \neq j} J_{i,j} \cdot \hat{S}_i \cdot \hat{S}_j&#10;\end{align*}&#10;&#10;&#10;\end{document}"/>
  <p:tag name="IGUANATEXSIZE" val="20"/>
  <p:tag name="IGUANATEXCURSOR" val="125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68,616"/>
  <p:tag name="ORIGINALWIDTH" val="2955,38"/>
  <p:tag name="OUTPUTTYPE" val="PNG"/>
  <p:tag name="IGUANATEXVERSION" val="161"/>
  <p:tag name="LATEXADDIN" val="\documentclass{article}&#10;\usepackage{amsmath}&#10;\pagestyle{empty}&#10;\begin{document}&#10;&#10;\begin{align*}&#10;\mathcal{H} &amp;= - \sum_{i \neq j} J_{i,j} \cdot \hat{S}_i \cdot \hat{S}_j\\&#10; &amp;= - \sum_{i\neq j} J_{i,j} \cdot \left( \frac{1}{2} \left\{ \hat{S}_i^+ \hat{S}_j^- +\hat{S}_i^- \hat{S}_j^+\right\} + \hat{S}_i^z  \hat{S}_j^z \right)\\&#10; &amp;= - \sum_{i\neq j} J_{i,j} \cdot \left( S \left\{ \hat{a}_i \hat{a}_j^\dagger +\hat{a}_i^\dagger \hat{a}_j\right\} + \left(S-\hat{n}_i\right)  \left(S-\hat{n}_j\right) \right)\\&#10;\end{align*}&#10;&#10;&#10;\end{document}"/>
  <p:tag name="IGUANATEXSIZE" val="20"/>
  <p:tag name="IGUANATEXCURSOR" val="489"/>
  <p:tag name="TRANSPARENCY" val="Wahr"/>
  <p:tag name="LATEXENGINEID" val="0"/>
  <p:tag name="TEMPFOLDER" val="c:\temp\"/>
  <p:tag name="LATEXFORMHEIGHT" val="377,4"/>
  <p:tag name="LATEXFORMWIDTH" val="385"/>
  <p:tag name="LATEXFORMWRAP" val="Wahr"/>
  <p:tag name="BITMAPVECTOR" val="0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26,584"/>
  <p:tag name="ORIGINALWIDTH" val="1824,522"/>
  <p:tag name="OUTPUTTYPE" val="PNG"/>
  <p:tag name="IGUANATEXVERSION" val="161"/>
  <p:tag name="LATEXADDIN" val="\documentclass{article}&#10;\usepackage{amsmath}&#10;\pagestyle{empty}&#10;\begin{document}&#10;&#10;&#10;\begin{align*}&#10;        \hat{S}_j^z &amp;= S - \hat{a}_j^\dagger \hat{a}_j \\&#10;        \hat{S}_j^y &amp;= \frac{\hat{S}_j^+-\hat{S}_j^-}{2\text{i}}\approx \frac{\sqrt{2S}}{2 \text{i}} \left( \hat{a}_{j} - \hat{a}_{j}^\dagger\right)\\&#10;        \hat{S}_j^x &amp;= \frac{\hat{S}_j^++\hat{S}_j^-}{2} \approx \frac{\sqrt{2S}}{2} \left( \hat{a}_{j} + \hat{a}_{j}^\dagger\right)\\&#10;      \hat{S}_j^+ &amp;\approx  \sqrt{2S} \cdot  \hat{a}_j\\&#10;        \hat{S}_j^- &amp;\approx  \sqrt{2S  } \cdot \hat{a}_j^\dagger  &#10;   \end{align*}&#10;&#10;\end{document}"/>
  <p:tag name="IGUANATEXSIZE" val="20"/>
  <p:tag name="IGUANATEXCURSOR" val="526"/>
  <p:tag name="TRANSPARENCY" val="Wahr"/>
  <p:tag name="LATEXENGINEID" val="0"/>
  <p:tag name="TEMPFOLDER" val="c:\temp\"/>
  <p:tag name="LATEXFORMHEIGHT" val="320"/>
  <p:tag name="LATEXFORMWIDTH" val="1008"/>
  <p:tag name="LATEXFORMWRAP" val="Wahr"/>
  <p:tag name="BITMAPVECTOR" val="0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897,263"/>
  <p:tag name="ORIGINALWIDTH" val="3434,571"/>
  <p:tag name="OUTPUTTYPE" val="PNG"/>
  <p:tag name="IGUANATEXVERSION" val="161"/>
  <p:tag name="LATEXADDIN" val="\documentclass{article}&#10;\usepackage{amsmath}&#10;\pagestyle{empty}&#10;\begin{document}&#10;&#10;\begin{align*}&#10;\mathcal{H} &amp;= - \sum_{i \neq j} J \cdot \hat{S}_i \cdot \hat{S}_j\\&#10; &amp;= - \sum_{i\neq j} J \cdot \left( \frac{1}{2} \left\{ \hat{S}_i^+ \hat{S}_j^- +\hat{S}_i^- \hat{S}_j^+\right\} + \hat{S}_i^z  \hat{S}_j^z \right)\\&#10; &amp;= - \sum_{i\neq j} J \cdot \left( S \left\{ \hat{a}_i \hat{a}_j^\dagger +\hat{a}_i^\dagger \hat{a}_j\right\} + \left(S-\hat{n}_i\right)  \left(S-\hat{n}_j\right) \right)\\&#10; &amp;= - \frac{NJS^2}{2}-\sum_{i\neq j} JS \cdot  \left\{ \hat{a}_j^\dagger \hat{a}_i  +\hat{a}_i^\dagger \hat{a}_j\right\} + JS\sum_i\hat{n}_i + \sum_{ij} J \hat{n}_i\hat{n}_j \\&#10; &amp;\approx - \frac{NJS^2}{2}-\sum_{i\neq j} JS \cdot  \left\{ \hat{a}_j^\dagger \hat{a}_i  +\hat{a}_i^\dagger \hat{a}_j\right\} + JS\sum_i\hat{n}_i \\&#10;\end{align*}&#10;&#10;&#10;\end{document}"/>
  <p:tag name="IGUANATEXSIZE" val="20"/>
  <p:tag name="IGUANATEXCURSOR" val="813"/>
  <p:tag name="TRANSPARENCY" val="Wahr"/>
  <p:tag name="LATEXENGINEID" val="0"/>
  <p:tag name="TEMPFOLDER" val="c:\temp\"/>
  <p:tag name="LATEXFORMHEIGHT" val="377,4"/>
  <p:tag name="LATEXFORMWIDTH" val="385"/>
  <p:tag name="LATEXFORMWRAP" val="Wahr"/>
  <p:tag name="BITMAPVECTOR" val="0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26,584"/>
  <p:tag name="ORIGINALWIDTH" val="1824,522"/>
  <p:tag name="OUTPUTTYPE" val="PNG"/>
  <p:tag name="IGUANATEXVERSION" val="161"/>
  <p:tag name="LATEXADDIN" val="\documentclass{article}&#10;\usepackage{amsmath}&#10;\pagestyle{empty}&#10;\begin{document}&#10;&#10;&#10;\begin{align*}&#10;        \hat{S}_j^z &amp;= S - \hat{a}_j^\dagger \hat{a}_j \\&#10;        \hat{S}_j^y &amp;= \frac{\hat{S}_j^+-\hat{S}_j^-}{2\text{i}}\approx \frac{\sqrt{2S}}{2 \text{i}} \left( \hat{a}_{j} - \hat{a}_{j}^\dagger\right)\\&#10;        \hat{S}_j^x &amp;= \frac{\hat{S}_j^++\hat{S}_j^-}{2} \approx \frac{\sqrt{2S}}{2} \left( \hat{a}_{j} + \hat{a}_{j}^\dagger\right)\\&#10;      \hat{S}_j^+ &amp;\approx  \sqrt{2S} \cdot  \hat{a}_j\\&#10;        \hat{S}_j^- &amp;\approx  \sqrt{2S  } \cdot \hat{a}_j^\dagger  &#10;   \end{align*}&#10;&#10;\end{document}"/>
  <p:tag name="IGUANATEXSIZE" val="20"/>
  <p:tag name="IGUANATEXCURSOR" val="526"/>
  <p:tag name="TRANSPARENCY" val="Wahr"/>
  <p:tag name="LATEXENGINEID" val="0"/>
  <p:tag name="TEMPFOLDER" val="c:\temp\"/>
  <p:tag name="LATEXFORMHEIGHT" val="320"/>
  <p:tag name="LATEXFORMWIDTH" val="1008"/>
  <p:tag name="LATEXFORMWRAP" val="Wahr"/>
  <p:tag name="BITMAPVECTOR" val="0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55,4556"/>
  <p:tag name="ORIGINALWIDTH" val="2761,155"/>
  <p:tag name="OUTPUTTYPE" val="PNG"/>
  <p:tag name="IGUANATEXVERSION" val="161"/>
  <p:tag name="LATEXADDIN" val="\documentclass{article}&#10;\usepackage{amsmath}&#10;\pagestyle{empty}&#10;\begin{document}&#10;&#10;\begin{align*}&#10;\mathcal{H}  &amp;\approx - \frac{NJS^2}{2}-\sum_{i\neq j} JS \cdot  \left\{ \hat{a}_j^\dagger \hat{a}_i  +\hat{a}_i^\dagger \hat{a}_j\right\} + JS\sum_i\hat{n}_i \\&#10;\end{align*}&#10;&#10;&#10;\end{document}"/>
  <p:tag name="IGUANATEXSIZE" val="20"/>
  <p:tag name="IGUANATEXCURSOR" val="108"/>
  <p:tag name="TRANSPARENCY" val="Wahr"/>
  <p:tag name="LATEXENGINEID" val="0"/>
  <p:tag name="TEMPFOLDER" val="c:\temp\"/>
  <p:tag name="LATEXFORMHEIGHT" val="387"/>
  <p:tag name="LATEXFORMWIDTH" val="640,8"/>
  <p:tag name="LATEXFORMWRAP" val="Wahr"/>
  <p:tag name="BITMAPVECTOR" val="0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87,814"/>
  <p:tag name="ORIGINALWIDTH" val="3439,82"/>
  <p:tag name="OUTPUTTYPE" val="PNG"/>
  <p:tag name="IGUANATEXVERSION" val="161"/>
  <p:tag name="LATEXADDIN" val="\documentclass{article}&#10;\usepackage{amsmath}&#10;\pagestyle{empty}&#10;\begin{document}&#10;&#10;\begin{align*}&#10;\text{i}\hbar \frac{\partial}{\partial t} \hat{a}_n &amp;=  \left[ \mathcal{H}, \hat{a}_n\right]\\&#10;&amp;= 0 - \sum_{i\neq j} JS \left\{ \left[\hat{a}_j^\dagger\hat{a}_i , \hat{a}_n \right] + \left[\hat{a}_i^\dagger\hat{a}_j , \hat{a}_n \right]\right\}+ JS \sum_i \left[\hat{n}_i,\hat{a}_n\right]\\&#10;&amp;= 0 - \sum_{i\neq j} JS \left\{ -\delta_{jn} \hat{a}_i   -\delta_{in} \hat{a}_j\right\}+ JS \sum_i -\delta_{in} \hat{a}_i\\&#10;&amp;=  -  JS \left\{ -\sum_{i\neq j} \delta_{jn} \hat{a}_i   -\sum_{i\neq j} \delta_{in} \hat{a}_j\right\}+ JS \sum_i -\delta_{in} \hat{a}_i\\&#10;\end{align*}&#10;&#10;&#10;&#10;\end{document}"/>
  <p:tag name="IGUANATEXSIZE" val="20"/>
  <p:tag name="IGUANATEXCURSOR" val="650"/>
  <p:tag name="TRANSPARENCY" val="Wahr"/>
  <p:tag name="LATEXENGINEID" val="0"/>
  <p:tag name="TEMPFOLDER" val="c:\temp\"/>
  <p:tag name="LATEXFORMHEIGHT" val="311,4"/>
  <p:tag name="LATEXFORMWIDTH" val="888"/>
  <p:tag name="LATEXFORMWRAP" val="Wahr"/>
  <p:tag name="BITMAPVECTOR" val="0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55,4556"/>
  <p:tag name="ORIGINALWIDTH" val="2761,155"/>
  <p:tag name="OUTPUTTYPE" val="PNG"/>
  <p:tag name="IGUANATEXVERSION" val="161"/>
  <p:tag name="LATEXADDIN" val="\documentclass{article}&#10;\usepackage{amsmath}&#10;\pagestyle{empty}&#10;\begin{document}&#10;&#10;\begin{align*}&#10;\mathcal{H}  &amp;\approx - \frac{NJS^2}{2}-\sum_{i\neq j} JS \cdot  \left\{ \hat{a}_j^\dagger \hat{a}_i  +\hat{a}_i^\dagger \hat{a}_j\right\} + JS\sum_i\hat{n}_i \\&#10;\end{align*}&#10;&#10;&#10;\end{document}"/>
  <p:tag name="IGUANATEXSIZE" val="20"/>
  <p:tag name="IGUANATEXCURSOR" val="108"/>
  <p:tag name="TRANSPARENCY" val="Wahr"/>
  <p:tag name="LATEXENGINEID" val="0"/>
  <p:tag name="TEMPFOLDER" val="c:\temp\"/>
  <p:tag name="LATEXFORMHEIGHT" val="387"/>
  <p:tag name="LATEXFORMWIDTH" val="640,8"/>
  <p:tag name="LATEXFORMWRAP" val="Wahr"/>
  <p:tag name="BITMAPVECTOR" val="0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24,822"/>
  <p:tag name="ORIGINALWIDTH" val="2389,951"/>
  <p:tag name="OUTPUTTYPE" val="PNG"/>
  <p:tag name="IGUANATEXVERSION" val="161"/>
  <p:tag name="LATEXADDIN" val="\documentclass{article}&#10;\usepackage{amsmath}&#10;\pagestyle{empty}&#10;\begin{document}&#10;&#10;\begin{align*}&#10;\text{i}\hbar \frac{\partial}{\partial t} \hat{a}_n &amp;=  \left[ \mathcal{H}, \hat{a}_n\right]\\&#10;&amp;=  -  JS \left\{ -\sum_{i}  \hat{a}_i   -\sum_{ j} \hat{a}_j\right\}- JS \hat{a}_n\\&#10;&amp;=    2JS \sum_{i}  \hat{a}_i - JS \hat{a}_n\\&#10;&amp;=    JS \sum_{i}  \hat{a}_i\left(2- \delta_{in}\right) \\&#10;\end{align*}&#10;&#10;&#10;&#10;\end{document}"/>
  <p:tag name="IGUANATEXSIZE" val="20"/>
  <p:tag name="IGUANATEXCURSOR" val="330"/>
  <p:tag name="TRANSPARENCY" val="Wahr"/>
  <p:tag name="LATEXENGINEID" val="0"/>
  <p:tag name="TEMPFOLDER" val="c:\temp\"/>
  <p:tag name="LATEXFORMHEIGHT" val="311,4"/>
  <p:tag name="LATEXFORMWIDTH" val="888"/>
  <p:tag name="LATEXFORMWRAP" val="Wahr"/>
  <p:tag name="BITMAPVECTOR" val="0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22,1597"/>
  <p:tag name="ORIGINALWIDTH" val="1622,047"/>
  <p:tag name="OUTPUTTYPE" val="PNG"/>
  <p:tag name="IGUANATEXVERSION" val="161"/>
  <p:tag name="LATEXADDIN" val="\documentclass{article}&#10;\usepackage{amsmath}&#10;\pagestyle{empty}&#10;\begin{document}&#10;&#10;&#10;\begin{align*}&#10;    \hat{a}(\vec{k}) = \frac{1}{\sqrt{N}} \sum_j \hat{a}_{j} \exp(-\text{i} \vec{k} \vec{r}_{j}),\\&#10;    \hat{a}^\dagger(\vec{k}) = \frac{1}{\sqrt{N}} \sum_j \hat{a}^\dagger_{j} \exp(\text{i} \vec{k} \vec{r}_{j}).&#10;\end{align*}&#10;&#10;&#10;\end{document}"/>
  <p:tag name="IGUANATEXSIZE" val="16"/>
  <p:tag name="IGUANATEXCURSOR" val="196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24,7094"/>
  <p:tag name="ORIGINALWIDTH" val="2120,735"/>
  <p:tag name="OUTPUTTYPE" val="PNG"/>
  <p:tag name="IGUANATEXVERSION" val="161"/>
  <p:tag name="LATEXADDIN" val="\documentclass{article}&#10;\usepackage{amsmath}&#10;\pagestyle{empty}&#10;\begin{document}&#10;&#10;&#10;\begin{align*}&#10;    \frac{\partial}{\partial t} \hat{a}(\vec{k}) =  \frac{1}{\sqrt{N}} \sum_n \left( \frac{\partial}{\partial t} \hat{a}_{n} \right) \exp(-\text{i} \vec{k} \vec{r}_{n}),&#10;\end{align*}&#10;&#10;\end{document}"/>
  <p:tag name="IGUANATEXSIZE" val="16"/>
  <p:tag name="IGUANATEXCURSOR" val="244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067,117"/>
  <p:tag name="OUTPUTTYPE" val="PNG"/>
  <p:tag name="IGUANATEXVERSION" val="161"/>
  <p:tag name="LATEXADDIN" val="\documentclass{article}&#10;\usepackage{amsmath}&#10;\pagestyle{empty}&#10;\begin{document}&#10;&#10;\begin{align*}&#10;|0\rangle = |S,S,S,\ldots,S\rangle&#10;\end{align*}&#10;&#10;&#10;\end{document}"/>
  <p:tag name="IGUANATEXSIZE" val="16"/>
  <p:tag name="IGUANATEXCURSOR" val="130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43,907"/>
  <p:tag name="ORIGINALWIDTH" val="2915,635"/>
  <p:tag name="OUTPUTTYPE" val="PNG"/>
  <p:tag name="IGUANATEXVERSION" val="161"/>
  <p:tag name="LATEXADDIN" val="\documentclass{article}&#10;\usepackage{amsmath}&#10;\pagestyle{empty}&#10;\begin{document}&#10;&#10;&#10;\begin{align*}&#10;    \text{i} \hbar \frac{\partial}{\partial t} \hat{a}(\vec{k}) &amp;=  \frac{1}{\sqrt{N}} \sum_n \left(  JS \sum_{i}  \hat{a}_i \left(2-\delta_{in}\right) \right) \exp(-\text{i} \vec{k} \vec{r}_{n})\\&#10;  &amp;= \frac{JS}{\sqrt{N}} \sum_n   \sum_{i}  \hat{a}_i \left(2-\delta_{in}\right)\exp(-\text{i} \vec{k} \vec{r}_{n}) &#10;\end{align*}&#10;&#10;\end{document}"/>
  <p:tag name="IGUANATEXSIZE" val="16"/>
  <p:tag name="IGUANATEXCURSOR" val="116"/>
  <p:tag name="TRANSPARENCY" val="Wahr"/>
  <p:tag name="LATEXENGINEID" val="0"/>
  <p:tag name="TEMPFOLDER" val="c:\temp\"/>
  <p:tag name="LATEXFORMHEIGHT" val="320"/>
  <p:tag name="LATEXFORMWIDTH" val="650,4"/>
  <p:tag name="LATEXFORMWRAP" val="Wahr"/>
  <p:tag name="BITMAPVECTOR" val="0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22,1597"/>
  <p:tag name="ORIGINALWIDTH" val="1622,047"/>
  <p:tag name="OUTPUTTYPE" val="PNG"/>
  <p:tag name="IGUANATEXVERSION" val="161"/>
  <p:tag name="LATEXADDIN" val="\documentclass{article}&#10;\usepackage{amsmath}&#10;\pagestyle{empty}&#10;\begin{document}&#10;&#10;&#10;\begin{align*}&#10;    \hat{a}(\vec{k}) = \frac{1}{\sqrt{N}} \sum_j \hat{a}_{j} \exp(-\text{i} \vec{k} \vec{r}_{j}),\\&#10;    \hat{a}^\dagger(\vec{k}) = \frac{1}{\sqrt{N}} \sum_j \hat{a}^\dagger_{j} \exp(\text{i} \vec{k} \vec{r}_{j}).&#10;\end{align*}&#10;&#10;&#10;\end{document}"/>
  <p:tag name="IGUANATEXSIZE" val="16"/>
  <p:tag name="IGUANATEXCURSOR" val="196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24,7094"/>
  <p:tag name="ORIGINALWIDTH" val="2120,735"/>
  <p:tag name="OUTPUTTYPE" val="PNG"/>
  <p:tag name="IGUANATEXVERSION" val="161"/>
  <p:tag name="LATEXADDIN" val="\documentclass{article}&#10;\usepackage{amsmath}&#10;\pagestyle{empty}&#10;\begin{document}&#10;&#10;&#10;\begin{align*}&#10;    \frac{\partial}{\partial t} \hat{a}(\vec{k}) =  \frac{1}{\sqrt{N}} \sum_n \left( \frac{\partial}{\partial t} \hat{a}_{n} \right) \exp(-\text{i} \vec{k} \vec{r}_{n}),&#10;\end{align*}&#10;&#10;\end{document}"/>
  <p:tag name="IGUANATEXSIZE" val="16"/>
  <p:tag name="IGUANATEXCURSOR" val="244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533,558"/>
  <p:tag name="ORIGINALWIDTH" val="4329,209"/>
  <p:tag name="OUTPUTTYPE" val="PNG"/>
  <p:tag name="IGUANATEXVERSION" val="161"/>
  <p:tag name="LATEXADDIN" val="\documentclass{article}&#10;\usepackage{amsmath}&#10;\pagestyle{empty}&#10;\begin{document}&#10;&#10;&#10;\begin{align*}&#10;   \text{i} \hbar \frac{\partial}{\partial t} \hat{a}(\vec{k}) &amp;=  \frac{1}{\sqrt{N}} \sum_n \left(  JS \sum_{i}  \hat{a}_i \left(2-\delta_{in}\right) \right) \exp(-\text{i} \vec{k} \vec{r}_{n})\\&#10;  &amp;= \frac{JS}{\sqrt{N}} \sum_n   \sum_{i}  \hat{a}_i \left(2-\delta_{in}\right)\exp(-\text{i} \vec{k} \vec{r}_{n}) \\&#10;  &amp;= \frac{JS}{\sqrt{N}} \sum_n   \sum_{i}      \frac{1}{\sqrt{N}} \sum_{\vec{k}^\prime} \exp(\text{i} \vec{k}^\prime \vec{r}_{i}) \hat{a}(\vec{k}^\prime) \left(2-\delta_{in}\right)\exp(-\text{i} \vec{k} \vec{r}_{n}) \\&#10;  &amp;= \frac{JS}{{N}} \sum_n   \sum_{i}\sum_{\vec{k}^\prime}    \left(2-\delta_{in}\right)  \exp(\text{i} \vec{k}^\prime \vec{r}_{i}+0-\text{i} \vec{k} \vec{r}_{n}) \hat{a}(\vec{k}^\prime)\\&#10;  &amp;= \frac{JS}{{N}}  \sum_{\vec{k}^\prime,i,n}    \left(2-\delta_{in}\right)  \exp(\text{i} \vec{k}^\prime \vec{r}_{i}-\text{i} \vec{k} \vec{r}_{i}+\text{i} \vec{k} \vec{r}_{i}-\text{i} \vec{k} \vec{r}_{n}) \hat{a}(\vec{k}^\prime)\\&#10;  &amp;= \frac{JS}{{N}}  \sum_{\vec{k}^\prime,i,n}    \left(2-\delta_{in}\right)  \exp\left(\text{i} (\vec{k}^\prime - \vec{k} )\vec{r}_{i} + \text{i} \vec{k} (\vec{r}_{i}- \vec{r}_{n})\right) \hat{a}(\vec{k}^\prime)\\&#10;&amp;= JS  \sum_{\vec{k}^\prime} \sum_i \frac{1}{N}    \exp\left(\text{i} (\vec{k}^\prime - \vec{k} )\vec{r}_{i} \right) \cdot \sum_n \left(2-\delta_{0n}\right) \exp\left( \text{i} \vec{k} (\vec{r}_{0}- \vec{r}_{n})\right) \hat{a}(\vec{k}^\prime)\\&#10;&amp;= JS  \sum_{\vec{k}^\prime} \delta_{\vec{k}^\prime, \vec{k}}  \sum_n \left(2-\delta_{0n}\right) \exp\left( \text{i} \vec{k} (\vec{r}_{0}- \vec{r}_{n})\right) \hat{a}(\vec{k}^\prime)\\&#10;&amp;= JS   \sum_n \left(2-\delta_{0n}\right) \exp\left( \text{i} \vec{k} (\vec{r}_{0}- \vec{r}_{n})\right) \hat{a}(\vec{k})\\&#10;\end{align*}&#10;&#10;\end{document}"/>
  <p:tag name="IGUANATEXSIZE" val="16"/>
  <p:tag name="IGUANATEXCURSOR" val="1819"/>
  <p:tag name="TRANSPARENCY" val="Wahr"/>
  <p:tag name="LATEXENGINEID" val="0"/>
  <p:tag name="TEMPFOLDER" val="c:\temp\"/>
  <p:tag name="LATEXFORMHEIGHT" val="320"/>
  <p:tag name="LATEXFORMWIDTH" val="1095,6"/>
  <p:tag name="LATEXFORMWRAP" val="Wahr"/>
  <p:tag name="BITMAPVECTOR" val="0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22,1597"/>
  <p:tag name="ORIGINALWIDTH" val="1622,047"/>
  <p:tag name="OUTPUTTYPE" val="PNG"/>
  <p:tag name="IGUANATEXVERSION" val="161"/>
  <p:tag name="LATEXADDIN" val="\documentclass{article}&#10;\usepackage{amsmath}&#10;\pagestyle{empty}&#10;\begin{document}&#10;&#10;&#10;\begin{align*}&#10;    \hat{a}(\vec{k}) = \frac{1}{\sqrt{N}} \sum_j \hat{a}_{j} \exp(-\text{i} \vec{k} \vec{r}_{j}),\\&#10;    \hat{a}^\dagger(\vec{k}) = \frac{1}{\sqrt{N}} \sum_j \hat{a}^\dagger_{j} \exp(\text{i} \vec{k} \vec{r}_{j}).&#10;\end{align*}&#10;&#10;&#10;\end{document}"/>
  <p:tag name="IGUANATEXSIZE" val="16"/>
  <p:tag name="IGUANATEXCURSOR" val="196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24,7094"/>
  <p:tag name="ORIGINALWIDTH" val="2120,735"/>
  <p:tag name="OUTPUTTYPE" val="PNG"/>
  <p:tag name="IGUANATEXVERSION" val="161"/>
  <p:tag name="LATEXADDIN" val="\documentclass{article}&#10;\usepackage{amsmath}&#10;\pagestyle{empty}&#10;\begin{document}&#10;&#10;&#10;\begin{align*}&#10;    \frac{\partial}{\partial t} \hat{a}(\vec{k}) =  \frac{1}{\sqrt{N}} \sum_n \left( \frac{\partial}{\partial t} \hat{a}_{n} \right) \exp(-\text{i} \vec{k} \vec{r}_{n}),&#10;\end{align*}&#10;&#10;\end{document}"/>
  <p:tag name="IGUANATEXSIZE" val="16"/>
  <p:tag name="IGUANATEXCURSOR" val="244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34,871"/>
  <p:tag name="ORIGINALWIDTH" val="2915,635"/>
  <p:tag name="OUTPUTTYPE" val="PNG"/>
  <p:tag name="IGUANATEXVERSION" val="161"/>
  <p:tag name="LATEXADDIN" val="\documentclass{article}&#10;\usepackage{amsmath}&#10;\pagestyle{empty}&#10;\begin{document}&#10;&#10;&#10;\begin{align*}&#10;   \text{i} \hbar \frac{\partial}{\partial t} \hat{a}(\vec{k}) &amp;=  \frac{1}{\sqrt{N}} \sum_n \left(  JS \sum_{i}  \hat{a}_i \left(2-\delta_{in}\right) \right) \exp(-\text{i} \vec{k} \vec{r}_{n})\\&#10;&amp;= JS   \sum_n \left(2-\delta_{0n}\right) \exp\left( \text{i} \vec{k} (\vec{r}_{0}- \vec{r}_{n})\right) \hat{a}(\vec{k})\\&#10; \frac{\partial}{\partial t} \hat{a}(\vec{k})  &amp;=- \frac{\text{i}}{\hbar}   \mathcal{W}_{\vec{k}} \hat{a}(\vec{k})\\&#10;\end{align*}&#10;&#10;\end{document}"/>
  <p:tag name="IGUANATEXSIZE" val="16"/>
  <p:tag name="IGUANATEXCURSOR" val="418"/>
  <p:tag name="TRANSPARENCY" val="Wahr"/>
  <p:tag name="LATEXENGINEID" val="0"/>
  <p:tag name="TEMPFOLDER" val="c:\temp\"/>
  <p:tag name="LATEXFORMHEIGHT" val="320"/>
  <p:tag name="LATEXFORMWIDTH" val="1095,6"/>
  <p:tag name="LATEXFORMWRAP" val="Wahr"/>
  <p:tag name="BITMAPVECTOR" val="0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5,7293"/>
  <p:tag name="ORIGINALWIDTH" val="1521,56"/>
  <p:tag name="OUTPUTTYPE" val="PNG"/>
  <p:tag name="IGUANATEXVERSION" val="161"/>
  <p:tag name="LATEXADDIN" val="\documentclass{article}&#10;\usepackage{amsmath}&#10;\pagestyle{empty}&#10;\begin{document}&#10;&#10;&#10;    \begin{align*}&#10;        \hat{a}(\vec{k},t) = \hat{a}(\vec{k},0) \cdot \exp(-\text{i} \omega_{\vec{k}} t) &#10;    \end{align*}&#10;&#10;\end{document}"/>
  <p:tag name="IGUANATEXSIZE" val="20"/>
  <p:tag name="IGUANATEXCURSOR" val="147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,2313"/>
  <p:tag name="ORIGINALWIDTH" val="1038,62"/>
  <p:tag name="OUTPUTTYPE" val="PNG"/>
  <p:tag name="IGUANATEXVERSION" val="161"/>
  <p:tag name="LATEXADDIN" val="\documentclass{article}&#10;\usepackage{amsmath}&#10;\pagestyle{empty}&#10;\begin{document}&#10;&#10;    \begin{align*}&#10;        \hbar \omega_{\vec{k}} =  S \left( J_0 - 2 J_{\vec{k}}\right) &#10;    \end{align*}&#10;&#10;&#10;\end{document}"/>
  <p:tag name="IGUANATEXSIZE" val="20"/>
  <p:tag name="IGUANATEXCURSOR" val="150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43,907"/>
  <p:tag name="ORIGINALWIDTH" val="2541,432"/>
  <p:tag name="OUTPUTTYPE" val="PNG"/>
  <p:tag name="IGUANATEXVERSION" val="161"/>
  <p:tag name="LATEXADDIN" val="\documentclass{article}&#10;\usepackage{amsmath}&#10;\pagestyle{empty}&#10;\begin{document}&#10;&#10;&#10;\begin{align*}&#10;    \hat{a}_j(\vec{k},t) &amp;= \frac{1}{\sqrt{N}} \sum_{\vec{k}} \exp(\text{i} \vec{k} \vec{r}_j) \hat{a}(\vec{k},t)    \\&#10;&amp;= \frac{1}{\sqrt{N}} \sum_{\vec{k}} \exp(\text{i} \vec{k} \vec{r}_j) \hat{a}(\vec{k},0) \cdot \exp(-\text{i} \omega_{\vec{k}} t)  &#10; \end{align*}&#10;&#10;\end{document}"/>
  <p:tag name="IGUANATEXSIZE" val="20"/>
  <p:tag name="IGUANATEXCURSOR" val="348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21,4099"/>
  <p:tag name="ORIGINALWIDTH" val="3650,544"/>
  <p:tag name="OUTPUTTYPE" val="PNG"/>
  <p:tag name="IGUANATEXVERSION" val="161"/>
  <p:tag name="LATEXADDIN" val="\documentclass{article}&#10;\usepackage{amsmath}&#10;\pagestyle{empty}&#10;\begin{document}&#10;&#10;\begin{align*}&#10;\mathcal{H} = - \sum_{i\neq j} J_{i,j} \cdot \hat{S}_i \cdot \hat{S}_j &#10;&amp;= - \sum_{i\neq j} J_{i,j} \cdot \left( \hat{S}_i^x  \hat{S}_j^x + \hat{S}_i^y  \hat{S}_j^y + \hat{S}_i^z \hat{S}_j^z \right)\\&#10;&amp;= - \sum_{i\neq j} J_{i,j} \cdot \left( \frac{1}{2} \left\{ \hat{S}_i^+ \hat{S}_j^- +\hat{S}_i^- \hat{S}_j^+\right\} + \hat{S}_i^z  \hat{S}_j^z \right)&#10;\end{align*}&#10;&#10;&#10;\end{document}"/>
  <p:tag name="IGUANATEXSIZE" val="20"/>
  <p:tag name="IGUANATEXCURSOR" val="299"/>
  <p:tag name="TRANSPARENCY" val="Wahr"/>
  <p:tag name="LATEXENGINEID" val="0"/>
  <p:tag name="TEMPFOLDER" val="c:\temp\"/>
  <p:tag name="LATEXFORMHEIGHT" val="320"/>
  <p:tag name="LATEXFORMWIDTH" val="1077"/>
  <p:tag name="LATEXFORMWRAP" val="Wahr"/>
  <p:tag name="BITMAPVECTOR" val="0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10,6861"/>
  <p:tag name="ORIGINALWIDTH" val="2221,972"/>
  <p:tag name="OUTPUTTYPE" val="PNG"/>
  <p:tag name="IGUANATEXVERSION" val="161"/>
  <p:tag name="LATEXADDIN" val="\documentclass{article}&#10;\usepackage{amsmath}&#10;\pagestyle{empty}&#10;\begin{document}&#10;&#10;&#10;\begin{align*}&#10;\hat{a}_j(\vec{k}_0,t) &amp;=\frac{1}{\sqrt{N}}  \exp(\text{i} \vec{k}_0 \vec{r}_j-\text{i} \omega_{\vec{k}_0} t)\hat{a}(\vec{k}_0,0)     \\&#10;\hat{a}_j(\vec{k}_0,t) &amp;=\hat{A}  \exp(\text{i} \vec{k}_0 \vec{r}_j-\text{i} \omega_{\vec{k}_0} t)     \\&#10; \end{align*}&#10;&#10;\end{document}"/>
  <p:tag name="IGUANATEXSIZE" val="20"/>
  <p:tag name="IGUANATEXCURSOR" val="266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22,1597"/>
  <p:tag name="ORIGINALWIDTH" val="1622,047"/>
  <p:tag name="OUTPUTTYPE" val="PNG"/>
  <p:tag name="IGUANATEXVERSION" val="161"/>
  <p:tag name="LATEXADDIN" val="\documentclass{article}&#10;\usepackage{amsmath}&#10;\pagestyle{empty}&#10;\begin{document}&#10;&#10;&#10;\begin{align*}&#10;    \hat{a}(\vec{k}) = \frac{1}{\sqrt{N}} \sum_j \hat{a}_{j} \exp(-\text{i} \vec{k} \vec{r}_{j}),\\&#10;    \hat{a}^\dagger(\vec{k}) = \frac{1}{\sqrt{N}} \sum_j \hat{a}^\dagger_{j} \exp(\text{i} \vec{k} \vec{r}_{j}).&#10;\end{align*}&#10;&#10;&#10;\end{document}"/>
  <p:tag name="IGUANATEXSIZE" val="16"/>
  <p:tag name="IGUANATEXCURSOR" val="196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24,7094"/>
  <p:tag name="ORIGINALWIDTH" val="2120,735"/>
  <p:tag name="OUTPUTTYPE" val="PNG"/>
  <p:tag name="IGUANATEXVERSION" val="161"/>
  <p:tag name="LATEXADDIN" val="\documentclass{article}&#10;\usepackage{amsmath}&#10;\pagestyle{empty}&#10;\begin{document}&#10;&#10;&#10;\begin{align*}&#10;    \frac{\partial}{\partial t} \hat{a}(\vec{k}) =  \frac{1}{\sqrt{N}} \sum_n \left( \frac{\partial}{\partial t} \hat{a}_{n} \right) \exp(-\text{i} \vec{k} \vec{r}_{n}),&#10;\end{align*}&#10;&#10;\end{document}"/>
  <p:tag name="IGUANATEXSIZE" val="16"/>
  <p:tag name="IGUANATEXCURSOR" val="244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10,6861"/>
  <p:tag name="ORIGINALWIDTH" val="2221,972"/>
  <p:tag name="OUTPUTTYPE" val="PNG"/>
  <p:tag name="IGUANATEXVERSION" val="161"/>
  <p:tag name="LATEXADDIN" val="\documentclass{article}&#10;\usepackage{amsmath}&#10;\pagestyle{empty}&#10;\begin{document}&#10;&#10;&#10;\begin{align*}&#10;\hat{a}_j(\vec{k}_0,t) &amp;=\frac{1}{\sqrt{N}}  \exp(\text{i} \vec{k}_0 \vec{r}_j-\text{i} \omega_{\vec{k}_0} t)\hat{a}(\vec{k}_0,0)     \\&#10;\hat{a}_j(\vec{k}_0,t) &amp;=\hat{A}  \exp(\text{i} \vec{k}_0 \vec{r}_j-\text{i} \omega_{\vec{k}_0} t)     \\&#10; \end{align*}&#10;&#10;\end{document}"/>
  <p:tag name="IGUANATEXSIZE" val="20"/>
  <p:tag name="IGUANATEXCURSOR" val="266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2,8947"/>
  <p:tag name="ORIGINALWIDTH" val="1121,11"/>
  <p:tag name="OUTPUTTYPE" val="PNG"/>
  <p:tag name="IGUANATEXVERSION" val="161"/>
  <p:tag name="LATEXADDIN" val="\documentclass{article}&#10;\usepackage{amsmath}&#10;\pagestyle{empty}&#10;\begin{document}&#10;&#10;&#10;\begin{align*}&#10;        \hat{S}_j^z &amp;= S - \hat{a}_j^\dagger \hat{a}_j \\&#10;        \hat{S}_j^y &amp;\approx \frac{\sqrt{2S}}{2 \text{i}} \left( \hat{a}_{j} - \hat{a}_{j}^\dagger\right)\\&#10;        \hat{S}_j^x &amp;\approx \frac{\sqrt{2S}}{2} \left( \hat{a}_{j} + \hat{a}_{j}^\dagger\right) &#10;   \end{align*}&#10;&#10;\end{document}"/>
  <p:tag name="IGUANATEXSIZE" val="20"/>
  <p:tag name="IGUANATEXCURSOR" val="359"/>
  <p:tag name="TRANSPARENCY" val="Wahr"/>
  <p:tag name="LATEXENGINEID" val="0"/>
  <p:tag name="TEMPFOLDER" val="c:\temp\"/>
  <p:tag name="LATEXFORMHEIGHT" val="320"/>
  <p:tag name="LATEXFORMWIDTH" val="1008"/>
  <p:tag name="LATEXFORMWRAP" val="Wahr"/>
  <p:tag name="BITMAPVECTOR" val="0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20,9224"/>
  <p:tag name="ORIGINALWIDTH" val="2050,994"/>
  <p:tag name="OUTPUTTYPE" val="PNG"/>
  <p:tag name="IGUANATEXVERSION" val="161"/>
  <p:tag name="LATEXADDIN" val="\documentclass{article}&#10;\usepackage{amsmath}&#10;\pagestyle{empty}&#10;\begin{document}&#10;&#10;\begin{align*}&#10;        \hat{S}_j^x(t) &amp;= \sqrt{2S} \hat{A} \cdot \cos(\vec{k}_0 \vec{r}_j + \omega_{\vec{k}_0}t + \phi_A )\\&#10;        \hat{S}_j^y(t) &amp;= \sqrt{2S}\hat{A} \cdot \sin(\vec{k}_0 \vec{r}_j + \omega_{\vec{k}_0}t + \phi_A )\\&#10;        \hat{S}_j^z(t) &amp;= S -|\hat{A}|^2 &#10;\end{align*}&#10;&#10;&#10;\end{document}"/>
  <p:tag name="IGUANATEXSIZE" val="20"/>
  <p:tag name="IGUANATEXCURSOR" val="368"/>
  <p:tag name="TRANSPARENCY" val="Wahr"/>
  <p:tag name="LATEXENGINEID" val="0"/>
  <p:tag name="TEMPFOLDER" val="c:\temp\"/>
  <p:tag name="LATEXFORMHEIGHT" val="320"/>
  <p:tag name="LATEXFORMWIDTH" val="658,8"/>
  <p:tag name="LATEXFORMWRAP" val="Wahr"/>
  <p:tag name="BITMAPVECTOR" val="0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68,1664"/>
  <p:tag name="ORIGINALWIDTH" val="2641,17"/>
  <p:tag name="OUTPUTTYPE" val="PNG"/>
  <p:tag name="IGUANATEXVERSION" val="162"/>
  <p:tag name="LATEXADDIN" val="\documentclass{article}&#10;\usepackage{amsmath}&#10;\pagestyle{empty}&#10;\begin{document}&#10;&#10;    \begin{align*}&#10;  \frac{\text{d} \vec{S}_i}{\text{d}t} &amp;= -\frac{ \gamma}{(1+\alpha^2)\mu_S} \vec{S}_i \times \left( \vec{H}_i(t) + \alpha \vec{S}_i \times  \Vec{H}_i(t)\right)\\&#10;  \vec{H}_i(t) &amp;= - \frac{\partial \mathcal{H}}{\partial  \vec{S}_i}&#10; \end{align*}&#10;&#10;&#10;\end{document}"/>
  <p:tag name="IGUANATEXSIZE" val="20"/>
  <p:tag name="IGUANATEXCURSOR" val="27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48,9313"/>
  <p:tag name="ORIGINALWIDTH" val="2772,404"/>
  <p:tag name="OUTPUTTYPE" val="PNG"/>
  <p:tag name="IGUANATEXVERSION" val="161"/>
  <p:tag name="LATEXADDIN" val="\documentclass{article}&#10;\usepackage{amsmath}&#10;\pagestyle{empty}&#10;\begin{document}&#10;&#10;\begin{align*}&#10;\mathcal{H}|0\rangle &amp;= - \sum_{i\neq j} J \cdot \left( \frac{1}{2} \left\{ \hat{S}_i^+ \hat{S}_j^- +\hat{S}_i^- \hat{S}_j^+\right\} + \hat{S}_i^z  \hat{S}_j^z \right)|0\rangle\\&#10;&amp;=0 -z J N \cdot S^2|0\rangle = E_0 |0\rangle&#10;\end{align*}&#10;&#10;&#10;\end{document}"/>
  <p:tag name="IGUANATEXSIZE" val="20"/>
  <p:tag name="IGUANATEXCURSOR" val="278"/>
  <p:tag name="TRANSPARENCY" val="Wahr"/>
  <p:tag name="LATEXENGINEID" val="0"/>
  <p:tag name="TEMPFOLDER" val="c:\temp\"/>
  <p:tag name="LATEXFORMHEIGHT" val="320"/>
  <p:tag name="LATEXFORMWIDTH" val="1024,8"/>
  <p:tag name="LATEXFORMWRAP" val="Wahr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55,943"/>
  <p:tag name="ORIGINALWIDTH" val="1557,555"/>
  <p:tag name="OUTPUTTYPE" val="PNG"/>
  <p:tag name="IGUANATEXVERSION" val="161"/>
  <p:tag name="LATEXADDIN" val="\documentclass{article}&#10;\usepackage{amsmath}&#10;\pagestyle{empty}&#10;\begin{document}&#10;&#10;&#10;\begin{align*}&#10;|m\rangle &amp;= S_m^-|0\rangle \\&#10;&amp;= |S,S,\ldots,\underbrace{S-1}_{m},\ldots,S\rangle&#10;\end{align*}&#10;&#10;\end{document}"/>
  <p:tag name="IGUANATEXSIZE" val="16"/>
  <p:tag name="IGUANATEXCURSOR" val="162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heme/theme1.xml><?xml version="1.0" encoding="utf-8"?>
<a:theme xmlns:a="http://schemas.openxmlformats.org/drawingml/2006/main" name="PPT_UniKN">
  <a:themeElements>
    <a:clrScheme name="UNIK Farben PowerPoint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009AD1"/>
      </a:accent1>
      <a:accent2>
        <a:srgbClr val="59B6DC"/>
      </a:accent2>
      <a:accent3>
        <a:srgbClr val="A0D3E6"/>
      </a:accent3>
      <a:accent4>
        <a:srgbClr val="C8E5EF"/>
      </a:accent4>
      <a:accent5>
        <a:srgbClr val="B2B2B2"/>
      </a:accent5>
      <a:accent6>
        <a:srgbClr val="808080"/>
      </a:accent6>
      <a:hlink>
        <a:srgbClr val="5F5F5F"/>
      </a:hlink>
      <a:folHlink>
        <a:srgbClr val="919191"/>
      </a:folHlink>
    </a:clrScheme>
    <a:fontScheme name="UNIK Schrifte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äsentation7" id="{C2ACFBF1-D273-2A45-BA74-4F502F60B375}" vid="{0EE5357B-5458-6C42-B046-B27BD377E1CB}"/>
    </a:ext>
  </a:extLst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Präsentation_16-9</Template>
  <TotalTime>0</TotalTime>
  <Words>4489</Words>
  <Application>Microsoft Office PowerPoint</Application>
  <PresentationFormat>Breitbild</PresentationFormat>
  <Paragraphs>1716</Paragraphs>
  <Slides>75</Slides>
  <Notes>23</Notes>
  <HiddenSlides>15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75</vt:i4>
      </vt:variant>
    </vt:vector>
  </HeadingPairs>
  <TitlesOfParts>
    <vt:vector size="80" baseType="lpstr">
      <vt:lpstr>Amiri</vt:lpstr>
      <vt:lpstr>Arial</vt:lpstr>
      <vt:lpstr>Calibri</vt:lpstr>
      <vt:lpstr>Cambria Math</vt:lpstr>
      <vt:lpstr>PPT_UniKN</vt:lpstr>
      <vt:lpstr>PowerPoint-Präsentation</vt:lpstr>
      <vt:lpstr>Motivation/History</vt:lpstr>
      <vt:lpstr>Motivation/History</vt:lpstr>
      <vt:lpstr>Spin-operators</vt:lpstr>
      <vt:lpstr>Heisenberg Hamiltonian</vt:lpstr>
      <vt:lpstr>Heisenberg Hamiltonian</vt:lpstr>
      <vt:lpstr>Heisenberg Hamiltonian</vt:lpstr>
      <vt:lpstr>Heisenberg Hamiltonian</vt:lpstr>
      <vt:lpstr>Heisenberg Hamiltonian</vt:lpstr>
      <vt:lpstr>Heisenberg Hamiltonian</vt:lpstr>
      <vt:lpstr>Heisenberg Hamiltonian</vt:lpstr>
      <vt:lpstr>Heisenberg Hamiltonian</vt:lpstr>
      <vt:lpstr>Heisenberg Hamiltonian</vt:lpstr>
      <vt:lpstr>Heisenberg Hamiltonian</vt:lpstr>
      <vt:lpstr>Magnons</vt:lpstr>
      <vt:lpstr>Magnons</vt:lpstr>
      <vt:lpstr>Motivation Holstein-Primakoff</vt:lpstr>
      <vt:lpstr>Holstein-Primakoff</vt:lpstr>
      <vt:lpstr>Holstein-Primakoff</vt:lpstr>
      <vt:lpstr>Holstein-Primakoff</vt:lpstr>
      <vt:lpstr>Holstein-Primakoff</vt:lpstr>
      <vt:lpstr>Holstein-Primakoff</vt:lpstr>
      <vt:lpstr>Holstein-Primakoff</vt:lpstr>
      <vt:lpstr>Holstein-Primakoff</vt:lpstr>
      <vt:lpstr>Holstein-Primakoff</vt:lpstr>
      <vt:lpstr>Holstein-Primakoff</vt:lpstr>
      <vt:lpstr>Holstein-Primakoff</vt:lpstr>
      <vt:lpstr>Holstein-Primakoff</vt:lpstr>
      <vt:lpstr>Visualising a Magnon</vt:lpstr>
      <vt:lpstr>Outlook</vt:lpstr>
      <vt:lpstr>Outlook</vt:lpstr>
      <vt:lpstr>Weiss-Model eines Ferromagneten</vt:lpstr>
      <vt:lpstr>Heisenbergs Theorie des Ferromagnetismus</vt:lpstr>
      <vt:lpstr>Heisenbergs Theorie des Ferromagnetismus</vt:lpstr>
      <vt:lpstr>Heisenbergs Theorie des Ferromagnetismus</vt:lpstr>
      <vt:lpstr>Heisenbergs Theorie des Ferromagnetismus</vt:lpstr>
      <vt:lpstr>Heisenbergs Theorie des Ferromagnetismus</vt:lpstr>
      <vt:lpstr>Heisenbergs Theorie des Ferromagnetismus</vt:lpstr>
      <vt:lpstr>Heisenbergs Theorie des Ferromagnetismus</vt:lpstr>
      <vt:lpstr>Heisenbergs Theorie des Ferromagnetismus</vt:lpstr>
      <vt:lpstr>Heisenbergs Theorie des Ferromagnetismus</vt:lpstr>
      <vt:lpstr>Heisenbergs Theorie des Ferromagnetismus</vt:lpstr>
      <vt:lpstr>Heisenbergs Theorie des Ferromagnetismus</vt:lpstr>
      <vt:lpstr>Heisenbergs Theorie des Ferromagnetismus</vt:lpstr>
      <vt:lpstr>Heisenbergs Theorie des Ferromagnetismus</vt:lpstr>
      <vt:lpstr>Heisenbergs Theorie des Ferromagnetismus</vt:lpstr>
      <vt:lpstr>Weitere Arten von magnetischer Ordnung</vt:lpstr>
      <vt:lpstr>NEWSFLASH</vt:lpstr>
      <vt:lpstr>Woher kommt die Aufruhr?</vt:lpstr>
      <vt:lpstr>Woher kommt die Aufruhr?</vt:lpstr>
      <vt:lpstr>Woher kommt die Aufruhr?</vt:lpstr>
      <vt:lpstr>Woher kommt die Aufruhr?</vt:lpstr>
      <vt:lpstr>Woher kommt die Aufruhr?</vt:lpstr>
      <vt:lpstr>Symmetrien</vt:lpstr>
      <vt:lpstr>Symmetrien</vt:lpstr>
      <vt:lpstr>Symmetrien</vt:lpstr>
      <vt:lpstr>Phasen des Magnetismus</vt:lpstr>
      <vt:lpstr>Phasen des Magnetismus</vt:lpstr>
      <vt:lpstr>Phasen des Magnetismus</vt:lpstr>
      <vt:lpstr>Phasen des Magnetismus</vt:lpstr>
      <vt:lpstr>Phasen des Magnetismus</vt:lpstr>
      <vt:lpstr>Phasen des Magnetismus</vt:lpstr>
      <vt:lpstr>Phasen des Magnetismus</vt:lpstr>
      <vt:lpstr>Phasen des Magnetismus</vt:lpstr>
      <vt:lpstr>Phasen des Magnetismus</vt:lpstr>
      <vt:lpstr>Symmetrie Beschreibung der Phasen</vt:lpstr>
      <vt:lpstr>Symmetrie Beschreibung der Phasen</vt:lpstr>
      <vt:lpstr>Symmetrie Beschreibung der Phasen</vt:lpstr>
      <vt:lpstr>Eigenschaften der Phasen </vt:lpstr>
      <vt:lpstr>Altermagnetismus</vt:lpstr>
      <vt:lpstr>Altermagnetismus</vt:lpstr>
      <vt:lpstr>Altermagnetismus</vt:lpstr>
      <vt:lpstr>Symmetrie Beschreibung der Phasen</vt:lpstr>
      <vt:lpstr>Altermagnetismus</vt:lpstr>
      <vt:lpstr>Altermagnetismus</vt:lpstr>
    </vt:vector>
  </TitlesOfParts>
  <Company>Universität Konstanz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Titel der Präsentation mit Bild, Typografie: Arial Bold, maximal  über vier Zeilen</dc:title>
  <dc:creator>Annalena.Kampermann</dc:creator>
  <dc:description>Vorlage Praesentation – Office 2010;_x000d_
Version 010;_x000d_
2015-03-03;</dc:description>
  <cp:lastModifiedBy>Julian Beisch</cp:lastModifiedBy>
  <cp:revision>115</cp:revision>
  <cp:lastPrinted>2024-12-03T20:13:17Z</cp:lastPrinted>
  <dcterms:created xsi:type="dcterms:W3CDTF">2022-11-02T07:03:49Z</dcterms:created>
  <dcterms:modified xsi:type="dcterms:W3CDTF">2024-12-08T23:42:07Z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Erstellt von">
    <vt:lpwstr>STRICHPUNKT</vt:lpwstr>
  </property>
  <property fmtid="{D5CDD505-2E9C-101B-9397-08002B2CF9AE}" pid="3" name="Erstellt am">
    <vt:lpwstr>10.10.2014</vt:lpwstr>
  </property>
  <property fmtid="{D5CDD505-2E9C-101B-9397-08002B2CF9AE}" pid="4" name="Bearbeiter">
    <vt:lpwstr>gadamovich | office implementation</vt:lpwstr>
  </property>
  <property fmtid="{D5CDD505-2E9C-101B-9397-08002B2CF9AE}" pid="5" name="Version">
    <vt:lpwstr>010</vt:lpwstr>
  </property>
  <property fmtid="{D5CDD505-2E9C-101B-9397-08002B2CF9AE}" pid="6" name="Version vom">
    <vt:lpwstr>03.03.2015</vt:lpwstr>
  </property>
</Properties>
</file>